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60" r:id="rId4"/>
    <p:sldId id="261" r:id="rId5"/>
    <p:sldId id="283" r:id="rId6"/>
    <p:sldId id="264" r:id="rId7"/>
    <p:sldId id="265" r:id="rId8"/>
    <p:sldId id="266" r:id="rId9"/>
    <p:sldId id="267" r:id="rId10"/>
    <p:sldId id="268" r:id="rId11"/>
    <p:sldId id="269" r:id="rId12"/>
    <p:sldId id="270" r:id="rId13"/>
    <p:sldId id="271" r:id="rId14"/>
    <p:sldId id="272" r:id="rId15"/>
    <p:sldId id="279" r:id="rId16"/>
    <p:sldId id="273" r:id="rId17"/>
    <p:sldId id="280" r:id="rId18"/>
    <p:sldId id="277" r:id="rId19"/>
    <p:sldId id="275" r:id="rId20"/>
    <p:sldId id="278"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6C4E9A70-E87B-4A6E-B92D-EE6AE1E6E253}" type="datetimeFigureOut">
              <a:rPr kumimoji="1" lang="ja-JP" altLang="en-US" smtClean="0"/>
              <a:pPr/>
              <a:t>2025/1/28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39CDCC3-ED03-48A6-A9F2-5FC389C431C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C4E9A70-E87B-4A6E-B92D-EE6AE1E6E253}" type="datetimeFigureOut">
              <a:rPr kumimoji="1" lang="ja-JP" altLang="en-US" smtClean="0"/>
              <a:pPr/>
              <a:t>2025/1/28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39CDCC3-ED03-48A6-A9F2-5FC389C431C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C4E9A70-E87B-4A6E-B92D-EE6AE1E6E253}" type="datetimeFigureOut">
              <a:rPr kumimoji="1" lang="ja-JP" altLang="en-US" smtClean="0"/>
              <a:pPr/>
              <a:t>2025/1/28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39CDCC3-ED03-48A6-A9F2-5FC389C431C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C4E9A70-E87B-4A6E-B92D-EE6AE1E6E253}" type="datetimeFigureOut">
              <a:rPr kumimoji="1" lang="ja-JP" altLang="en-US" smtClean="0"/>
              <a:pPr/>
              <a:t>2025/1/28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39CDCC3-ED03-48A6-A9F2-5FC389C431C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6C4E9A70-E87B-4A6E-B92D-EE6AE1E6E253}" type="datetimeFigureOut">
              <a:rPr kumimoji="1" lang="ja-JP" altLang="en-US" smtClean="0"/>
              <a:pPr/>
              <a:t>2025/1/28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39CDCC3-ED03-48A6-A9F2-5FC389C431C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C4E9A70-E87B-4A6E-B92D-EE6AE1E6E253}" type="datetimeFigureOut">
              <a:rPr kumimoji="1" lang="ja-JP" altLang="en-US" smtClean="0"/>
              <a:pPr/>
              <a:t>2025/1/28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39CDCC3-ED03-48A6-A9F2-5FC389C431C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C4E9A70-E87B-4A6E-B92D-EE6AE1E6E253}" type="datetimeFigureOut">
              <a:rPr kumimoji="1" lang="ja-JP" altLang="en-US" smtClean="0"/>
              <a:pPr/>
              <a:t>2025/1/28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39CDCC3-ED03-48A6-A9F2-5FC389C431C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C4E9A70-E87B-4A6E-B92D-EE6AE1E6E253}" type="datetimeFigureOut">
              <a:rPr kumimoji="1" lang="ja-JP" altLang="en-US" smtClean="0"/>
              <a:pPr/>
              <a:t>2025/1/28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39CDCC3-ED03-48A6-A9F2-5FC389C431C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C4E9A70-E87B-4A6E-B92D-EE6AE1E6E253}" type="datetimeFigureOut">
              <a:rPr kumimoji="1" lang="ja-JP" altLang="en-US" smtClean="0"/>
              <a:pPr/>
              <a:t>2025/1/28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39CDCC3-ED03-48A6-A9F2-5FC389C431C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C4E9A70-E87B-4A6E-B92D-EE6AE1E6E253}" type="datetimeFigureOut">
              <a:rPr kumimoji="1" lang="ja-JP" altLang="en-US" smtClean="0"/>
              <a:pPr/>
              <a:t>2025/1/28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39CDCC3-ED03-48A6-A9F2-5FC389C431C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C4E9A70-E87B-4A6E-B92D-EE6AE1E6E253}" type="datetimeFigureOut">
              <a:rPr kumimoji="1" lang="ja-JP" altLang="en-US" smtClean="0"/>
              <a:pPr/>
              <a:t>2025/1/28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39CDCC3-ED03-48A6-A9F2-5FC389C431C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E9A70-E87B-4A6E-B92D-EE6AE1E6E253}" type="datetimeFigureOut">
              <a:rPr kumimoji="1" lang="ja-JP" altLang="en-US" smtClean="0"/>
              <a:pPr/>
              <a:t>2025/1/28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CDCC3-ED03-48A6-A9F2-5FC389C431C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85800" y="404664"/>
            <a:ext cx="7772400" cy="1008112"/>
          </a:xfrm>
          <a:prstGeom prst="rect">
            <a:avLst/>
          </a:prstGeom>
        </p:spPr>
        <p:txBody>
          <a:bodyPr>
            <a:normAutofit/>
          </a:bodyPr>
          <a:lstStyle/>
          <a:p>
            <a:pPr lvl="0" algn="ctr">
              <a:spcBef>
                <a:spcPct val="0"/>
              </a:spcBef>
            </a:pPr>
            <a:r>
              <a:rPr lang="ja-JP" altLang="en-US" sz="3200" noProof="0" dirty="0">
                <a:latin typeface="+mj-lt"/>
                <a:ea typeface="+mj-ea"/>
                <a:cs typeface="+mj-cs"/>
              </a:rPr>
              <a:t>油谷</a:t>
            </a:r>
            <a:r>
              <a:rPr kumimoji="1" lang="ja-JP" altLang="en-US" sz="3200" b="0" i="0" u="none" strike="noStrike" kern="1200" cap="none" spc="0" normalizeH="0" baseline="0" noProof="0" dirty="0">
                <a:ln>
                  <a:noFill/>
                </a:ln>
                <a:solidFill>
                  <a:schemeClr val="tx1"/>
                </a:solidFill>
                <a:effectLst/>
                <a:uLnTx/>
                <a:uFillTx/>
                <a:latin typeface="+mj-lt"/>
                <a:ea typeface="+mj-ea"/>
                <a:cs typeface="+mj-cs"/>
              </a:rPr>
              <a:t>（ゆや）</a:t>
            </a:r>
            <a:r>
              <a:rPr lang="ja-JP" altLang="en-US" sz="3200" spc="-1" dirty="0">
                <a:solidFill>
                  <a:srgbClr val="000000"/>
                </a:solidFill>
                <a:uFill>
                  <a:solidFill>
                    <a:srgbClr val="FFFFFF"/>
                  </a:solidFill>
                </a:uFill>
                <a:latin typeface="游ゴシック Light"/>
              </a:rPr>
              <a:t>宇津賀・向津具</a:t>
            </a:r>
            <a:r>
              <a:rPr lang="ja-JP" altLang="en-US" sz="3200" b="0" strike="noStrike" spc="-1" dirty="0">
                <a:solidFill>
                  <a:srgbClr val="000000"/>
                </a:solidFill>
                <a:uFill>
                  <a:solidFill>
                    <a:srgbClr val="FFFFFF"/>
                  </a:solidFill>
                </a:uFill>
                <a:latin typeface="游ゴシック Light"/>
              </a:rPr>
              <a:t>地区</a:t>
            </a:r>
            <a:r>
              <a:rPr kumimoji="1" lang="ja-JP" altLang="en-US" sz="3200" b="0" i="0" u="none" strike="noStrike" kern="1200" cap="none" spc="0" normalizeH="0" baseline="0" noProof="0" dirty="0">
                <a:ln>
                  <a:noFill/>
                </a:ln>
                <a:solidFill>
                  <a:schemeClr val="tx1"/>
                </a:solidFill>
                <a:effectLst/>
                <a:uLnTx/>
                <a:uFillTx/>
                <a:latin typeface="+mj-lt"/>
                <a:ea typeface="+mj-ea"/>
                <a:cs typeface="+mj-cs"/>
              </a:rPr>
              <a:t>地域情報</a:t>
            </a:r>
          </a:p>
        </p:txBody>
      </p:sp>
      <p:sp>
        <p:nvSpPr>
          <p:cNvPr id="3" name="テキスト ボックス 2"/>
          <p:cNvSpPr txBox="1"/>
          <p:nvPr/>
        </p:nvSpPr>
        <p:spPr>
          <a:xfrm>
            <a:off x="1365033" y="5661248"/>
            <a:ext cx="6413935" cy="646331"/>
          </a:xfrm>
          <a:prstGeom prst="rect">
            <a:avLst/>
          </a:prstGeom>
          <a:noFill/>
        </p:spPr>
        <p:txBody>
          <a:bodyPr wrap="none" rtlCol="0">
            <a:spAutoFit/>
          </a:bodyPr>
          <a:lstStyle/>
          <a:p>
            <a:r>
              <a:rPr lang="ja-JP" altLang="en-US" dirty="0"/>
              <a:t>手つかずの自然が多く残る地域です。こちらの自然に惚れ込み、</a:t>
            </a:r>
            <a:endParaRPr lang="en-US" altLang="ja-JP" dirty="0"/>
          </a:p>
          <a:p>
            <a:r>
              <a:rPr lang="ja-JP" altLang="en-US" dirty="0"/>
              <a:t>移住してくる方も</a:t>
            </a:r>
            <a:r>
              <a:rPr kumimoji="1" lang="ja-JP" altLang="en-US" dirty="0"/>
              <a:t>多くいらっしゃいます。</a:t>
            </a:r>
          </a:p>
        </p:txBody>
      </p:sp>
      <p:sp>
        <p:nvSpPr>
          <p:cNvPr id="4" name="テキスト ボックス 3"/>
          <p:cNvSpPr txBox="1"/>
          <p:nvPr/>
        </p:nvSpPr>
        <p:spPr>
          <a:xfrm>
            <a:off x="4644008" y="188640"/>
            <a:ext cx="817853" cy="307777"/>
          </a:xfrm>
          <a:prstGeom prst="rect">
            <a:avLst/>
          </a:prstGeom>
          <a:noFill/>
        </p:spPr>
        <p:txBody>
          <a:bodyPr wrap="none" rtlCol="0">
            <a:spAutoFit/>
          </a:bodyPr>
          <a:lstStyle/>
          <a:p>
            <a:r>
              <a:rPr lang="ja-JP" altLang="en-US" sz="1400" dirty="0"/>
              <a:t>むかつく</a:t>
            </a:r>
            <a:endParaRPr kumimoji="1" lang="ja-JP" altLang="en-US" sz="1400" dirty="0"/>
          </a:p>
        </p:txBody>
      </p:sp>
      <p:sp>
        <p:nvSpPr>
          <p:cNvPr id="7" name="テキスト ボックス 6"/>
          <p:cNvSpPr txBox="1"/>
          <p:nvPr/>
        </p:nvSpPr>
        <p:spPr>
          <a:xfrm>
            <a:off x="3491880" y="188640"/>
            <a:ext cx="662361" cy="307777"/>
          </a:xfrm>
          <a:prstGeom prst="rect">
            <a:avLst/>
          </a:prstGeom>
          <a:noFill/>
        </p:spPr>
        <p:txBody>
          <a:bodyPr wrap="none" rtlCol="0">
            <a:spAutoFit/>
          </a:bodyPr>
          <a:lstStyle/>
          <a:p>
            <a:r>
              <a:rPr lang="ja-JP" altLang="en-US" sz="1400" dirty="0"/>
              <a:t>うつが</a:t>
            </a:r>
            <a:endParaRPr kumimoji="1" lang="ja-JP" altLang="en-US" sz="1400" dirty="0"/>
          </a:p>
        </p:txBody>
      </p:sp>
      <p:pic>
        <p:nvPicPr>
          <p:cNvPr id="8" name="図 7" descr="005.JPG"/>
          <p:cNvPicPr>
            <a:picLocks noChangeAspect="1"/>
          </p:cNvPicPr>
          <p:nvPr/>
        </p:nvPicPr>
        <p:blipFill>
          <a:blip r:embed="rId2" cstate="print"/>
          <a:srcRect l="-175" r="164"/>
          <a:stretch>
            <a:fillRect/>
          </a:stretch>
        </p:blipFill>
        <p:spPr>
          <a:xfrm>
            <a:off x="1511660" y="1268760"/>
            <a:ext cx="6120680" cy="41044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自治会紹介.png"/>
          <p:cNvPicPr>
            <a:picLocks noChangeAspect="1"/>
          </p:cNvPicPr>
          <p:nvPr/>
        </p:nvPicPr>
        <p:blipFill>
          <a:blip r:embed="rId2" cstate="print"/>
          <a:stretch>
            <a:fillRect/>
          </a:stretch>
        </p:blipFill>
        <p:spPr>
          <a:xfrm>
            <a:off x="567259" y="311153"/>
            <a:ext cx="8009482" cy="623569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295821" cy="369332"/>
          </a:xfrm>
          <a:prstGeom prst="rect">
            <a:avLst/>
          </a:prstGeom>
          <a:noFill/>
        </p:spPr>
        <p:txBody>
          <a:bodyPr wrap="none" rtlCol="0">
            <a:spAutoFit/>
          </a:bodyPr>
          <a:lstStyle/>
          <a:p>
            <a:r>
              <a:rPr lang="ja-JP" altLang="en-US" dirty="0"/>
              <a:t>地域の主な行事・祭り</a:t>
            </a:r>
            <a:endParaRPr kumimoji="1" lang="ja-JP" altLang="en-US" dirty="0"/>
          </a:p>
        </p:txBody>
      </p:sp>
      <p:sp>
        <p:nvSpPr>
          <p:cNvPr id="3" name="テキスト ボックス 2"/>
          <p:cNvSpPr txBox="1"/>
          <p:nvPr/>
        </p:nvSpPr>
        <p:spPr>
          <a:xfrm>
            <a:off x="251520" y="574632"/>
            <a:ext cx="2375971" cy="738664"/>
          </a:xfrm>
          <a:prstGeom prst="rect">
            <a:avLst/>
          </a:prstGeom>
          <a:noFill/>
        </p:spPr>
        <p:txBody>
          <a:bodyPr wrap="none" rtlCol="0">
            <a:spAutoFit/>
          </a:bodyPr>
          <a:lstStyle/>
          <a:p>
            <a:r>
              <a:rPr lang="ja-JP" altLang="en-US" sz="1050" dirty="0"/>
              <a:t>　</a:t>
            </a:r>
            <a:r>
              <a:rPr lang="en-US" altLang="ja-JP" sz="1050" dirty="0"/>
              <a:t>4</a:t>
            </a:r>
            <a:r>
              <a:rPr lang="ja-JP" altLang="en-US" sz="1050" dirty="0"/>
              <a:t>月　　お大師さま（向津具地域）</a:t>
            </a:r>
            <a:endParaRPr lang="en-US" altLang="ja-JP" sz="1050" dirty="0"/>
          </a:p>
          <a:p>
            <a:r>
              <a:rPr lang="ja-JP" altLang="en-US" sz="1050" dirty="0"/>
              <a:t>　</a:t>
            </a:r>
            <a:r>
              <a:rPr lang="en-US" altLang="ja-JP" sz="1050" dirty="0"/>
              <a:t>6</a:t>
            </a:r>
            <a:r>
              <a:rPr kumimoji="1" lang="ja-JP" altLang="en-US" sz="1050" dirty="0"/>
              <a:t>月　  </a:t>
            </a:r>
            <a:r>
              <a:rPr lang="ja-JP" altLang="en-US" sz="1050" dirty="0"/>
              <a:t> </a:t>
            </a:r>
            <a:r>
              <a:rPr lang="en-US" altLang="ja-JP" sz="1050" dirty="0"/>
              <a:t>JAL</a:t>
            </a:r>
            <a:r>
              <a:rPr lang="ja-JP" altLang="en-US" sz="1050" dirty="0"/>
              <a:t>向津具ダブルマラソン</a:t>
            </a:r>
            <a:endParaRPr kumimoji="1" lang="en-US" altLang="ja-JP" sz="1050" dirty="0"/>
          </a:p>
          <a:p>
            <a:r>
              <a:rPr kumimoji="1" lang="ja-JP" altLang="en-US" sz="1050" dirty="0"/>
              <a:t>　</a:t>
            </a:r>
            <a:r>
              <a:rPr kumimoji="1" lang="en-US" altLang="ja-JP" sz="1050" dirty="0"/>
              <a:t>8</a:t>
            </a:r>
            <a:r>
              <a:rPr kumimoji="1" lang="ja-JP" altLang="en-US" sz="1050" dirty="0"/>
              <a:t>月　　</a:t>
            </a:r>
            <a:r>
              <a:rPr lang="ja-JP" altLang="en-US" sz="1050" dirty="0"/>
              <a:t>人丸夜市（花火打ち上げあり）</a:t>
            </a:r>
            <a:endParaRPr lang="en-US" altLang="ja-JP" sz="1050" dirty="0"/>
          </a:p>
          <a:p>
            <a:r>
              <a:rPr lang="ja-JP" altLang="en-US" sz="1050" dirty="0"/>
              <a:t>　</a:t>
            </a:r>
            <a:r>
              <a:rPr lang="en-US" altLang="ja-JP" sz="1050" dirty="0"/>
              <a:t>9</a:t>
            </a:r>
            <a:r>
              <a:rPr lang="ja-JP" altLang="en-US" sz="1050" dirty="0"/>
              <a:t>月　　向津具大運動会</a:t>
            </a:r>
            <a:endParaRPr lang="en-US" altLang="ja-JP" sz="1050" dirty="0"/>
          </a:p>
        </p:txBody>
      </p:sp>
      <p:sp>
        <p:nvSpPr>
          <p:cNvPr id="4" name="テキスト ボックス 3"/>
          <p:cNvSpPr txBox="1"/>
          <p:nvPr/>
        </p:nvSpPr>
        <p:spPr>
          <a:xfrm>
            <a:off x="4716016" y="576112"/>
            <a:ext cx="3106941" cy="1061829"/>
          </a:xfrm>
          <a:prstGeom prst="rect">
            <a:avLst/>
          </a:prstGeom>
          <a:noFill/>
        </p:spPr>
        <p:txBody>
          <a:bodyPr wrap="none" rtlCol="0">
            <a:spAutoFit/>
          </a:bodyPr>
          <a:lstStyle/>
          <a:p>
            <a:r>
              <a:rPr lang="ja-JP" altLang="en-US" sz="1050" dirty="0"/>
              <a:t> </a:t>
            </a:r>
            <a:r>
              <a:rPr lang="en-US" altLang="ja-JP" sz="1050" dirty="0"/>
              <a:t>10</a:t>
            </a:r>
            <a:r>
              <a:rPr lang="ja-JP" altLang="en-US" sz="1050" dirty="0"/>
              <a:t>月　　楊貴妃炎の祭典</a:t>
            </a:r>
            <a:endParaRPr lang="en-US" altLang="ja-JP" sz="1050" dirty="0"/>
          </a:p>
          <a:p>
            <a:r>
              <a:rPr lang="en-US" altLang="ja-JP" sz="1050" dirty="0"/>
              <a:t> 11</a:t>
            </a:r>
            <a:r>
              <a:rPr lang="ja-JP" altLang="en-US" sz="1050" dirty="0"/>
              <a:t>月　　来んかねラポールゆやクリスマスマーケット</a:t>
            </a:r>
            <a:endParaRPr lang="en-US" altLang="ja-JP" sz="1050" dirty="0"/>
          </a:p>
          <a:p>
            <a:r>
              <a:rPr lang="ja-JP" altLang="en-US" sz="1050" dirty="0"/>
              <a:t>　　　　　 宇津賀ふるさと祭り</a:t>
            </a:r>
            <a:endParaRPr lang="en-US" altLang="ja-JP" sz="1050" dirty="0"/>
          </a:p>
          <a:p>
            <a:r>
              <a:rPr lang="ja-JP" altLang="en-US" sz="1050" dirty="0"/>
              <a:t>　　　　　 ふれあいスポーツフェスティバル</a:t>
            </a:r>
            <a:endParaRPr lang="en-US" altLang="ja-JP" sz="1050" dirty="0"/>
          </a:p>
          <a:p>
            <a:r>
              <a:rPr lang="en-US" altLang="ja-JP" sz="1050" dirty="0"/>
              <a:t>      </a:t>
            </a:r>
            <a:r>
              <a:rPr lang="ja-JP" altLang="en-US" sz="1050" dirty="0"/>
              <a:t>　　　 油谷文化祭</a:t>
            </a:r>
            <a:endParaRPr lang="en-US" altLang="ja-JP" sz="1050" dirty="0"/>
          </a:p>
          <a:p>
            <a:endParaRPr kumimoji="1" lang="en-US" altLang="ja-JP" sz="1050" dirty="0"/>
          </a:p>
        </p:txBody>
      </p:sp>
      <p:grpSp>
        <p:nvGrpSpPr>
          <p:cNvPr id="5" name="グループ化 4"/>
          <p:cNvGrpSpPr/>
          <p:nvPr/>
        </p:nvGrpSpPr>
        <p:grpSpPr>
          <a:xfrm>
            <a:off x="791580" y="3933056"/>
            <a:ext cx="7722163" cy="2847348"/>
            <a:chOff x="395536" y="3933056"/>
            <a:chExt cx="7722163" cy="2847348"/>
          </a:xfrm>
        </p:grpSpPr>
        <p:sp>
          <p:nvSpPr>
            <p:cNvPr id="6" name="テキスト ボックス 5"/>
            <p:cNvSpPr txBox="1"/>
            <p:nvPr/>
          </p:nvSpPr>
          <p:spPr>
            <a:xfrm>
              <a:off x="395536" y="3933056"/>
              <a:ext cx="3754554" cy="253916"/>
            </a:xfrm>
            <a:prstGeom prst="rect">
              <a:avLst/>
            </a:prstGeom>
            <a:noFill/>
          </p:spPr>
          <p:txBody>
            <a:bodyPr wrap="none" rtlCol="0">
              <a:spAutoFit/>
            </a:bodyPr>
            <a:lstStyle/>
            <a:p>
              <a:r>
                <a:rPr lang="ja-JP" altLang="en-US" sz="1050" dirty="0"/>
                <a:t>お大師さま　弘法大師</a:t>
              </a:r>
              <a:r>
                <a:rPr kumimoji="1" lang="ja-JP" altLang="en-US" sz="1050" dirty="0"/>
                <a:t>様を祀り、お参りされた方にお菓子を配る</a:t>
              </a:r>
            </a:p>
          </p:txBody>
        </p:sp>
        <p:sp>
          <p:nvSpPr>
            <p:cNvPr id="7" name="テキスト ボックス 6"/>
            <p:cNvSpPr txBox="1"/>
            <p:nvPr/>
          </p:nvSpPr>
          <p:spPr>
            <a:xfrm>
              <a:off x="4788024" y="3933056"/>
              <a:ext cx="3316934" cy="253916"/>
            </a:xfrm>
            <a:prstGeom prst="rect">
              <a:avLst/>
            </a:prstGeom>
            <a:noFill/>
          </p:spPr>
          <p:txBody>
            <a:bodyPr wrap="none" rtlCol="0">
              <a:spAutoFit/>
            </a:bodyPr>
            <a:lstStyle/>
            <a:p>
              <a:r>
                <a:rPr kumimoji="1" lang="en-US" altLang="ja-JP" sz="1050" dirty="0"/>
                <a:t>JAL</a:t>
              </a:r>
              <a:r>
                <a:rPr kumimoji="1" lang="ja-JP" altLang="en-US" sz="1050" dirty="0"/>
                <a:t>向津具ダブルマラソン　絶景ビュー</a:t>
              </a:r>
              <a:r>
                <a:rPr lang="ja-JP" altLang="en-US" sz="1050" dirty="0"/>
                <a:t>がランナーを魅了</a:t>
              </a:r>
              <a:endParaRPr kumimoji="1" lang="ja-JP" altLang="en-US" sz="1050" dirty="0"/>
            </a:p>
          </p:txBody>
        </p:sp>
        <p:sp>
          <p:nvSpPr>
            <p:cNvPr id="9" name="テキスト ボックス 8"/>
            <p:cNvSpPr txBox="1"/>
            <p:nvPr/>
          </p:nvSpPr>
          <p:spPr>
            <a:xfrm>
              <a:off x="4770308" y="6526488"/>
              <a:ext cx="3347391" cy="253916"/>
            </a:xfrm>
            <a:prstGeom prst="rect">
              <a:avLst/>
            </a:prstGeom>
            <a:noFill/>
          </p:spPr>
          <p:txBody>
            <a:bodyPr wrap="none" rtlCol="0">
              <a:spAutoFit/>
            </a:bodyPr>
            <a:lstStyle/>
            <a:p>
              <a:r>
                <a:rPr kumimoji="1" lang="ja-JP" altLang="en-US" sz="1050" dirty="0"/>
                <a:t>宇津賀ふるさと祭り名物　海苔のつかみ取り（詰め放題）</a:t>
              </a:r>
            </a:p>
          </p:txBody>
        </p:sp>
      </p:grpSp>
      <p:pic>
        <p:nvPicPr>
          <p:cNvPr id="14" name="図 6"/>
          <p:cNvPicPr/>
          <p:nvPr/>
        </p:nvPicPr>
        <p:blipFill>
          <a:blip r:embed="rId2" cstate="print"/>
          <a:srcRect l="3779" r="5193"/>
          <a:stretch/>
        </p:blipFill>
        <p:spPr>
          <a:xfrm>
            <a:off x="783008" y="1772816"/>
            <a:ext cx="3168352" cy="2160240"/>
          </a:xfrm>
          <a:prstGeom prst="rect">
            <a:avLst/>
          </a:prstGeom>
          <a:ln>
            <a:noFill/>
          </a:ln>
        </p:spPr>
      </p:pic>
      <p:cxnSp>
        <p:nvCxnSpPr>
          <p:cNvPr id="15" name="直線コネクタ 14"/>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図 15" descr="JAL向津具ダブルマラソン_R.jpg"/>
          <p:cNvPicPr>
            <a:picLocks noChangeAspect="1"/>
          </p:cNvPicPr>
          <p:nvPr/>
        </p:nvPicPr>
        <p:blipFill>
          <a:blip r:embed="rId3" cstate="print"/>
          <a:stretch>
            <a:fillRect/>
          </a:stretch>
        </p:blipFill>
        <p:spPr>
          <a:xfrm>
            <a:off x="5166352" y="1772816"/>
            <a:ext cx="3168352" cy="2160000"/>
          </a:xfrm>
          <a:prstGeom prst="rect">
            <a:avLst/>
          </a:prstGeom>
        </p:spPr>
      </p:pic>
      <p:pic>
        <p:nvPicPr>
          <p:cNvPr id="17" name="図 16" descr="のりのつかみどり（宇津賀）_R.jpg"/>
          <p:cNvPicPr>
            <a:picLocks noChangeAspect="1"/>
          </p:cNvPicPr>
          <p:nvPr/>
        </p:nvPicPr>
        <p:blipFill>
          <a:blip r:embed="rId4" cstate="print"/>
          <a:stretch>
            <a:fillRect/>
          </a:stretch>
        </p:blipFill>
        <p:spPr>
          <a:xfrm>
            <a:off x="5168640" y="4365104"/>
            <a:ext cx="3168352" cy="2160000"/>
          </a:xfrm>
          <a:prstGeom prst="rect">
            <a:avLst/>
          </a:prstGeom>
        </p:spPr>
      </p:pic>
      <p:pic>
        <p:nvPicPr>
          <p:cNvPr id="18" name="図 17" descr="楊貴妃炎の祭典_R.jpg"/>
          <p:cNvPicPr>
            <a:picLocks noChangeAspect="1"/>
          </p:cNvPicPr>
          <p:nvPr/>
        </p:nvPicPr>
        <p:blipFill>
          <a:blip r:embed="rId5" cstate="print"/>
          <a:stretch>
            <a:fillRect/>
          </a:stretch>
        </p:blipFill>
        <p:spPr>
          <a:xfrm>
            <a:off x="791008" y="4365104"/>
            <a:ext cx="3168352" cy="2160000"/>
          </a:xfrm>
          <a:prstGeom prst="rect">
            <a:avLst/>
          </a:prstGeom>
        </p:spPr>
      </p:pic>
      <p:sp>
        <p:nvSpPr>
          <p:cNvPr id="19" name="テキスト ボックス 18"/>
          <p:cNvSpPr txBox="1"/>
          <p:nvPr/>
        </p:nvSpPr>
        <p:spPr>
          <a:xfrm>
            <a:off x="791580" y="6525344"/>
            <a:ext cx="2779928" cy="253916"/>
          </a:xfrm>
          <a:prstGeom prst="rect">
            <a:avLst/>
          </a:prstGeom>
          <a:noFill/>
        </p:spPr>
        <p:txBody>
          <a:bodyPr wrap="none" rtlCol="0">
            <a:spAutoFit/>
          </a:bodyPr>
          <a:lstStyle/>
          <a:p>
            <a:r>
              <a:rPr lang="ja-JP" altLang="en-US" sz="1050" dirty="0"/>
              <a:t>楊貴妃炎の祭典　炎の道を歩くとご利益が・・・</a:t>
            </a:r>
            <a:endParaRPr kumimoji="1" lang="ja-JP" alt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5386411" cy="369332"/>
          </a:xfrm>
          <a:prstGeom prst="rect">
            <a:avLst/>
          </a:prstGeom>
          <a:noFill/>
        </p:spPr>
        <p:txBody>
          <a:bodyPr wrap="none" rtlCol="0">
            <a:spAutoFit/>
          </a:bodyPr>
          <a:lstStyle/>
          <a:p>
            <a:r>
              <a:rPr lang="ja-JP" altLang="en-US" dirty="0"/>
              <a:t>向津具・川尻・宇津賀</a:t>
            </a:r>
            <a:r>
              <a:rPr kumimoji="1" lang="ja-JP" altLang="en-US" dirty="0"/>
              <a:t>地区の遊び場・おすすめスポット</a:t>
            </a:r>
          </a:p>
        </p:txBody>
      </p:sp>
      <p:grpSp>
        <p:nvGrpSpPr>
          <p:cNvPr id="3" name="グループ化 2"/>
          <p:cNvGrpSpPr/>
          <p:nvPr/>
        </p:nvGrpSpPr>
        <p:grpSpPr>
          <a:xfrm>
            <a:off x="791580" y="763200"/>
            <a:ext cx="7975520" cy="6016060"/>
            <a:chOff x="395536" y="763200"/>
            <a:chExt cx="7975520" cy="6016060"/>
          </a:xfrm>
        </p:grpSpPr>
        <p:sp>
          <p:nvSpPr>
            <p:cNvPr id="4" name="テキスト ボックス 3"/>
            <p:cNvSpPr txBox="1"/>
            <p:nvPr/>
          </p:nvSpPr>
          <p:spPr>
            <a:xfrm>
              <a:off x="4788024" y="3502800"/>
              <a:ext cx="2157963" cy="253916"/>
            </a:xfrm>
            <a:prstGeom prst="rect">
              <a:avLst/>
            </a:prstGeom>
            <a:noFill/>
          </p:spPr>
          <p:txBody>
            <a:bodyPr wrap="none" rtlCol="0">
              <a:spAutoFit/>
            </a:bodyPr>
            <a:lstStyle/>
            <a:p>
              <a:r>
                <a:rPr lang="ja-JP" altLang="en-US" sz="1050" dirty="0"/>
                <a:t>波が高い時はサーフィンも楽しめる</a:t>
              </a:r>
              <a:endParaRPr kumimoji="1" lang="ja-JP" altLang="en-US" sz="1050" dirty="0"/>
            </a:p>
          </p:txBody>
        </p:sp>
        <p:sp>
          <p:nvSpPr>
            <p:cNvPr id="5" name="テキスト ボックス 4"/>
            <p:cNvSpPr txBox="1"/>
            <p:nvPr/>
          </p:nvSpPr>
          <p:spPr>
            <a:xfrm>
              <a:off x="395536" y="3502800"/>
              <a:ext cx="2541080" cy="253916"/>
            </a:xfrm>
            <a:prstGeom prst="rect">
              <a:avLst/>
            </a:prstGeom>
            <a:noFill/>
          </p:spPr>
          <p:txBody>
            <a:bodyPr wrap="none" rtlCol="0">
              <a:spAutoFit/>
            </a:bodyPr>
            <a:lstStyle/>
            <a:p>
              <a:r>
                <a:rPr lang="ja-JP" altLang="en-US" sz="1050" dirty="0"/>
                <a:t>透き通るような青い海と空が広がるビーチ</a:t>
              </a:r>
              <a:endParaRPr lang="en-US" altLang="ja-JP" sz="1050" dirty="0"/>
            </a:p>
          </p:txBody>
        </p:sp>
        <p:sp>
          <p:nvSpPr>
            <p:cNvPr id="6" name="テキスト ボックス 5"/>
            <p:cNvSpPr txBox="1"/>
            <p:nvPr/>
          </p:nvSpPr>
          <p:spPr>
            <a:xfrm>
              <a:off x="395536" y="6525344"/>
              <a:ext cx="2776722" cy="253916"/>
            </a:xfrm>
            <a:prstGeom prst="rect">
              <a:avLst/>
            </a:prstGeom>
            <a:noFill/>
          </p:spPr>
          <p:txBody>
            <a:bodyPr wrap="none" rtlCol="0">
              <a:spAutoFit/>
            </a:bodyPr>
            <a:lstStyle/>
            <a:p>
              <a:r>
                <a:rPr kumimoji="1" lang="ja-JP" altLang="en-US" sz="1050" dirty="0"/>
                <a:t>山頂の公園には広々とした芝生広場が広がる</a:t>
              </a:r>
            </a:p>
          </p:txBody>
        </p:sp>
        <p:sp>
          <p:nvSpPr>
            <p:cNvPr id="7" name="テキスト ボックス 6"/>
            <p:cNvSpPr txBox="1"/>
            <p:nvPr/>
          </p:nvSpPr>
          <p:spPr>
            <a:xfrm>
              <a:off x="4788024" y="6525344"/>
              <a:ext cx="3583032" cy="253916"/>
            </a:xfrm>
            <a:prstGeom prst="rect">
              <a:avLst/>
            </a:prstGeom>
            <a:noFill/>
          </p:spPr>
          <p:txBody>
            <a:bodyPr wrap="none" rtlCol="0">
              <a:spAutoFit/>
            </a:bodyPr>
            <a:lstStyle/>
            <a:p>
              <a:r>
                <a:rPr lang="ja-JP" altLang="en-US" sz="1050" dirty="0"/>
                <a:t>波静かな油谷湾と日本海が一望できる</a:t>
              </a:r>
              <a:r>
                <a:rPr lang="en-US" altLang="ja-JP" sz="1050" dirty="0"/>
                <a:t>360</a:t>
              </a:r>
              <a:r>
                <a:rPr lang="ja-JP" altLang="en-US" sz="1050" dirty="0"/>
                <a:t>度のパノラマ公園</a:t>
              </a:r>
              <a:endParaRPr kumimoji="1" lang="ja-JP" altLang="en-US" sz="1050" dirty="0"/>
            </a:p>
          </p:txBody>
        </p:sp>
        <p:sp>
          <p:nvSpPr>
            <p:cNvPr id="8" name="テキスト ボックス 7"/>
            <p:cNvSpPr txBox="1"/>
            <p:nvPr/>
          </p:nvSpPr>
          <p:spPr>
            <a:xfrm>
              <a:off x="395536" y="763200"/>
              <a:ext cx="2209259" cy="500137"/>
            </a:xfrm>
            <a:prstGeom prst="rect">
              <a:avLst/>
            </a:prstGeom>
            <a:noFill/>
          </p:spPr>
          <p:txBody>
            <a:bodyPr wrap="none" rtlCol="0">
              <a:spAutoFit/>
            </a:bodyPr>
            <a:lstStyle/>
            <a:p>
              <a:r>
                <a:rPr lang="ja-JP" altLang="en-US" sz="1600" b="1" dirty="0"/>
                <a:t>大浜海水浴場</a:t>
              </a:r>
              <a:endParaRPr kumimoji="1" lang="en-US" altLang="ja-JP" sz="1600" b="1" dirty="0"/>
            </a:p>
            <a:p>
              <a:r>
                <a:rPr kumimoji="1" lang="ja-JP" altLang="en-US" sz="1050" dirty="0"/>
                <a:t>住所：長門市</a:t>
              </a:r>
              <a:r>
                <a:rPr lang="ja-JP" altLang="en-US" sz="1050" dirty="0"/>
                <a:t>油谷向津具上</a:t>
              </a:r>
              <a:r>
                <a:rPr lang="en-US" altLang="ja-JP" sz="1050" dirty="0"/>
                <a:t>1068-1</a:t>
              </a:r>
              <a:r>
                <a:rPr kumimoji="1" lang="ja-JP" altLang="en-US" sz="1050" dirty="0"/>
                <a:t>　</a:t>
              </a:r>
            </a:p>
          </p:txBody>
        </p:sp>
        <p:sp>
          <p:nvSpPr>
            <p:cNvPr id="9" name="テキスト ボックス 8"/>
            <p:cNvSpPr txBox="1"/>
            <p:nvPr/>
          </p:nvSpPr>
          <p:spPr>
            <a:xfrm>
              <a:off x="395536" y="3861048"/>
              <a:ext cx="1643399" cy="500137"/>
            </a:xfrm>
            <a:prstGeom prst="rect">
              <a:avLst/>
            </a:prstGeom>
            <a:noFill/>
          </p:spPr>
          <p:txBody>
            <a:bodyPr wrap="none" rtlCol="0">
              <a:spAutoFit/>
            </a:bodyPr>
            <a:lstStyle/>
            <a:p>
              <a:r>
                <a:rPr lang="ja-JP" altLang="en-US" sz="1600" b="1" dirty="0"/>
                <a:t>妙見山展望公園</a:t>
              </a:r>
              <a:endParaRPr lang="en-US" altLang="ja-JP" sz="1600" dirty="0"/>
            </a:p>
            <a:p>
              <a:r>
                <a:rPr lang="ja-JP" altLang="en-US" sz="1050" dirty="0"/>
                <a:t>住所：長門市油谷後畑　　</a:t>
              </a:r>
              <a:endParaRPr kumimoji="1" lang="ja-JP" altLang="en-US" sz="1050" dirty="0"/>
            </a:p>
          </p:txBody>
        </p:sp>
      </p:grpSp>
      <p:cxnSp>
        <p:nvCxnSpPr>
          <p:cNvPr id="14" name="直線コネクタ 13"/>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図 14" descr="No.22　大浜海水浴場.jpg"/>
          <p:cNvPicPr>
            <a:picLocks noChangeAspect="1"/>
          </p:cNvPicPr>
          <p:nvPr/>
        </p:nvPicPr>
        <p:blipFill>
          <a:blip r:embed="rId2" cstate="print"/>
          <a:stretch>
            <a:fillRect/>
          </a:stretch>
        </p:blipFill>
        <p:spPr>
          <a:xfrm>
            <a:off x="783008" y="1340768"/>
            <a:ext cx="3168352" cy="2160000"/>
          </a:xfrm>
          <a:prstGeom prst="rect">
            <a:avLst/>
          </a:prstGeom>
        </p:spPr>
      </p:pic>
      <p:pic>
        <p:nvPicPr>
          <p:cNvPr id="17" name="図 16" descr="大浜海水浴場２.JPG"/>
          <p:cNvPicPr>
            <a:picLocks noChangeAspect="1"/>
          </p:cNvPicPr>
          <p:nvPr/>
        </p:nvPicPr>
        <p:blipFill>
          <a:blip r:embed="rId3" cstate="print"/>
          <a:stretch>
            <a:fillRect/>
          </a:stretch>
        </p:blipFill>
        <p:spPr>
          <a:xfrm>
            <a:off x="5175496" y="1340768"/>
            <a:ext cx="3168352" cy="2160000"/>
          </a:xfrm>
          <a:prstGeom prst="rect">
            <a:avLst/>
          </a:prstGeom>
        </p:spPr>
      </p:pic>
      <p:pic>
        <p:nvPicPr>
          <p:cNvPr id="18" name="図 17" descr="妙見山展望公園（長門市）.JPG"/>
          <p:cNvPicPr>
            <a:picLocks noChangeAspect="1"/>
          </p:cNvPicPr>
          <p:nvPr/>
        </p:nvPicPr>
        <p:blipFill>
          <a:blip r:embed="rId4" cstate="print"/>
          <a:stretch>
            <a:fillRect/>
          </a:stretch>
        </p:blipFill>
        <p:spPr>
          <a:xfrm>
            <a:off x="783008" y="4365104"/>
            <a:ext cx="3168352" cy="2160000"/>
          </a:xfrm>
          <a:prstGeom prst="rect">
            <a:avLst/>
          </a:prstGeom>
        </p:spPr>
      </p:pic>
      <p:pic>
        <p:nvPicPr>
          <p:cNvPr id="19" name="図 18" descr="0083　妙見山展望公園.jpg"/>
          <p:cNvPicPr>
            <a:picLocks noChangeAspect="1"/>
          </p:cNvPicPr>
          <p:nvPr/>
        </p:nvPicPr>
        <p:blipFill>
          <a:blip r:embed="rId5" cstate="print"/>
          <a:stretch>
            <a:fillRect/>
          </a:stretch>
        </p:blipFill>
        <p:spPr>
          <a:xfrm>
            <a:off x="5175496" y="4365104"/>
            <a:ext cx="3168352" cy="216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5386411" cy="369332"/>
          </a:xfrm>
          <a:prstGeom prst="rect">
            <a:avLst/>
          </a:prstGeom>
          <a:noFill/>
        </p:spPr>
        <p:txBody>
          <a:bodyPr wrap="none" rtlCol="0">
            <a:spAutoFit/>
          </a:bodyPr>
          <a:lstStyle/>
          <a:p>
            <a:r>
              <a:rPr lang="ja-JP" altLang="en-US" dirty="0"/>
              <a:t>向津具・川尻・宇津賀</a:t>
            </a:r>
            <a:r>
              <a:rPr kumimoji="1" lang="ja-JP" altLang="en-US" dirty="0"/>
              <a:t>地区の遊び場・おすすめスポット</a:t>
            </a:r>
          </a:p>
        </p:txBody>
      </p:sp>
      <p:grpSp>
        <p:nvGrpSpPr>
          <p:cNvPr id="3" name="グループ化 2"/>
          <p:cNvGrpSpPr/>
          <p:nvPr/>
        </p:nvGrpSpPr>
        <p:grpSpPr>
          <a:xfrm>
            <a:off x="791580" y="782250"/>
            <a:ext cx="7945064" cy="6016060"/>
            <a:chOff x="395536" y="763200"/>
            <a:chExt cx="7945064" cy="6016060"/>
          </a:xfrm>
        </p:grpSpPr>
        <p:sp>
          <p:nvSpPr>
            <p:cNvPr id="4" name="テキスト ボックス 3"/>
            <p:cNvSpPr txBox="1"/>
            <p:nvPr/>
          </p:nvSpPr>
          <p:spPr>
            <a:xfrm>
              <a:off x="4788024" y="3502800"/>
              <a:ext cx="3552576" cy="253916"/>
            </a:xfrm>
            <a:prstGeom prst="rect">
              <a:avLst/>
            </a:prstGeom>
            <a:noFill/>
          </p:spPr>
          <p:txBody>
            <a:bodyPr wrap="none" rtlCol="0">
              <a:spAutoFit/>
            </a:bodyPr>
            <a:lstStyle/>
            <a:p>
              <a:r>
                <a:rPr lang="ja-JP" altLang="en-US" sz="1050" dirty="0"/>
                <a:t>休日はハンモックやキッチンカーも登場し、多くの人で賑わう</a:t>
              </a:r>
              <a:endParaRPr kumimoji="1" lang="ja-JP" altLang="en-US" sz="1050" dirty="0"/>
            </a:p>
          </p:txBody>
        </p:sp>
        <p:sp>
          <p:nvSpPr>
            <p:cNvPr id="5" name="テキスト ボックス 4"/>
            <p:cNvSpPr txBox="1"/>
            <p:nvPr/>
          </p:nvSpPr>
          <p:spPr>
            <a:xfrm>
              <a:off x="395536" y="3502800"/>
              <a:ext cx="3656770" cy="253916"/>
            </a:xfrm>
            <a:prstGeom prst="rect">
              <a:avLst/>
            </a:prstGeom>
            <a:noFill/>
          </p:spPr>
          <p:txBody>
            <a:bodyPr wrap="none" rtlCol="0">
              <a:spAutoFit/>
            </a:bodyPr>
            <a:lstStyle/>
            <a:p>
              <a:r>
                <a:rPr lang="ja-JP" altLang="en-US" sz="1050" dirty="0"/>
                <a:t>耕作されなくなった棚田を活用し、様々な種類のハーブを栽培</a:t>
              </a:r>
              <a:endParaRPr lang="en-US" altLang="ja-JP" sz="1050" dirty="0"/>
            </a:p>
          </p:txBody>
        </p:sp>
        <p:sp>
          <p:nvSpPr>
            <p:cNvPr id="6" name="テキスト ボックス 5"/>
            <p:cNvSpPr txBox="1"/>
            <p:nvPr/>
          </p:nvSpPr>
          <p:spPr>
            <a:xfrm>
              <a:off x="395536" y="6525344"/>
              <a:ext cx="184731" cy="253916"/>
            </a:xfrm>
            <a:prstGeom prst="rect">
              <a:avLst/>
            </a:prstGeom>
            <a:noFill/>
          </p:spPr>
          <p:txBody>
            <a:bodyPr wrap="none" rtlCol="0">
              <a:spAutoFit/>
            </a:bodyPr>
            <a:lstStyle/>
            <a:p>
              <a:endParaRPr kumimoji="1" lang="ja-JP" altLang="en-US" sz="1050" dirty="0"/>
            </a:p>
          </p:txBody>
        </p:sp>
        <p:sp>
          <p:nvSpPr>
            <p:cNvPr id="7" name="テキスト ボックス 6"/>
            <p:cNvSpPr txBox="1"/>
            <p:nvPr/>
          </p:nvSpPr>
          <p:spPr>
            <a:xfrm>
              <a:off x="4788024" y="6525344"/>
              <a:ext cx="2688557" cy="253916"/>
            </a:xfrm>
            <a:prstGeom prst="rect">
              <a:avLst/>
            </a:prstGeom>
            <a:noFill/>
          </p:spPr>
          <p:txBody>
            <a:bodyPr wrap="none" rtlCol="0">
              <a:spAutoFit/>
            </a:bodyPr>
            <a:lstStyle/>
            <a:p>
              <a:r>
                <a:rPr lang="ja-JP" altLang="en-US" sz="1050" dirty="0"/>
                <a:t>地域の人で協力して作った手づくり自然公園</a:t>
              </a:r>
              <a:endParaRPr kumimoji="1" lang="ja-JP" altLang="en-US" sz="1050" dirty="0"/>
            </a:p>
          </p:txBody>
        </p:sp>
        <p:sp>
          <p:nvSpPr>
            <p:cNvPr id="8" name="テキスト ボックス 7"/>
            <p:cNvSpPr txBox="1"/>
            <p:nvPr/>
          </p:nvSpPr>
          <p:spPr>
            <a:xfrm>
              <a:off x="395536" y="763200"/>
              <a:ext cx="2029723" cy="500137"/>
            </a:xfrm>
            <a:prstGeom prst="rect">
              <a:avLst/>
            </a:prstGeom>
            <a:noFill/>
          </p:spPr>
          <p:txBody>
            <a:bodyPr wrap="none" rtlCol="0">
              <a:spAutoFit/>
            </a:bodyPr>
            <a:lstStyle/>
            <a:p>
              <a:r>
                <a:rPr lang="ja-JP" altLang="en-US" sz="1600" b="1" dirty="0"/>
                <a:t>棚田の花段</a:t>
              </a:r>
              <a:endParaRPr kumimoji="1" lang="en-US" altLang="ja-JP" sz="1600" b="1" dirty="0"/>
            </a:p>
            <a:p>
              <a:r>
                <a:rPr kumimoji="1" lang="ja-JP" altLang="en-US" sz="1050" dirty="0"/>
                <a:t>住所：長門市</a:t>
              </a:r>
              <a:r>
                <a:rPr lang="ja-JP" altLang="en-US" sz="1050" dirty="0"/>
                <a:t>油谷後畑</a:t>
              </a:r>
              <a:r>
                <a:rPr lang="en-US" altLang="ja-JP" sz="1050" dirty="0"/>
                <a:t>1500-2</a:t>
              </a:r>
              <a:r>
                <a:rPr kumimoji="1" lang="ja-JP" altLang="en-US" sz="1050" dirty="0"/>
                <a:t>　　</a:t>
              </a:r>
            </a:p>
          </p:txBody>
        </p:sp>
        <p:sp>
          <p:nvSpPr>
            <p:cNvPr id="9" name="テキスト ボックス 8"/>
            <p:cNvSpPr txBox="1"/>
            <p:nvPr/>
          </p:nvSpPr>
          <p:spPr>
            <a:xfrm>
              <a:off x="395536" y="3861048"/>
              <a:ext cx="2182008" cy="500137"/>
            </a:xfrm>
            <a:prstGeom prst="rect">
              <a:avLst/>
            </a:prstGeom>
            <a:noFill/>
          </p:spPr>
          <p:txBody>
            <a:bodyPr wrap="none" rtlCol="0">
              <a:spAutoFit/>
            </a:bodyPr>
            <a:lstStyle/>
            <a:p>
              <a:r>
                <a:rPr lang="ja-JP" altLang="en-US" sz="1600" b="1" dirty="0"/>
                <a:t>むかつくパーク中の森</a:t>
              </a:r>
              <a:endParaRPr lang="en-US" altLang="ja-JP" sz="1600" dirty="0"/>
            </a:p>
            <a:p>
              <a:r>
                <a:rPr lang="ja-JP" altLang="en-US" sz="1050" dirty="0"/>
                <a:t>住所：長門市油谷向津具中の森　　</a:t>
              </a:r>
              <a:endParaRPr kumimoji="1" lang="ja-JP" altLang="en-US" sz="1050" dirty="0"/>
            </a:p>
          </p:txBody>
        </p:sp>
      </p:grpSp>
      <p:cxnSp>
        <p:nvCxnSpPr>
          <p:cNvPr id="14" name="直線コネクタ 13"/>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7" name="図 14"/>
          <p:cNvPicPr/>
          <p:nvPr/>
        </p:nvPicPr>
        <p:blipFill>
          <a:blip r:embed="rId2" cstate="print"/>
          <a:stretch/>
        </p:blipFill>
        <p:spPr>
          <a:xfrm>
            <a:off x="783008" y="1340768"/>
            <a:ext cx="3168352" cy="2160240"/>
          </a:xfrm>
          <a:prstGeom prst="rect">
            <a:avLst/>
          </a:prstGeom>
          <a:ln>
            <a:noFill/>
          </a:ln>
        </p:spPr>
      </p:pic>
      <p:pic>
        <p:nvPicPr>
          <p:cNvPr id="19" name="図 9"/>
          <p:cNvPicPr/>
          <p:nvPr/>
        </p:nvPicPr>
        <p:blipFill>
          <a:blip r:embed="rId3" cstate="print"/>
          <a:stretch/>
        </p:blipFill>
        <p:spPr>
          <a:xfrm>
            <a:off x="5175496" y="4321800"/>
            <a:ext cx="3168352" cy="2203544"/>
          </a:xfrm>
          <a:prstGeom prst="rect">
            <a:avLst/>
          </a:prstGeom>
          <a:ln>
            <a:noFill/>
          </a:ln>
        </p:spPr>
      </p:pic>
      <p:sp>
        <p:nvSpPr>
          <p:cNvPr id="20" name="テキスト ボックス 19"/>
          <p:cNvSpPr txBox="1"/>
          <p:nvPr/>
        </p:nvSpPr>
        <p:spPr>
          <a:xfrm>
            <a:off x="755576" y="6525344"/>
            <a:ext cx="3193503" cy="253916"/>
          </a:xfrm>
          <a:prstGeom prst="rect">
            <a:avLst/>
          </a:prstGeom>
          <a:noFill/>
        </p:spPr>
        <p:txBody>
          <a:bodyPr wrap="none" rtlCol="0">
            <a:spAutoFit/>
          </a:bodyPr>
          <a:lstStyle/>
          <a:p>
            <a:r>
              <a:rPr lang="ja-JP" altLang="en-US" sz="1050" dirty="0"/>
              <a:t>山を切り開き、伐採した木々を活用したアスレチック</a:t>
            </a:r>
            <a:endParaRPr kumimoji="1" lang="ja-JP" altLang="en-US" sz="1050" dirty="0"/>
          </a:p>
        </p:txBody>
      </p:sp>
      <p:pic>
        <p:nvPicPr>
          <p:cNvPr id="16" name="図 15" descr="棚田の花段イベント２_R.jpg"/>
          <p:cNvPicPr>
            <a:picLocks noChangeAspect="1"/>
          </p:cNvPicPr>
          <p:nvPr/>
        </p:nvPicPr>
        <p:blipFill>
          <a:blip r:embed="rId4" cstate="print"/>
          <a:stretch>
            <a:fillRect/>
          </a:stretch>
        </p:blipFill>
        <p:spPr>
          <a:xfrm>
            <a:off x="5175496" y="1340768"/>
            <a:ext cx="3168352" cy="2160000"/>
          </a:xfrm>
          <a:prstGeom prst="rect">
            <a:avLst/>
          </a:prstGeom>
        </p:spPr>
      </p:pic>
      <p:pic>
        <p:nvPicPr>
          <p:cNvPr id="18" name="図 17" descr="２むかつくパーク中の森_R.jpg"/>
          <p:cNvPicPr>
            <a:picLocks noChangeAspect="1"/>
          </p:cNvPicPr>
          <p:nvPr/>
        </p:nvPicPr>
        <p:blipFill>
          <a:blip r:embed="rId5" cstate="print"/>
          <a:srcRect r="16657"/>
          <a:stretch>
            <a:fillRect/>
          </a:stretch>
        </p:blipFill>
        <p:spPr>
          <a:xfrm>
            <a:off x="2169448" y="4365104"/>
            <a:ext cx="1800200" cy="2160000"/>
          </a:xfrm>
          <a:prstGeom prst="rect">
            <a:avLst/>
          </a:prstGeom>
        </p:spPr>
      </p:pic>
      <p:pic>
        <p:nvPicPr>
          <p:cNvPr id="21" name="図 20" descr="むかつくパーク中の森_R.jpg"/>
          <p:cNvPicPr>
            <a:picLocks noChangeAspect="1"/>
          </p:cNvPicPr>
          <p:nvPr/>
        </p:nvPicPr>
        <p:blipFill>
          <a:blip r:embed="rId6" cstate="print"/>
          <a:srcRect l="6667" r="23324"/>
          <a:stretch>
            <a:fillRect/>
          </a:stretch>
        </p:blipFill>
        <p:spPr>
          <a:xfrm>
            <a:off x="755576" y="4365104"/>
            <a:ext cx="1512168" cy="216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1938351" cy="369332"/>
          </a:xfrm>
          <a:prstGeom prst="rect">
            <a:avLst/>
          </a:prstGeom>
          <a:noFill/>
        </p:spPr>
        <p:txBody>
          <a:bodyPr wrap="none" rtlCol="0">
            <a:spAutoFit/>
          </a:bodyPr>
          <a:lstStyle/>
          <a:p>
            <a:pPr algn="ctr"/>
            <a:r>
              <a:rPr kumimoji="1" lang="ja-JP" altLang="en-US" dirty="0"/>
              <a:t>地域のおいしい食</a:t>
            </a:r>
          </a:p>
        </p:txBody>
      </p:sp>
      <p:sp>
        <p:nvSpPr>
          <p:cNvPr id="3" name="テキスト ボックス 2"/>
          <p:cNvSpPr txBox="1"/>
          <p:nvPr/>
        </p:nvSpPr>
        <p:spPr>
          <a:xfrm>
            <a:off x="395536" y="692696"/>
            <a:ext cx="8658139" cy="500137"/>
          </a:xfrm>
          <a:prstGeom prst="rect">
            <a:avLst/>
          </a:prstGeom>
          <a:noFill/>
        </p:spPr>
        <p:txBody>
          <a:bodyPr wrap="none" rtlCol="0">
            <a:spAutoFit/>
          </a:bodyPr>
          <a:lstStyle/>
          <a:p>
            <a:r>
              <a:rPr lang="ja-JP" altLang="en-US" sz="1600" b="1" dirty="0"/>
              <a:t>長門棚田米</a:t>
            </a:r>
            <a:endParaRPr kumimoji="1" lang="en-US" altLang="ja-JP" sz="1600" b="1" dirty="0"/>
          </a:p>
          <a:p>
            <a:r>
              <a:rPr kumimoji="1" lang="ja-JP" altLang="en-US" sz="1050" dirty="0"/>
              <a:t>東後畑をはじめ、棚田で栽培されたお米は、「ねばり」、「甘み」、「うまみ」が特徴です。潮風と粘土質の土壌、適度な寒暖差が美味しいお米を育てます。</a:t>
            </a:r>
          </a:p>
        </p:txBody>
      </p:sp>
      <p:sp>
        <p:nvSpPr>
          <p:cNvPr id="4" name="テキスト ボックス 3"/>
          <p:cNvSpPr txBox="1"/>
          <p:nvPr/>
        </p:nvSpPr>
        <p:spPr>
          <a:xfrm>
            <a:off x="1835696" y="1124744"/>
            <a:ext cx="184731" cy="253916"/>
          </a:xfrm>
          <a:prstGeom prst="rect">
            <a:avLst/>
          </a:prstGeom>
          <a:noFill/>
        </p:spPr>
        <p:txBody>
          <a:bodyPr wrap="none" rtlCol="0">
            <a:spAutoFit/>
          </a:bodyPr>
          <a:lstStyle/>
          <a:p>
            <a:endParaRPr kumimoji="1" lang="ja-JP" altLang="en-US" sz="1050" dirty="0"/>
          </a:p>
        </p:txBody>
      </p:sp>
      <p:sp>
        <p:nvSpPr>
          <p:cNvPr id="5" name="テキスト ボックス 4"/>
          <p:cNvSpPr txBox="1"/>
          <p:nvPr/>
        </p:nvSpPr>
        <p:spPr>
          <a:xfrm>
            <a:off x="395536" y="3789040"/>
            <a:ext cx="7839005" cy="500137"/>
          </a:xfrm>
          <a:prstGeom prst="rect">
            <a:avLst/>
          </a:prstGeom>
          <a:noFill/>
        </p:spPr>
        <p:txBody>
          <a:bodyPr wrap="none" rtlCol="0">
            <a:spAutoFit/>
          </a:bodyPr>
          <a:lstStyle/>
          <a:p>
            <a:r>
              <a:rPr lang="ja-JP" altLang="en-US" sz="1600" b="1" dirty="0"/>
              <a:t>百姓の塩</a:t>
            </a:r>
            <a:endParaRPr lang="en-US" altLang="ja-JP" sz="1600" b="1" dirty="0"/>
          </a:p>
          <a:p>
            <a:r>
              <a:rPr kumimoji="1" lang="en-US" altLang="ja-JP" sz="1050" dirty="0"/>
              <a:t>2002</a:t>
            </a:r>
            <a:r>
              <a:rPr kumimoji="1" lang="ja-JP" altLang="en-US" sz="1050" dirty="0"/>
              <a:t>年に向津具に移住</a:t>
            </a:r>
            <a:r>
              <a:rPr lang="ja-JP" altLang="en-US" sz="1050" dirty="0"/>
              <a:t>し</a:t>
            </a:r>
            <a:r>
              <a:rPr kumimoji="1" lang="ja-JP" altLang="en-US" sz="1050" dirty="0"/>
              <a:t>、百姓庵を営む井上さんが作り上げる塩は、「海の豊かさ・森の豊かさ」を感じることのできる地域の宝物です。</a:t>
            </a:r>
          </a:p>
        </p:txBody>
      </p:sp>
      <p:grpSp>
        <p:nvGrpSpPr>
          <p:cNvPr id="6" name="グループ化 5"/>
          <p:cNvGrpSpPr/>
          <p:nvPr/>
        </p:nvGrpSpPr>
        <p:grpSpPr>
          <a:xfrm>
            <a:off x="791580" y="3501008"/>
            <a:ext cx="7619653" cy="3206244"/>
            <a:chOff x="395536" y="3501008"/>
            <a:chExt cx="7619653" cy="3206244"/>
          </a:xfrm>
        </p:grpSpPr>
        <p:sp>
          <p:nvSpPr>
            <p:cNvPr id="7" name="テキスト ボックス 6"/>
            <p:cNvSpPr txBox="1"/>
            <p:nvPr/>
          </p:nvSpPr>
          <p:spPr>
            <a:xfrm>
              <a:off x="395536" y="3501008"/>
              <a:ext cx="2274982" cy="253916"/>
            </a:xfrm>
            <a:prstGeom prst="rect">
              <a:avLst/>
            </a:prstGeom>
            <a:noFill/>
          </p:spPr>
          <p:txBody>
            <a:bodyPr wrap="none" rtlCol="0">
              <a:spAutoFit/>
            </a:bodyPr>
            <a:lstStyle/>
            <a:p>
              <a:r>
                <a:rPr kumimoji="1" lang="ja-JP" altLang="en-US" sz="1050" dirty="0"/>
                <a:t>手間暇かけて栽培された長門棚田米</a:t>
              </a:r>
            </a:p>
          </p:txBody>
        </p:sp>
        <p:sp>
          <p:nvSpPr>
            <p:cNvPr id="8" name="テキスト ボックス 7"/>
            <p:cNvSpPr txBox="1"/>
            <p:nvPr/>
          </p:nvSpPr>
          <p:spPr>
            <a:xfrm>
              <a:off x="4788024" y="3501008"/>
              <a:ext cx="3227165" cy="253916"/>
            </a:xfrm>
            <a:prstGeom prst="rect">
              <a:avLst/>
            </a:prstGeom>
            <a:noFill/>
          </p:spPr>
          <p:txBody>
            <a:bodyPr wrap="none" rtlCol="0">
              <a:spAutoFit/>
            </a:bodyPr>
            <a:lstStyle/>
            <a:p>
              <a:r>
                <a:rPr lang="ja-JP" altLang="en-US" sz="1050" dirty="0"/>
                <a:t>収穫時期になると穂が垂れ、辺り一面黄金色に染まる</a:t>
              </a:r>
              <a:endParaRPr kumimoji="1" lang="ja-JP" altLang="en-US" sz="1050" dirty="0"/>
            </a:p>
          </p:txBody>
        </p:sp>
        <p:sp>
          <p:nvSpPr>
            <p:cNvPr id="9" name="テキスト ボックス 8"/>
            <p:cNvSpPr txBox="1"/>
            <p:nvPr/>
          </p:nvSpPr>
          <p:spPr>
            <a:xfrm>
              <a:off x="4788024" y="6453336"/>
              <a:ext cx="3029997" cy="253916"/>
            </a:xfrm>
            <a:prstGeom prst="rect">
              <a:avLst/>
            </a:prstGeom>
            <a:noFill/>
          </p:spPr>
          <p:txBody>
            <a:bodyPr wrap="none" rtlCol="0">
              <a:spAutoFit/>
            </a:bodyPr>
            <a:lstStyle/>
            <a:p>
              <a:r>
                <a:rPr lang="ja-JP" altLang="en-US" sz="1050" dirty="0"/>
                <a:t>天地返し　よくまぜることで海のバランスに戻るそう</a:t>
              </a:r>
              <a:endParaRPr kumimoji="1" lang="ja-JP" altLang="en-US" sz="1050" dirty="0"/>
            </a:p>
          </p:txBody>
        </p:sp>
        <p:sp>
          <p:nvSpPr>
            <p:cNvPr id="10" name="テキスト ボックス 9"/>
            <p:cNvSpPr txBox="1"/>
            <p:nvPr/>
          </p:nvSpPr>
          <p:spPr>
            <a:xfrm>
              <a:off x="395536" y="6453336"/>
              <a:ext cx="184731" cy="253916"/>
            </a:xfrm>
            <a:prstGeom prst="rect">
              <a:avLst/>
            </a:prstGeom>
            <a:noFill/>
          </p:spPr>
          <p:txBody>
            <a:bodyPr wrap="none" rtlCol="0">
              <a:spAutoFit/>
            </a:bodyPr>
            <a:lstStyle/>
            <a:p>
              <a:endParaRPr kumimoji="1" lang="ja-JP" altLang="en-US" sz="1050" dirty="0"/>
            </a:p>
          </p:txBody>
        </p:sp>
      </p:grpSp>
      <p:cxnSp>
        <p:nvCxnSpPr>
          <p:cNvPr id="15" name="直線コネクタ 14"/>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図 15" descr="DSC05136.JPG"/>
          <p:cNvPicPr>
            <a:picLocks noChangeAspect="1"/>
          </p:cNvPicPr>
          <p:nvPr/>
        </p:nvPicPr>
        <p:blipFill>
          <a:blip r:embed="rId2" cstate="print"/>
          <a:stretch>
            <a:fillRect/>
          </a:stretch>
        </p:blipFill>
        <p:spPr>
          <a:xfrm>
            <a:off x="5175496" y="1340768"/>
            <a:ext cx="3168352" cy="2160000"/>
          </a:xfrm>
          <a:prstGeom prst="rect">
            <a:avLst/>
          </a:prstGeom>
        </p:spPr>
      </p:pic>
      <p:pic>
        <p:nvPicPr>
          <p:cNvPr id="19" name="図 18" descr="images_R.jpg"/>
          <p:cNvPicPr>
            <a:picLocks noChangeAspect="1"/>
          </p:cNvPicPr>
          <p:nvPr/>
        </p:nvPicPr>
        <p:blipFill>
          <a:blip r:embed="rId3" cstate="print"/>
          <a:srcRect b="37591"/>
          <a:stretch>
            <a:fillRect/>
          </a:stretch>
        </p:blipFill>
        <p:spPr>
          <a:xfrm>
            <a:off x="783008" y="1340769"/>
            <a:ext cx="3168352" cy="2160239"/>
          </a:xfrm>
          <a:prstGeom prst="rect">
            <a:avLst/>
          </a:prstGeom>
        </p:spPr>
      </p:pic>
      <p:pic>
        <p:nvPicPr>
          <p:cNvPr id="20" name="図 19" descr="塩_R.jpg"/>
          <p:cNvPicPr>
            <a:picLocks noChangeAspect="1"/>
          </p:cNvPicPr>
          <p:nvPr/>
        </p:nvPicPr>
        <p:blipFill>
          <a:blip r:embed="rId4" cstate="print"/>
          <a:stretch>
            <a:fillRect/>
          </a:stretch>
        </p:blipFill>
        <p:spPr>
          <a:xfrm>
            <a:off x="792151" y="4293096"/>
            <a:ext cx="3168353" cy="2160239"/>
          </a:xfrm>
          <a:prstGeom prst="rect">
            <a:avLst/>
          </a:prstGeom>
        </p:spPr>
      </p:pic>
      <p:pic>
        <p:nvPicPr>
          <p:cNvPr id="21" name="図 20" descr="百姓庵_R.jpg"/>
          <p:cNvPicPr>
            <a:picLocks noChangeAspect="1"/>
          </p:cNvPicPr>
          <p:nvPr/>
        </p:nvPicPr>
        <p:blipFill>
          <a:blip r:embed="rId5" cstate="print"/>
          <a:stretch>
            <a:fillRect/>
          </a:stretch>
        </p:blipFill>
        <p:spPr>
          <a:xfrm>
            <a:off x="5193784" y="4293096"/>
            <a:ext cx="3168352" cy="2143125"/>
          </a:xfrm>
          <a:prstGeom prst="rect">
            <a:avLst/>
          </a:prstGeom>
        </p:spPr>
      </p:pic>
      <p:sp>
        <p:nvSpPr>
          <p:cNvPr id="22" name="テキスト ボックス 21"/>
          <p:cNvSpPr txBox="1"/>
          <p:nvPr/>
        </p:nvSpPr>
        <p:spPr>
          <a:xfrm>
            <a:off x="755576" y="6453336"/>
            <a:ext cx="2789546" cy="253916"/>
          </a:xfrm>
          <a:prstGeom prst="rect">
            <a:avLst/>
          </a:prstGeom>
          <a:noFill/>
        </p:spPr>
        <p:txBody>
          <a:bodyPr wrap="none" rtlCol="0">
            <a:spAutoFit/>
          </a:bodyPr>
          <a:lstStyle/>
          <a:p>
            <a:r>
              <a:rPr lang="ja-JP" altLang="en-US" sz="1050" dirty="0"/>
              <a:t>向津具の豊かな自然から生み出される天然塩</a:t>
            </a:r>
            <a:endParaRPr kumimoji="1" lang="ja-JP" altLang="en-US"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0447" y="116632"/>
            <a:ext cx="1800494" cy="369332"/>
          </a:xfrm>
          <a:prstGeom prst="rect">
            <a:avLst/>
          </a:prstGeom>
          <a:noFill/>
        </p:spPr>
        <p:txBody>
          <a:bodyPr wrap="none" rtlCol="0">
            <a:spAutoFit/>
          </a:bodyPr>
          <a:lstStyle/>
          <a:p>
            <a:pPr algn="ctr"/>
            <a:r>
              <a:rPr lang="ja-JP" altLang="en-US" dirty="0"/>
              <a:t>先輩移住者紹介</a:t>
            </a:r>
            <a:endParaRPr kumimoji="1" lang="ja-JP" altLang="en-US" dirty="0"/>
          </a:p>
        </p:txBody>
      </p:sp>
      <p:sp>
        <p:nvSpPr>
          <p:cNvPr id="3" name="テキスト ボックス 2"/>
          <p:cNvSpPr txBox="1"/>
          <p:nvPr/>
        </p:nvSpPr>
        <p:spPr>
          <a:xfrm>
            <a:off x="395536" y="692696"/>
            <a:ext cx="8536311" cy="1308050"/>
          </a:xfrm>
          <a:prstGeom prst="rect">
            <a:avLst/>
          </a:prstGeom>
          <a:noFill/>
        </p:spPr>
        <p:txBody>
          <a:bodyPr wrap="none" rtlCol="0">
            <a:spAutoFit/>
          </a:bodyPr>
          <a:lstStyle/>
          <a:p>
            <a:r>
              <a:rPr lang="ja-JP" altLang="en-US" sz="1600" b="1" dirty="0"/>
              <a:t>株式会社 百姓庵　井上 雄然・かみ夫婦</a:t>
            </a:r>
            <a:endParaRPr kumimoji="1" lang="en-US" altLang="ja-JP" sz="1600" b="1" dirty="0"/>
          </a:p>
          <a:p>
            <a:r>
              <a:rPr lang="ja-JP" altLang="en-US" sz="1050" dirty="0"/>
              <a:t>手つかずの自然が多く残る油谷向津具半島には、</a:t>
            </a:r>
            <a:r>
              <a:rPr lang="en-US" altLang="ja-JP" sz="1050" dirty="0"/>
              <a:t>18</a:t>
            </a:r>
            <a:r>
              <a:rPr lang="ja-JP" altLang="en-US" sz="1050" dirty="0"/>
              <a:t>年前から自給自足の生活を営み、油谷湾の豊かな海水を使っての天然塩作りをはじめ、</a:t>
            </a:r>
            <a:endParaRPr lang="en-US" altLang="ja-JP" sz="1050" dirty="0"/>
          </a:p>
          <a:p>
            <a:r>
              <a:rPr lang="ja-JP" altLang="en-US" sz="1050" dirty="0"/>
              <a:t>農業、飲食業、食品加工業、観光業、地域人材育成事業等々を営む井上夫妻がいらっしゃいます。田舎でゼロからビジネスを生み、これまでに</a:t>
            </a:r>
            <a:r>
              <a:rPr lang="en-US" altLang="ja-JP" sz="1050" dirty="0"/>
              <a:t>100</a:t>
            </a:r>
            <a:r>
              <a:rPr lang="ja-JP" altLang="en-US" sz="1050" dirty="0"/>
              <a:t>人</a:t>
            </a:r>
            <a:endParaRPr lang="en-US" altLang="ja-JP" sz="1050" dirty="0"/>
          </a:p>
          <a:p>
            <a:r>
              <a:rPr lang="ja-JP" altLang="en-US" sz="1050" dirty="0"/>
              <a:t>以上の居候や研修生を受け入れてきた井上さん。「人は環境さえ合えば、ぐんぐん伸びていきます。信頼して任せていたら、適材適所にはまって</a:t>
            </a:r>
            <a:endParaRPr lang="en-US" altLang="ja-JP" sz="1050" dirty="0"/>
          </a:p>
          <a:p>
            <a:r>
              <a:rPr lang="ja-JP" altLang="en-US" sz="1050" dirty="0"/>
              <a:t>伸びていく。そうやって好きを伸ばして現金収入を得ながら理想的な暮らしができるって、本当に幸せな事です。」「百姓庵の百姓とは、百のものを生み</a:t>
            </a:r>
            <a:endParaRPr lang="en-US" altLang="ja-JP" sz="1050" dirty="0"/>
          </a:p>
          <a:p>
            <a:r>
              <a:rPr lang="ja-JP" altLang="en-US" sz="1050" dirty="0"/>
              <a:t>出す人の事です。会社としても百のものを生み出し、</a:t>
            </a:r>
            <a:r>
              <a:rPr lang="en-US" altLang="ja-JP" sz="1050" dirty="0"/>
              <a:t>100</a:t>
            </a:r>
            <a:r>
              <a:rPr lang="ja-JP" altLang="en-US" sz="1050" dirty="0"/>
              <a:t>人の雇用を生み出す。大きな会社を作るのが目的ではなく、</a:t>
            </a:r>
            <a:r>
              <a:rPr lang="en-US" altLang="ja-JP" sz="1050" dirty="0"/>
              <a:t>100</a:t>
            </a:r>
            <a:r>
              <a:rPr lang="ja-JP" altLang="en-US" sz="1050" dirty="0"/>
              <a:t>年続く会社を作る人材を育て</a:t>
            </a:r>
            <a:endParaRPr lang="en-US" altLang="ja-JP" sz="1050" dirty="0"/>
          </a:p>
          <a:p>
            <a:r>
              <a:rPr lang="ja-JP" altLang="en-US" sz="1050" dirty="0"/>
              <a:t>たいですね。」　</a:t>
            </a:r>
            <a:endParaRPr lang="en-US" altLang="ja-JP" sz="1050" dirty="0"/>
          </a:p>
        </p:txBody>
      </p:sp>
      <p:sp>
        <p:nvSpPr>
          <p:cNvPr id="4" name="テキスト ボックス 3"/>
          <p:cNvSpPr txBox="1"/>
          <p:nvPr/>
        </p:nvSpPr>
        <p:spPr>
          <a:xfrm>
            <a:off x="1835696" y="1124744"/>
            <a:ext cx="184731" cy="253916"/>
          </a:xfrm>
          <a:prstGeom prst="rect">
            <a:avLst/>
          </a:prstGeom>
          <a:noFill/>
        </p:spPr>
        <p:txBody>
          <a:bodyPr wrap="none" rtlCol="0">
            <a:spAutoFit/>
          </a:bodyPr>
          <a:lstStyle/>
          <a:p>
            <a:endParaRPr kumimoji="1" lang="ja-JP" altLang="en-US" sz="1050" dirty="0"/>
          </a:p>
        </p:txBody>
      </p:sp>
      <p:cxnSp>
        <p:nvCxnSpPr>
          <p:cNvPr id="16" name="直線コネクタ 15"/>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図 7" descr="received_442758040761058.jpeg"/>
          <p:cNvPicPr>
            <a:picLocks noChangeAspect="1"/>
          </p:cNvPicPr>
          <p:nvPr/>
        </p:nvPicPr>
        <p:blipFill>
          <a:blip r:embed="rId2" cstate="print"/>
          <a:srcRect t="7493" b="7581"/>
          <a:stretch>
            <a:fillRect/>
          </a:stretch>
        </p:blipFill>
        <p:spPr>
          <a:xfrm>
            <a:off x="784800" y="1988840"/>
            <a:ext cx="3168352" cy="2160240"/>
          </a:xfrm>
          <a:prstGeom prst="rect">
            <a:avLst/>
          </a:prstGeom>
        </p:spPr>
      </p:pic>
      <p:pic>
        <p:nvPicPr>
          <p:cNvPr id="9" name="図 8" descr="received_1833856607004490.jpeg"/>
          <p:cNvPicPr>
            <a:picLocks noChangeAspect="1"/>
          </p:cNvPicPr>
          <p:nvPr/>
        </p:nvPicPr>
        <p:blipFill>
          <a:blip r:embed="rId3" cstate="print"/>
          <a:stretch>
            <a:fillRect/>
          </a:stretch>
        </p:blipFill>
        <p:spPr>
          <a:xfrm>
            <a:off x="784800" y="4437112"/>
            <a:ext cx="3168352" cy="2160240"/>
          </a:xfrm>
          <a:prstGeom prst="rect">
            <a:avLst/>
          </a:prstGeom>
        </p:spPr>
      </p:pic>
      <p:pic>
        <p:nvPicPr>
          <p:cNvPr id="11" name="図 10" descr="received_1755310588193059.jpeg"/>
          <p:cNvPicPr>
            <a:picLocks noChangeAspect="1"/>
          </p:cNvPicPr>
          <p:nvPr/>
        </p:nvPicPr>
        <p:blipFill>
          <a:blip r:embed="rId4" cstate="print"/>
          <a:stretch>
            <a:fillRect/>
          </a:stretch>
        </p:blipFill>
        <p:spPr>
          <a:xfrm>
            <a:off x="5176800" y="1988840"/>
            <a:ext cx="3168352" cy="2160240"/>
          </a:xfrm>
          <a:prstGeom prst="rect">
            <a:avLst/>
          </a:prstGeom>
        </p:spPr>
      </p:pic>
      <p:pic>
        <p:nvPicPr>
          <p:cNvPr id="13" name="図 12" descr="received_1310905829425125.jpeg"/>
          <p:cNvPicPr>
            <a:picLocks noChangeAspect="1"/>
          </p:cNvPicPr>
          <p:nvPr/>
        </p:nvPicPr>
        <p:blipFill>
          <a:blip r:embed="rId5" cstate="print"/>
          <a:srcRect t="39236"/>
          <a:stretch>
            <a:fillRect/>
          </a:stretch>
        </p:blipFill>
        <p:spPr>
          <a:xfrm>
            <a:off x="5176800" y="4437112"/>
            <a:ext cx="3168352" cy="2160240"/>
          </a:xfrm>
          <a:prstGeom prst="rect">
            <a:avLst/>
          </a:prstGeom>
        </p:spPr>
      </p:pic>
      <p:sp>
        <p:nvSpPr>
          <p:cNvPr id="14" name="テキスト ボックス 13"/>
          <p:cNvSpPr txBox="1"/>
          <p:nvPr/>
        </p:nvSpPr>
        <p:spPr>
          <a:xfrm>
            <a:off x="755576" y="4149080"/>
            <a:ext cx="2310248" cy="253916"/>
          </a:xfrm>
          <a:prstGeom prst="rect">
            <a:avLst/>
          </a:prstGeom>
          <a:noFill/>
        </p:spPr>
        <p:txBody>
          <a:bodyPr wrap="none" rtlCol="0">
            <a:spAutoFit/>
          </a:bodyPr>
          <a:lstStyle/>
          <a:p>
            <a:r>
              <a:rPr lang="ja-JP" altLang="en-US" sz="1050" dirty="0"/>
              <a:t>百姓庵　井上雄然さん　かみさん夫妻</a:t>
            </a:r>
            <a:endParaRPr kumimoji="1" lang="ja-JP" altLang="en-US" sz="1050" dirty="0"/>
          </a:p>
        </p:txBody>
      </p:sp>
      <p:sp>
        <p:nvSpPr>
          <p:cNvPr id="15" name="テキスト ボックス 14"/>
          <p:cNvSpPr txBox="1"/>
          <p:nvPr/>
        </p:nvSpPr>
        <p:spPr>
          <a:xfrm>
            <a:off x="5148064" y="4149080"/>
            <a:ext cx="2467342" cy="253916"/>
          </a:xfrm>
          <a:prstGeom prst="rect">
            <a:avLst/>
          </a:prstGeom>
          <a:noFill/>
        </p:spPr>
        <p:txBody>
          <a:bodyPr wrap="none" rtlCol="0">
            <a:spAutoFit/>
          </a:bodyPr>
          <a:lstStyle/>
          <a:p>
            <a:r>
              <a:rPr lang="ja-JP" altLang="en-US" sz="1050" dirty="0"/>
              <a:t>自分たちで育てたお米・野菜が並ぶ食卓</a:t>
            </a:r>
            <a:endParaRPr kumimoji="1" lang="ja-JP" altLang="en-US" sz="1050" dirty="0"/>
          </a:p>
        </p:txBody>
      </p:sp>
      <p:sp>
        <p:nvSpPr>
          <p:cNvPr id="17" name="テキスト ボックス 16"/>
          <p:cNvSpPr txBox="1"/>
          <p:nvPr/>
        </p:nvSpPr>
        <p:spPr>
          <a:xfrm>
            <a:off x="773864" y="6594940"/>
            <a:ext cx="2811988" cy="253916"/>
          </a:xfrm>
          <a:prstGeom prst="rect">
            <a:avLst/>
          </a:prstGeom>
          <a:noFill/>
        </p:spPr>
        <p:txBody>
          <a:bodyPr wrap="none" rtlCol="0">
            <a:spAutoFit/>
          </a:bodyPr>
          <a:lstStyle/>
          <a:p>
            <a:r>
              <a:rPr lang="ja-JP" altLang="en-US" sz="1050" dirty="0"/>
              <a:t>百姓庵で働くスタッフ　仲間募集しています！　</a:t>
            </a:r>
            <a:endParaRPr kumimoji="1" lang="ja-JP" altLang="en-US" sz="1050" dirty="0"/>
          </a:p>
        </p:txBody>
      </p:sp>
      <p:sp>
        <p:nvSpPr>
          <p:cNvPr id="18" name="テキスト ボックス 17"/>
          <p:cNvSpPr txBox="1"/>
          <p:nvPr/>
        </p:nvSpPr>
        <p:spPr>
          <a:xfrm>
            <a:off x="5166352" y="6594940"/>
            <a:ext cx="3018775" cy="253916"/>
          </a:xfrm>
          <a:prstGeom prst="rect">
            <a:avLst/>
          </a:prstGeom>
          <a:noFill/>
        </p:spPr>
        <p:txBody>
          <a:bodyPr wrap="none" rtlCol="0">
            <a:spAutoFit/>
          </a:bodyPr>
          <a:lstStyle/>
          <a:p>
            <a:r>
              <a:rPr lang="en-US" altLang="ja-JP" sz="1050" dirty="0"/>
              <a:t>2021</a:t>
            </a:r>
            <a:r>
              <a:rPr lang="ja-JP" altLang="en-US" sz="1050" dirty="0"/>
              <a:t>年　百姓庵農場の森の中で養豚業も始まった</a:t>
            </a:r>
            <a:endParaRPr kumimoji="1" lang="ja-JP" altLang="en-US"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45294" y="116632"/>
            <a:ext cx="1750800" cy="369332"/>
          </a:xfrm>
          <a:prstGeom prst="rect">
            <a:avLst/>
          </a:prstGeom>
          <a:noFill/>
        </p:spPr>
        <p:txBody>
          <a:bodyPr wrap="none" rtlCol="0">
            <a:spAutoFit/>
          </a:bodyPr>
          <a:lstStyle/>
          <a:p>
            <a:pPr algn="ctr"/>
            <a:r>
              <a:rPr lang="ja-JP" altLang="en-US" dirty="0"/>
              <a:t>先輩移住者たち</a:t>
            </a:r>
            <a:endParaRPr kumimoji="1" lang="ja-JP" altLang="en-US" dirty="0"/>
          </a:p>
        </p:txBody>
      </p:sp>
      <p:grpSp>
        <p:nvGrpSpPr>
          <p:cNvPr id="10" name="グループ化 9"/>
          <p:cNvGrpSpPr/>
          <p:nvPr/>
        </p:nvGrpSpPr>
        <p:grpSpPr>
          <a:xfrm>
            <a:off x="323528" y="844712"/>
            <a:ext cx="8637799" cy="5752400"/>
            <a:chOff x="323528" y="844712"/>
            <a:chExt cx="8637799" cy="5752400"/>
          </a:xfrm>
        </p:grpSpPr>
        <p:pic>
          <p:nvPicPr>
            <p:cNvPr id="1026" name="Picture 2"/>
            <p:cNvPicPr>
              <a:picLocks noChangeAspect="1" noChangeArrowheads="1"/>
            </p:cNvPicPr>
            <p:nvPr/>
          </p:nvPicPr>
          <p:blipFill>
            <a:blip r:embed="rId2" cstate="print"/>
            <a:srcRect l="25987" t="9598" r="24046" b="4025"/>
            <a:stretch>
              <a:fillRect/>
            </a:stretch>
          </p:blipFill>
          <p:spPr bwMode="auto">
            <a:xfrm>
              <a:off x="323528" y="908720"/>
              <a:ext cx="4104456" cy="5676376"/>
            </a:xfrm>
            <a:prstGeom prst="rect">
              <a:avLst/>
            </a:prstGeom>
            <a:noFill/>
            <a:ln w="9525">
              <a:noFill/>
              <a:miter lim="800000"/>
              <a:headEnd/>
              <a:tailEnd/>
            </a:ln>
          </p:spPr>
        </p:pic>
        <p:sp>
          <p:nvSpPr>
            <p:cNvPr id="5" name="テキスト ボックス 4"/>
            <p:cNvSpPr txBox="1"/>
            <p:nvPr/>
          </p:nvSpPr>
          <p:spPr>
            <a:xfrm>
              <a:off x="4527100" y="844712"/>
              <a:ext cx="4434227" cy="1708160"/>
            </a:xfrm>
            <a:prstGeom prst="rect">
              <a:avLst/>
            </a:prstGeom>
            <a:noFill/>
          </p:spPr>
          <p:txBody>
            <a:bodyPr wrap="square" rtlCol="0">
              <a:spAutoFit/>
            </a:bodyPr>
            <a:lstStyle/>
            <a:p>
              <a:r>
                <a:rPr kumimoji="1" lang="ja-JP" altLang="en-US" sz="1050" dirty="0"/>
                <a:t>本州最西北端に位置する山口県長門市向津具半島。</a:t>
              </a:r>
              <a:endParaRPr kumimoji="1" lang="en-US" altLang="ja-JP" sz="1050" dirty="0"/>
            </a:p>
            <a:p>
              <a:r>
                <a:rPr kumimoji="1" lang="ja-JP" altLang="en-US" sz="1050" dirty="0"/>
                <a:t>ここには移住定住をした個性あふれるプレイヤーがたくさん暮らしています。</a:t>
              </a:r>
              <a:endParaRPr kumimoji="1" lang="en-US" altLang="ja-JP" sz="1050" dirty="0"/>
            </a:p>
            <a:p>
              <a:r>
                <a:rPr lang="ja-JP" altLang="en-US" sz="1050" dirty="0"/>
                <a:t>製塩業やカフェ経営、大工や農家、漁師など</a:t>
              </a:r>
              <a:endParaRPr lang="en-US" altLang="ja-JP" sz="1050" dirty="0"/>
            </a:p>
            <a:p>
              <a:r>
                <a:rPr lang="ja-JP" altLang="en-US" sz="1050" dirty="0"/>
                <a:t>ここに暮らし始めて彼らが歩み出した道は様々。</a:t>
              </a:r>
              <a:endParaRPr lang="en-US" altLang="ja-JP" sz="1050" dirty="0"/>
            </a:p>
            <a:p>
              <a:r>
                <a:rPr kumimoji="1" lang="ja-JP" altLang="en-US" sz="1050" dirty="0"/>
                <a:t>彼らの活動の一環と、移住定住してから今までの様子をまとめた冊子が</a:t>
              </a:r>
              <a:endParaRPr kumimoji="1" lang="en-US" altLang="ja-JP" sz="1050" dirty="0"/>
            </a:p>
            <a:p>
              <a:r>
                <a:rPr lang="ja-JP" altLang="en-US" sz="1050" dirty="0"/>
                <a:t>あります。この冊子を通じて「こんな暮らし方がある」ことを知っていただき、</a:t>
              </a:r>
              <a:endParaRPr lang="en-US" altLang="ja-JP" sz="1050" dirty="0"/>
            </a:p>
            <a:p>
              <a:r>
                <a:rPr kumimoji="1" lang="ja-JP" altLang="en-US" sz="1050" dirty="0"/>
                <a:t>移住希望者の方を中心に、「人と人が繋がるルール」として</a:t>
              </a:r>
              <a:endParaRPr kumimoji="1" lang="en-US" altLang="ja-JP" sz="1050" dirty="0"/>
            </a:p>
            <a:p>
              <a:r>
                <a:rPr kumimoji="1" lang="ja-JP" altLang="en-US" sz="1050" dirty="0"/>
                <a:t>活用していただけたら</a:t>
              </a:r>
              <a:r>
                <a:rPr lang="ja-JP" altLang="en-US" sz="1050" dirty="0"/>
                <a:t>幸いです。</a:t>
              </a:r>
              <a:endParaRPr lang="en-US" altLang="ja-JP" sz="1050" dirty="0"/>
            </a:p>
            <a:p>
              <a:endParaRPr lang="en-US" altLang="ja-JP" sz="1050" dirty="0"/>
            </a:p>
            <a:p>
              <a:endParaRPr lang="en-US" altLang="ja-JP" sz="1050" dirty="0"/>
            </a:p>
          </p:txBody>
        </p:sp>
        <p:pic>
          <p:nvPicPr>
            <p:cNvPr id="2" name="Picture 2"/>
            <p:cNvPicPr>
              <a:picLocks noChangeAspect="1" noChangeArrowheads="1"/>
            </p:cNvPicPr>
            <p:nvPr/>
          </p:nvPicPr>
          <p:blipFill>
            <a:blip r:embed="rId3" cstate="print"/>
            <a:srcRect l="51675" t="41801" r="6092" b="20267"/>
            <a:stretch>
              <a:fillRect/>
            </a:stretch>
          </p:blipFill>
          <p:spPr bwMode="auto">
            <a:xfrm>
              <a:off x="4644008" y="2234492"/>
              <a:ext cx="3168352" cy="2160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5906" t="47988" r="52510" b="16575"/>
            <a:stretch>
              <a:fillRect/>
            </a:stretch>
          </p:blipFill>
          <p:spPr bwMode="auto">
            <a:xfrm>
              <a:off x="4644007" y="4437112"/>
              <a:ext cx="3168354" cy="2160000"/>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88024" y="4365104"/>
            <a:ext cx="3398687" cy="415498"/>
          </a:xfrm>
          <a:prstGeom prst="rect">
            <a:avLst/>
          </a:prstGeom>
          <a:noFill/>
        </p:spPr>
        <p:txBody>
          <a:bodyPr wrap="none" rtlCol="0">
            <a:spAutoFit/>
          </a:bodyPr>
          <a:lstStyle/>
          <a:p>
            <a:r>
              <a:rPr lang="ja-JP" altLang="en-US" sz="1050" dirty="0"/>
              <a:t>活動拠点である旧文洋小学校内にて協議会のメンバーと</a:t>
            </a:r>
            <a:endParaRPr lang="en-US" altLang="ja-JP" sz="1050" dirty="0"/>
          </a:p>
          <a:p>
            <a:r>
              <a:rPr lang="ja-JP" altLang="en-US" sz="1050" dirty="0"/>
              <a:t>まちづくり協議　</a:t>
            </a:r>
            <a:endParaRPr kumimoji="1" lang="ja-JP" altLang="en-US" sz="1050" dirty="0"/>
          </a:p>
        </p:txBody>
      </p:sp>
      <p:sp>
        <p:nvSpPr>
          <p:cNvPr id="3" name="テキスト ボックス 2"/>
          <p:cNvSpPr txBox="1"/>
          <p:nvPr/>
        </p:nvSpPr>
        <p:spPr>
          <a:xfrm>
            <a:off x="323528" y="705600"/>
            <a:ext cx="5261377" cy="369332"/>
          </a:xfrm>
          <a:prstGeom prst="rect">
            <a:avLst/>
          </a:prstGeom>
          <a:noFill/>
        </p:spPr>
        <p:txBody>
          <a:bodyPr wrap="none" rtlCol="0">
            <a:spAutoFit/>
          </a:bodyPr>
          <a:lstStyle/>
          <a:p>
            <a:r>
              <a:rPr lang="ja-JP" altLang="en-US" dirty="0"/>
              <a:t>濵村 弘志さん（宇津賀地区まちづくり協議会理事長）</a:t>
            </a:r>
            <a:endParaRPr lang="en-US" altLang="ja-JP" dirty="0"/>
          </a:p>
        </p:txBody>
      </p:sp>
      <p:sp>
        <p:nvSpPr>
          <p:cNvPr id="4" name="テキスト ボックス 3"/>
          <p:cNvSpPr txBox="1"/>
          <p:nvPr/>
        </p:nvSpPr>
        <p:spPr>
          <a:xfrm>
            <a:off x="251520" y="116632"/>
            <a:ext cx="2230098" cy="369332"/>
          </a:xfrm>
          <a:prstGeom prst="rect">
            <a:avLst/>
          </a:prstGeom>
          <a:noFill/>
        </p:spPr>
        <p:txBody>
          <a:bodyPr wrap="none" rtlCol="0">
            <a:spAutoFit/>
          </a:bodyPr>
          <a:lstStyle/>
          <a:p>
            <a:r>
              <a:rPr lang="ja-JP" altLang="en-US" dirty="0"/>
              <a:t>地域の頼れる人紹介</a:t>
            </a:r>
            <a:endParaRPr lang="en-US" altLang="ja-JP" dirty="0"/>
          </a:p>
        </p:txBody>
      </p:sp>
      <p:sp>
        <p:nvSpPr>
          <p:cNvPr id="5" name="テキスト ボックス 4"/>
          <p:cNvSpPr txBox="1"/>
          <p:nvPr/>
        </p:nvSpPr>
        <p:spPr>
          <a:xfrm>
            <a:off x="323528" y="1052736"/>
            <a:ext cx="6048451" cy="415498"/>
          </a:xfrm>
          <a:prstGeom prst="rect">
            <a:avLst/>
          </a:prstGeom>
          <a:noFill/>
        </p:spPr>
        <p:txBody>
          <a:bodyPr wrap="none" rtlCol="0">
            <a:spAutoFit/>
          </a:bodyPr>
          <a:lstStyle/>
          <a:p>
            <a:r>
              <a:rPr lang="ja-JP" altLang="en-US" sz="1050" dirty="0"/>
              <a:t>地域の御用聞きとして、宇津賀地域を周り、地域住民の声を聞き、地域活性化のために尽力しています。</a:t>
            </a:r>
            <a:endParaRPr lang="en-US" altLang="ja-JP" sz="1050" dirty="0"/>
          </a:p>
          <a:p>
            <a:r>
              <a:rPr lang="ja-JP" altLang="en-US" sz="1050" dirty="0"/>
              <a:t>また、移住される方のサポートにも力を注いでいます。</a:t>
            </a:r>
            <a:endParaRPr kumimoji="1" lang="ja-JP" altLang="en-US" sz="1050" dirty="0"/>
          </a:p>
        </p:txBody>
      </p:sp>
      <p:sp>
        <p:nvSpPr>
          <p:cNvPr id="6" name="テキスト ボックス 5"/>
          <p:cNvSpPr txBox="1"/>
          <p:nvPr/>
        </p:nvSpPr>
        <p:spPr>
          <a:xfrm>
            <a:off x="395536" y="4365104"/>
            <a:ext cx="986167" cy="253916"/>
          </a:xfrm>
          <a:prstGeom prst="rect">
            <a:avLst/>
          </a:prstGeom>
          <a:noFill/>
        </p:spPr>
        <p:txBody>
          <a:bodyPr wrap="none" rtlCol="0">
            <a:spAutoFit/>
          </a:bodyPr>
          <a:lstStyle/>
          <a:p>
            <a:r>
              <a:rPr lang="ja-JP" altLang="en-US" sz="1050" dirty="0"/>
              <a:t>濵村 弘志</a:t>
            </a:r>
            <a:r>
              <a:rPr kumimoji="1" lang="ja-JP" altLang="en-US" sz="1050" dirty="0"/>
              <a:t>さん</a:t>
            </a:r>
          </a:p>
        </p:txBody>
      </p:sp>
      <p:sp>
        <p:nvSpPr>
          <p:cNvPr id="7" name="テキスト ボックス 6"/>
          <p:cNvSpPr txBox="1"/>
          <p:nvPr/>
        </p:nvSpPr>
        <p:spPr>
          <a:xfrm>
            <a:off x="323528" y="4725144"/>
            <a:ext cx="2007281" cy="253916"/>
          </a:xfrm>
          <a:prstGeom prst="rect">
            <a:avLst/>
          </a:prstGeom>
          <a:noFill/>
        </p:spPr>
        <p:txBody>
          <a:bodyPr wrap="none" rtlCol="0">
            <a:spAutoFit/>
          </a:bodyPr>
          <a:lstStyle/>
          <a:p>
            <a:r>
              <a:rPr lang="ja-JP" altLang="en-US" sz="1050" dirty="0"/>
              <a:t>濵村さんから移住希望者の方へ</a:t>
            </a:r>
            <a:endParaRPr kumimoji="1" lang="ja-JP" altLang="en-US" sz="1050" dirty="0"/>
          </a:p>
        </p:txBody>
      </p:sp>
      <p:sp>
        <p:nvSpPr>
          <p:cNvPr id="8" name="テキスト ボックス 7"/>
          <p:cNvSpPr txBox="1"/>
          <p:nvPr/>
        </p:nvSpPr>
        <p:spPr>
          <a:xfrm>
            <a:off x="395536" y="5013176"/>
            <a:ext cx="8901796" cy="646331"/>
          </a:xfrm>
          <a:prstGeom prst="rect">
            <a:avLst/>
          </a:prstGeom>
          <a:noFill/>
        </p:spPr>
        <p:txBody>
          <a:bodyPr wrap="none" rtlCol="0">
            <a:spAutoFit/>
          </a:bodyPr>
          <a:lstStyle/>
          <a:p>
            <a:r>
              <a:rPr kumimoji="1" lang="ja-JP" altLang="en-US" sz="1200" b="1" dirty="0"/>
              <a:t>「山口県の中山間地域 宇津賀（うつが）を愛してやまない後期高齢者です（笑）。この地域の活性化に一緒に取り組んでいってくれる</a:t>
            </a:r>
            <a:endParaRPr kumimoji="1" lang="en-US" altLang="ja-JP" sz="1200" b="1" dirty="0"/>
          </a:p>
          <a:p>
            <a:r>
              <a:rPr lang="ja-JP" altLang="en-US" sz="1200" b="1" dirty="0"/>
              <a:t>若者をお待ちしています！お子様連れ大歓迎です！地域の皆で一緒に住みやすい街にしていきましょう！</a:t>
            </a:r>
            <a:r>
              <a:rPr kumimoji="1" lang="ja-JP" altLang="en-US" sz="1200" b="1" dirty="0"/>
              <a:t>　耕作放棄となっている</a:t>
            </a:r>
            <a:endParaRPr kumimoji="1" lang="en-US" altLang="ja-JP" sz="1200" b="1" dirty="0"/>
          </a:p>
          <a:p>
            <a:r>
              <a:rPr lang="ja-JP" altLang="en-US" sz="1200" b="1" dirty="0"/>
              <a:t>棚田をはじめ、農地のことなら何でも聞いてください。ご相談にのりますよ！　」</a:t>
            </a:r>
            <a:endParaRPr kumimoji="1" lang="ja-JP" altLang="en-US" sz="1200" b="1" dirty="0"/>
          </a:p>
        </p:txBody>
      </p:sp>
      <p:sp>
        <p:nvSpPr>
          <p:cNvPr id="9" name="テキスト ボックス 8"/>
          <p:cNvSpPr txBox="1"/>
          <p:nvPr/>
        </p:nvSpPr>
        <p:spPr>
          <a:xfrm>
            <a:off x="323528" y="5805264"/>
            <a:ext cx="2480166" cy="900246"/>
          </a:xfrm>
          <a:prstGeom prst="rect">
            <a:avLst/>
          </a:prstGeom>
          <a:noFill/>
        </p:spPr>
        <p:txBody>
          <a:bodyPr wrap="none" rtlCol="0">
            <a:spAutoFit/>
          </a:bodyPr>
          <a:lstStyle/>
          <a:p>
            <a:r>
              <a:rPr lang="ja-JP" altLang="en-US" sz="1050" dirty="0"/>
              <a:t>お問い合わせは、</a:t>
            </a:r>
            <a:endParaRPr lang="en-US" altLang="ja-JP" sz="1050" dirty="0"/>
          </a:p>
          <a:p>
            <a:r>
              <a:rPr lang="ja-JP" altLang="en-US" sz="1050" dirty="0"/>
              <a:t>宇津賀地区まちづくり協議会</a:t>
            </a:r>
            <a:endParaRPr lang="en-US" altLang="ja-JP" sz="1050" dirty="0"/>
          </a:p>
          <a:p>
            <a:r>
              <a:rPr lang="ja-JP" altLang="en-US" sz="1050" dirty="0"/>
              <a:t>長門市油谷後畑</a:t>
            </a:r>
            <a:r>
              <a:rPr lang="en-US" altLang="ja-JP" sz="1050" dirty="0"/>
              <a:t>1766</a:t>
            </a:r>
            <a:r>
              <a:rPr lang="ja-JP" altLang="en-US" sz="1050" dirty="0"/>
              <a:t>（旧文洋小学校内）</a:t>
            </a:r>
            <a:endParaRPr lang="en-US" altLang="ja-JP" sz="1050" dirty="0"/>
          </a:p>
          <a:p>
            <a:r>
              <a:rPr lang="ja-JP" altLang="en-US" sz="1050" dirty="0"/>
              <a:t>理事長：濵村 弘志</a:t>
            </a:r>
            <a:endParaRPr lang="en-US" altLang="ja-JP" sz="1050" dirty="0"/>
          </a:p>
          <a:p>
            <a:r>
              <a:rPr lang="ja-JP" altLang="en-US" sz="1050" dirty="0"/>
              <a:t>　</a:t>
            </a:r>
            <a:endParaRPr lang="en-US" altLang="ja-JP" sz="1050" dirty="0"/>
          </a:p>
        </p:txBody>
      </p:sp>
      <p:cxnSp>
        <p:nvCxnSpPr>
          <p:cNvPr id="12" name="直線コネクタ 11"/>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図 14" descr="IMG_8079_R.JPG"/>
          <p:cNvPicPr>
            <a:picLocks noChangeAspect="1"/>
          </p:cNvPicPr>
          <p:nvPr/>
        </p:nvPicPr>
        <p:blipFill>
          <a:blip r:embed="rId2" cstate="print"/>
          <a:srcRect b="3030"/>
          <a:stretch>
            <a:fillRect/>
          </a:stretch>
        </p:blipFill>
        <p:spPr>
          <a:xfrm>
            <a:off x="395536" y="1484784"/>
            <a:ext cx="3960440" cy="2880320"/>
          </a:xfrm>
          <a:prstGeom prst="rect">
            <a:avLst/>
          </a:prstGeom>
        </p:spPr>
      </p:pic>
      <p:pic>
        <p:nvPicPr>
          <p:cNvPr id="16" name="図 15" descr="IMG_8075_R.JPG"/>
          <p:cNvPicPr>
            <a:picLocks noChangeAspect="1"/>
          </p:cNvPicPr>
          <p:nvPr/>
        </p:nvPicPr>
        <p:blipFill>
          <a:blip r:embed="rId3" cstate="print"/>
          <a:srcRect t="2424"/>
          <a:stretch>
            <a:fillRect/>
          </a:stretch>
        </p:blipFill>
        <p:spPr>
          <a:xfrm>
            <a:off x="4788024" y="1484784"/>
            <a:ext cx="3960440" cy="289832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88024" y="4365104"/>
            <a:ext cx="1184940" cy="253916"/>
          </a:xfrm>
          <a:prstGeom prst="rect">
            <a:avLst/>
          </a:prstGeom>
          <a:noFill/>
        </p:spPr>
        <p:txBody>
          <a:bodyPr wrap="none" rtlCol="0">
            <a:spAutoFit/>
          </a:bodyPr>
          <a:lstStyle/>
          <a:p>
            <a:r>
              <a:rPr lang="ja-JP" altLang="en-US" sz="1050" dirty="0"/>
              <a:t>活動拠点　パタ屋</a:t>
            </a:r>
            <a:endParaRPr kumimoji="1" lang="ja-JP" altLang="en-US" sz="1050" dirty="0"/>
          </a:p>
        </p:txBody>
      </p:sp>
      <p:sp>
        <p:nvSpPr>
          <p:cNvPr id="3" name="テキスト ボックス 2"/>
          <p:cNvSpPr txBox="1"/>
          <p:nvPr/>
        </p:nvSpPr>
        <p:spPr>
          <a:xfrm>
            <a:off x="323528" y="705600"/>
            <a:ext cx="6218369" cy="369332"/>
          </a:xfrm>
          <a:prstGeom prst="rect">
            <a:avLst/>
          </a:prstGeom>
          <a:noFill/>
        </p:spPr>
        <p:txBody>
          <a:bodyPr wrap="none" rtlCol="0">
            <a:spAutoFit/>
          </a:bodyPr>
          <a:lstStyle/>
          <a:p>
            <a:r>
              <a:rPr lang="ja-JP" altLang="en-US" dirty="0"/>
              <a:t>向津具地区集落支援員　池永 一恵さん（むかつく地域協議会）</a:t>
            </a:r>
            <a:endParaRPr lang="en-US" altLang="ja-JP" dirty="0"/>
          </a:p>
        </p:txBody>
      </p:sp>
      <p:sp>
        <p:nvSpPr>
          <p:cNvPr id="4" name="テキスト ボックス 3"/>
          <p:cNvSpPr txBox="1"/>
          <p:nvPr/>
        </p:nvSpPr>
        <p:spPr>
          <a:xfrm>
            <a:off x="251520" y="116632"/>
            <a:ext cx="2230098" cy="369332"/>
          </a:xfrm>
          <a:prstGeom prst="rect">
            <a:avLst/>
          </a:prstGeom>
          <a:noFill/>
        </p:spPr>
        <p:txBody>
          <a:bodyPr wrap="none" rtlCol="0">
            <a:spAutoFit/>
          </a:bodyPr>
          <a:lstStyle/>
          <a:p>
            <a:r>
              <a:rPr lang="ja-JP" altLang="en-US" dirty="0"/>
              <a:t>地域の頼れる人紹介</a:t>
            </a:r>
            <a:endParaRPr lang="en-US" altLang="ja-JP" dirty="0"/>
          </a:p>
        </p:txBody>
      </p:sp>
      <p:sp>
        <p:nvSpPr>
          <p:cNvPr id="5" name="テキスト ボックス 4"/>
          <p:cNvSpPr txBox="1"/>
          <p:nvPr/>
        </p:nvSpPr>
        <p:spPr>
          <a:xfrm>
            <a:off x="323528" y="1052736"/>
            <a:ext cx="6048451" cy="415498"/>
          </a:xfrm>
          <a:prstGeom prst="rect">
            <a:avLst/>
          </a:prstGeom>
          <a:noFill/>
        </p:spPr>
        <p:txBody>
          <a:bodyPr wrap="none" rtlCol="0">
            <a:spAutoFit/>
          </a:bodyPr>
          <a:lstStyle/>
          <a:p>
            <a:r>
              <a:rPr lang="ja-JP" altLang="en-US" sz="1050" dirty="0"/>
              <a:t>地域の御用聞きとして、向津具地域を周り、地域住民の声を聞き、地域活性化のために尽力しています。</a:t>
            </a:r>
            <a:endParaRPr lang="en-US" altLang="ja-JP" sz="1050" dirty="0"/>
          </a:p>
          <a:p>
            <a:r>
              <a:rPr lang="ja-JP" altLang="en-US" sz="1050" dirty="0"/>
              <a:t>また、移住される方のサポートにも力を注いでいます。</a:t>
            </a:r>
            <a:endParaRPr kumimoji="1" lang="ja-JP" altLang="en-US" sz="1050" dirty="0"/>
          </a:p>
        </p:txBody>
      </p:sp>
      <p:sp>
        <p:nvSpPr>
          <p:cNvPr id="6" name="テキスト ボックス 5"/>
          <p:cNvSpPr txBox="1"/>
          <p:nvPr/>
        </p:nvSpPr>
        <p:spPr>
          <a:xfrm>
            <a:off x="395536" y="4365104"/>
            <a:ext cx="2093843" cy="253916"/>
          </a:xfrm>
          <a:prstGeom prst="rect">
            <a:avLst/>
          </a:prstGeom>
          <a:noFill/>
        </p:spPr>
        <p:txBody>
          <a:bodyPr wrap="none" rtlCol="0">
            <a:spAutoFit/>
          </a:bodyPr>
          <a:lstStyle/>
          <a:p>
            <a:r>
              <a:rPr lang="ja-JP" altLang="en-US" sz="1050" dirty="0"/>
              <a:t>池永  一恵</a:t>
            </a:r>
            <a:r>
              <a:rPr kumimoji="1" lang="ja-JP" altLang="en-US" sz="1050" dirty="0"/>
              <a:t>さん</a:t>
            </a:r>
            <a:r>
              <a:rPr lang="ja-JP" altLang="en-US" sz="1050" dirty="0"/>
              <a:t>（月～金曜日勤務）</a:t>
            </a:r>
            <a:endParaRPr kumimoji="1" lang="ja-JP" altLang="en-US" sz="1050" dirty="0"/>
          </a:p>
        </p:txBody>
      </p:sp>
      <p:sp>
        <p:nvSpPr>
          <p:cNvPr id="7" name="テキスト ボックス 6"/>
          <p:cNvSpPr txBox="1"/>
          <p:nvPr/>
        </p:nvSpPr>
        <p:spPr>
          <a:xfrm>
            <a:off x="324000" y="4653136"/>
            <a:ext cx="2007281" cy="253916"/>
          </a:xfrm>
          <a:prstGeom prst="rect">
            <a:avLst/>
          </a:prstGeom>
          <a:noFill/>
        </p:spPr>
        <p:txBody>
          <a:bodyPr wrap="none" rtlCol="0">
            <a:spAutoFit/>
          </a:bodyPr>
          <a:lstStyle/>
          <a:p>
            <a:r>
              <a:rPr lang="ja-JP" altLang="en-US" sz="1050" dirty="0"/>
              <a:t>池永さんから移住希望者の方へ</a:t>
            </a:r>
            <a:endParaRPr kumimoji="1" lang="ja-JP" altLang="en-US" sz="1050" dirty="0"/>
          </a:p>
        </p:txBody>
      </p:sp>
      <p:sp>
        <p:nvSpPr>
          <p:cNvPr id="8" name="テキスト ボックス 7"/>
          <p:cNvSpPr txBox="1"/>
          <p:nvPr/>
        </p:nvSpPr>
        <p:spPr>
          <a:xfrm>
            <a:off x="324000" y="4941168"/>
            <a:ext cx="7699544" cy="276999"/>
          </a:xfrm>
          <a:prstGeom prst="rect">
            <a:avLst/>
          </a:prstGeom>
          <a:noFill/>
        </p:spPr>
        <p:txBody>
          <a:bodyPr wrap="none" rtlCol="0">
            <a:spAutoFit/>
          </a:bodyPr>
          <a:lstStyle/>
          <a:p>
            <a:r>
              <a:rPr kumimoji="1" lang="ja-JP" altLang="en-US" sz="1200" b="1" dirty="0"/>
              <a:t>「魅力溢れる自然と共にむかつく暮らしを始めませんか？地域の方と繋がるお手伝いをしますので、ご安心ください。</a:t>
            </a:r>
            <a:r>
              <a:rPr lang="ja-JP" altLang="en-US" sz="1200" b="1" dirty="0"/>
              <a:t>」</a:t>
            </a:r>
            <a:endParaRPr kumimoji="1" lang="ja-JP" altLang="en-US" sz="1200" b="1" dirty="0"/>
          </a:p>
        </p:txBody>
      </p:sp>
      <p:sp>
        <p:nvSpPr>
          <p:cNvPr id="9" name="テキスト ボックス 8"/>
          <p:cNvSpPr txBox="1"/>
          <p:nvPr/>
        </p:nvSpPr>
        <p:spPr>
          <a:xfrm>
            <a:off x="324000" y="5417792"/>
            <a:ext cx="7072770" cy="1061829"/>
          </a:xfrm>
          <a:prstGeom prst="rect">
            <a:avLst/>
          </a:prstGeom>
          <a:noFill/>
        </p:spPr>
        <p:txBody>
          <a:bodyPr wrap="none" rtlCol="0">
            <a:spAutoFit/>
          </a:bodyPr>
          <a:lstStyle/>
          <a:p>
            <a:r>
              <a:rPr lang="ja-JP" altLang="en-US" sz="1050" dirty="0"/>
              <a:t>お問い合わせは、</a:t>
            </a:r>
            <a:endParaRPr lang="en-US" altLang="ja-JP" sz="1050" dirty="0"/>
          </a:p>
          <a:p>
            <a:r>
              <a:rPr lang="ja-JP" altLang="en-US" sz="1050" dirty="0"/>
              <a:t>むかつく地域協議会</a:t>
            </a:r>
            <a:endParaRPr lang="en-US" altLang="ja-JP" sz="1050" dirty="0"/>
          </a:p>
          <a:p>
            <a:r>
              <a:rPr lang="en-US" altLang="ja-JP" sz="1050" dirty="0"/>
              <a:t> MAIL</a:t>
            </a:r>
            <a:r>
              <a:rPr lang="ja-JP" altLang="en-US" sz="1050" dirty="0"/>
              <a:t>：</a:t>
            </a:r>
            <a:r>
              <a:rPr lang="en-US" altLang="ja-JP" sz="1050" dirty="0"/>
              <a:t>ikeike1e0129@gmail.com</a:t>
            </a:r>
          </a:p>
          <a:p>
            <a:r>
              <a:rPr lang="ja-JP" altLang="en-US" sz="1050" dirty="0"/>
              <a:t>◆業務内容：集落支援業務</a:t>
            </a:r>
            <a:r>
              <a:rPr kumimoji="1" lang="ja-JP" altLang="en-US" sz="1050" dirty="0"/>
              <a:t>（</a:t>
            </a:r>
            <a:r>
              <a:rPr kumimoji="1" lang="en-US" altLang="ja-JP" sz="1050" dirty="0"/>
              <a:t>※</a:t>
            </a:r>
            <a:r>
              <a:rPr kumimoji="1" lang="ja-JP" altLang="en-US" sz="1050" dirty="0"/>
              <a:t>集落支援員は、地方自治体（県・市町村）からの委嘱を受け、市町村職員とも連携しながら、</a:t>
            </a:r>
            <a:endParaRPr kumimoji="1" lang="en-US" altLang="ja-JP" sz="1050" dirty="0"/>
          </a:p>
          <a:p>
            <a:r>
              <a:rPr kumimoji="1" lang="ja-JP" altLang="en-US" sz="1050" dirty="0"/>
              <a:t>集落への「目配り」として、集落の巡回、状況把握等を行います。）</a:t>
            </a:r>
            <a:endParaRPr kumimoji="1" lang="en-US" altLang="ja-JP" sz="1050" dirty="0"/>
          </a:p>
          <a:p>
            <a:r>
              <a:rPr kumimoji="1" lang="en-US" altLang="ja-JP" sz="1050" dirty="0"/>
              <a:t>【</a:t>
            </a:r>
            <a:r>
              <a:rPr kumimoji="1" lang="ja-JP" altLang="en-US" sz="1050" dirty="0"/>
              <a:t>事業内容</a:t>
            </a:r>
            <a:r>
              <a:rPr kumimoji="1" lang="en-US" altLang="ja-JP" sz="1050" dirty="0"/>
              <a:t>】</a:t>
            </a:r>
            <a:r>
              <a:rPr lang="ja-JP" altLang="en-US" sz="1050" dirty="0"/>
              <a:t>　草刈り整備、地域元気事業などの取り組み</a:t>
            </a:r>
            <a:endParaRPr lang="en-US" altLang="ja-JP" sz="1050" dirty="0"/>
          </a:p>
        </p:txBody>
      </p:sp>
      <p:pic>
        <p:nvPicPr>
          <p:cNvPr id="10" name="図 6"/>
          <p:cNvPicPr/>
          <p:nvPr/>
        </p:nvPicPr>
        <p:blipFill>
          <a:blip r:embed="rId2" cstate="print"/>
          <a:stretch/>
        </p:blipFill>
        <p:spPr>
          <a:xfrm>
            <a:off x="395536" y="1484784"/>
            <a:ext cx="3960552" cy="2880320"/>
          </a:xfrm>
          <a:prstGeom prst="rect">
            <a:avLst/>
          </a:prstGeom>
          <a:ln>
            <a:noFill/>
          </a:ln>
        </p:spPr>
      </p:pic>
      <p:pic>
        <p:nvPicPr>
          <p:cNvPr id="11" name="図 9"/>
          <p:cNvPicPr/>
          <p:nvPr/>
        </p:nvPicPr>
        <p:blipFill>
          <a:blip r:embed="rId3" cstate="print"/>
          <a:stretch/>
        </p:blipFill>
        <p:spPr>
          <a:xfrm>
            <a:off x="4788024" y="1484784"/>
            <a:ext cx="3960440" cy="2880320"/>
          </a:xfrm>
          <a:prstGeom prst="rect">
            <a:avLst/>
          </a:prstGeom>
          <a:ln>
            <a:noFill/>
          </a:ln>
        </p:spPr>
      </p:pic>
      <p:cxnSp>
        <p:nvCxnSpPr>
          <p:cNvPr id="12" name="直線コネクタ 11"/>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16632"/>
            <a:ext cx="1107996" cy="369332"/>
          </a:xfrm>
          <a:prstGeom prst="rect">
            <a:avLst/>
          </a:prstGeom>
          <a:noFill/>
        </p:spPr>
        <p:txBody>
          <a:bodyPr wrap="none" rtlCol="0">
            <a:spAutoFit/>
          </a:bodyPr>
          <a:lstStyle/>
          <a:p>
            <a:r>
              <a:rPr lang="ja-JP" altLang="en-US" dirty="0"/>
              <a:t>医療機関</a:t>
            </a:r>
            <a:endParaRPr lang="en-US" altLang="ja-JP" dirty="0"/>
          </a:p>
        </p:txBody>
      </p:sp>
      <p:cxnSp>
        <p:nvCxnSpPr>
          <p:cNvPr id="5" name="直線コネクタ 4"/>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386C755C-6722-43A0-944D-AFAE056CC8CF}"/>
              </a:ext>
            </a:extLst>
          </p:cNvPr>
          <p:cNvPicPr>
            <a:picLocks noChangeAspect="1"/>
          </p:cNvPicPr>
          <p:nvPr/>
        </p:nvPicPr>
        <p:blipFill rotWithShape="1">
          <a:blip r:embed="rId2">
            <a:extLst>
              <a:ext uri="{28A0092B-C50C-407E-A947-70E740481C1C}">
                <a14:useLocalDpi xmlns:a14="http://schemas.microsoft.com/office/drawing/2010/main" val="0"/>
              </a:ext>
            </a:extLst>
          </a:blip>
          <a:srcRect t="2736"/>
          <a:stretch/>
        </p:blipFill>
        <p:spPr>
          <a:xfrm>
            <a:off x="179511" y="692696"/>
            <a:ext cx="8772953" cy="60486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宇津賀・向津具MAP.png"/>
          <p:cNvPicPr>
            <a:picLocks noChangeAspect="1"/>
          </p:cNvPicPr>
          <p:nvPr/>
        </p:nvPicPr>
        <p:blipFill>
          <a:blip r:embed="rId2" cstate="print"/>
          <a:stretch>
            <a:fillRect/>
          </a:stretch>
        </p:blipFill>
        <p:spPr>
          <a:xfrm>
            <a:off x="107504" y="116632"/>
            <a:ext cx="8928992" cy="6624736"/>
          </a:xfrm>
          <a:prstGeom prst="rect">
            <a:avLst/>
          </a:prstGeom>
          <a:ln>
            <a:solidFill>
              <a:schemeClr val="tx1"/>
            </a:solidFill>
          </a:ln>
        </p:spPr>
      </p:pic>
      <p:sp>
        <p:nvSpPr>
          <p:cNvPr id="3" name="正方形/長方形 2">
            <a:extLst>
              <a:ext uri="{FF2B5EF4-FFF2-40B4-BE49-F238E27FC236}">
                <a16:creationId xmlns:a16="http://schemas.microsoft.com/office/drawing/2014/main" id="{1424D074-AEC4-4735-A14D-AFAEDEDBF068}"/>
              </a:ext>
            </a:extLst>
          </p:cNvPr>
          <p:cNvSpPr/>
          <p:nvPr/>
        </p:nvSpPr>
        <p:spPr>
          <a:xfrm>
            <a:off x="3419872" y="548680"/>
            <a:ext cx="93610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9B55F62-5944-4113-86C5-75CE0E243E79}"/>
              </a:ext>
            </a:extLst>
          </p:cNvPr>
          <p:cNvSpPr/>
          <p:nvPr/>
        </p:nvSpPr>
        <p:spPr>
          <a:xfrm>
            <a:off x="3563888" y="1412776"/>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74CEB93-A970-4D98-9616-A56E864AF5A3}"/>
              </a:ext>
            </a:extLst>
          </p:cNvPr>
          <p:cNvSpPr/>
          <p:nvPr/>
        </p:nvSpPr>
        <p:spPr>
          <a:xfrm>
            <a:off x="611560" y="2348880"/>
            <a:ext cx="151216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067E361-FD89-43E0-98D7-502381F76523}"/>
              </a:ext>
            </a:extLst>
          </p:cNvPr>
          <p:cNvSpPr txBox="1"/>
          <p:nvPr/>
        </p:nvSpPr>
        <p:spPr>
          <a:xfrm>
            <a:off x="3511541" y="921493"/>
            <a:ext cx="1112805" cy="307777"/>
          </a:xfrm>
          <a:prstGeom prst="rect">
            <a:avLst/>
          </a:prstGeom>
          <a:noFill/>
        </p:spPr>
        <p:txBody>
          <a:bodyPr wrap="non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1,135</a:t>
            </a:r>
            <a:r>
              <a:rPr kumimoji="1" lang="ja-JP" altLang="en-US" sz="1400" dirty="0">
                <a:latin typeface="HG丸ｺﾞｼｯｸM-PRO" panose="020F0600000000000000" pitchFamily="50" charset="-128"/>
                <a:ea typeface="HG丸ｺﾞｼｯｸM-PRO" panose="020F0600000000000000" pitchFamily="50" charset="-128"/>
              </a:rPr>
              <a:t>世帯</a:t>
            </a:r>
          </a:p>
        </p:txBody>
      </p:sp>
      <p:sp>
        <p:nvSpPr>
          <p:cNvPr id="7" name="テキスト ボックス 6">
            <a:extLst>
              <a:ext uri="{FF2B5EF4-FFF2-40B4-BE49-F238E27FC236}">
                <a16:creationId xmlns:a16="http://schemas.microsoft.com/office/drawing/2014/main" id="{47CDDCAF-22CD-4CB8-9520-4966C40BCF2E}"/>
              </a:ext>
            </a:extLst>
          </p:cNvPr>
          <p:cNvSpPr txBox="1"/>
          <p:nvPr/>
        </p:nvSpPr>
        <p:spPr>
          <a:xfrm>
            <a:off x="3418386" y="488865"/>
            <a:ext cx="1257075" cy="400110"/>
          </a:xfrm>
          <a:prstGeom prst="rect">
            <a:avLst/>
          </a:prstGeom>
          <a:noFill/>
        </p:spPr>
        <p:txBody>
          <a:bodyPr wrap="none" rtlCol="0">
            <a:spAutoFit/>
          </a:bodyPr>
          <a:lstStyle/>
          <a:p>
            <a:r>
              <a:rPr lang="en-US" altLang="ja-JP" sz="2000" dirty="0">
                <a:latin typeface="HG丸ｺﾞｼｯｸM-PRO" panose="020F0600000000000000" pitchFamily="50" charset="-128"/>
                <a:ea typeface="HG丸ｺﾞｼｯｸM-PRO" panose="020F0600000000000000" pitchFamily="50" charset="-128"/>
              </a:rPr>
              <a:t>1,942</a:t>
            </a:r>
            <a:r>
              <a:rPr lang="ja-JP" altLang="en-US" sz="2000" dirty="0">
                <a:latin typeface="HG丸ｺﾞｼｯｸM-PRO" panose="020F0600000000000000" pitchFamily="50" charset="-128"/>
                <a:ea typeface="HG丸ｺﾞｼｯｸM-PRO" panose="020F0600000000000000" pitchFamily="50" charset="-128"/>
              </a:rPr>
              <a:t>人</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F7B9A995-210F-4D14-BA47-A6C1DE04B4FE}"/>
              </a:ext>
            </a:extLst>
          </p:cNvPr>
          <p:cNvSpPr txBox="1"/>
          <p:nvPr/>
        </p:nvSpPr>
        <p:spPr>
          <a:xfrm>
            <a:off x="3552081" y="1393031"/>
            <a:ext cx="1103187" cy="230832"/>
          </a:xfrm>
          <a:prstGeom prst="rect">
            <a:avLst/>
          </a:prstGeom>
          <a:noFill/>
        </p:spPr>
        <p:txBody>
          <a:bodyPr wrap="none" rtlCol="0">
            <a:spAutoFit/>
          </a:bodyPr>
          <a:lstStyle/>
          <a:p>
            <a:r>
              <a:rPr lang="en-US" altLang="ja-JP" sz="900" dirty="0">
                <a:latin typeface="HG丸ｺﾞｼｯｸM-PRO" panose="020F0600000000000000" pitchFamily="50" charset="-128"/>
                <a:ea typeface="HG丸ｺﾞｼｯｸM-PRO" panose="020F0600000000000000" pitchFamily="50" charset="-128"/>
              </a:rPr>
              <a:t>[R6.12/31</a:t>
            </a:r>
            <a:r>
              <a:rPr lang="ja-JP" altLang="en-US" sz="900" dirty="0">
                <a:latin typeface="HG丸ｺﾞｼｯｸM-PRO" panose="020F0600000000000000" pitchFamily="50" charset="-128"/>
                <a:ea typeface="HG丸ｺﾞｼｯｸM-PRO" panose="020F0600000000000000" pitchFamily="50" charset="-128"/>
              </a:rPr>
              <a:t>現在</a:t>
            </a:r>
            <a:r>
              <a:rPr lang="en-US" altLang="ja-JP" sz="900" dirty="0">
                <a:latin typeface="HG丸ｺﾞｼｯｸM-PRO" panose="020F0600000000000000" pitchFamily="50" charset="-128"/>
                <a:ea typeface="HG丸ｺﾞｼｯｸM-PRO" panose="020F0600000000000000" pitchFamily="50" charset="-128"/>
              </a:rPr>
              <a:t>]</a:t>
            </a:r>
            <a:endParaRPr kumimoji="1" lang="ja-JP" altLang="en-US" sz="900"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6B97F7-555C-4F2A-A804-BAB352573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74077"/>
            <a:ext cx="8784976" cy="6044919"/>
          </a:xfrm>
          <a:prstGeom prst="rect">
            <a:avLst/>
          </a:prstGeom>
          <a:ln>
            <a:solidFill>
              <a:schemeClr val="tx1"/>
            </a:solidFill>
          </a:ln>
        </p:spPr>
      </p:pic>
      <p:sp>
        <p:nvSpPr>
          <p:cNvPr id="4" name="テキスト ボックス 3">
            <a:extLst>
              <a:ext uri="{FF2B5EF4-FFF2-40B4-BE49-F238E27FC236}">
                <a16:creationId xmlns:a16="http://schemas.microsoft.com/office/drawing/2014/main" id="{729E4839-A382-4B27-A2B2-B56BA4689713}"/>
              </a:ext>
            </a:extLst>
          </p:cNvPr>
          <p:cNvSpPr txBox="1"/>
          <p:nvPr/>
        </p:nvSpPr>
        <p:spPr>
          <a:xfrm>
            <a:off x="251520" y="116632"/>
            <a:ext cx="1107996" cy="369332"/>
          </a:xfrm>
          <a:prstGeom prst="rect">
            <a:avLst/>
          </a:prstGeom>
          <a:noFill/>
        </p:spPr>
        <p:txBody>
          <a:bodyPr wrap="none" rtlCol="0">
            <a:spAutoFit/>
          </a:bodyPr>
          <a:lstStyle/>
          <a:p>
            <a:r>
              <a:rPr lang="ja-JP" altLang="en-US" dirty="0"/>
              <a:t>公共交通</a:t>
            </a:r>
            <a:endParaRPr lang="en-US" altLang="ja-JP" dirty="0"/>
          </a:p>
        </p:txBody>
      </p:sp>
      <p:sp>
        <p:nvSpPr>
          <p:cNvPr id="5" name="正方形/長方形 4">
            <a:extLst>
              <a:ext uri="{FF2B5EF4-FFF2-40B4-BE49-F238E27FC236}">
                <a16:creationId xmlns:a16="http://schemas.microsoft.com/office/drawing/2014/main" id="{2D040DA1-ABC4-4212-B3DF-762D2B1ADB6F}"/>
              </a:ext>
            </a:extLst>
          </p:cNvPr>
          <p:cNvSpPr/>
          <p:nvPr/>
        </p:nvSpPr>
        <p:spPr>
          <a:xfrm>
            <a:off x="0" y="476672"/>
            <a:ext cx="914400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338828" cy="369332"/>
          </a:xfrm>
          <a:prstGeom prst="rect">
            <a:avLst/>
          </a:prstGeom>
          <a:noFill/>
        </p:spPr>
        <p:txBody>
          <a:bodyPr wrap="none" rtlCol="0">
            <a:spAutoFit/>
          </a:bodyPr>
          <a:lstStyle/>
          <a:p>
            <a:r>
              <a:rPr kumimoji="1" lang="ja-JP" altLang="en-US" dirty="0"/>
              <a:t>地域の特徴</a:t>
            </a:r>
          </a:p>
        </p:txBody>
      </p:sp>
      <p:sp>
        <p:nvSpPr>
          <p:cNvPr id="3" name="テキスト ボックス 2"/>
          <p:cNvSpPr txBox="1"/>
          <p:nvPr/>
        </p:nvSpPr>
        <p:spPr>
          <a:xfrm>
            <a:off x="107504" y="692696"/>
            <a:ext cx="8850500" cy="738664"/>
          </a:xfrm>
          <a:prstGeom prst="rect">
            <a:avLst/>
          </a:prstGeom>
          <a:noFill/>
        </p:spPr>
        <p:txBody>
          <a:bodyPr wrap="none" rtlCol="0">
            <a:spAutoFit/>
          </a:bodyPr>
          <a:lstStyle/>
          <a:p>
            <a:r>
              <a:rPr lang="ja-JP" altLang="en-US" sz="1050" dirty="0"/>
              <a:t>宇津賀・向津具地区は、荒々しい日本海と波穏やかな油谷湾が存在し、漁業が盛んな地域です。山間部では畜産業・農業も盛んに行われています。</a:t>
            </a:r>
            <a:endParaRPr lang="en-US" altLang="ja-JP" sz="1050" dirty="0"/>
          </a:p>
          <a:p>
            <a:r>
              <a:rPr lang="ja-JP" altLang="en-US" sz="1050" dirty="0"/>
              <a:t>この地域の特徴は、本州最西北端の向津具半島を中心に広がる約</a:t>
            </a:r>
            <a:r>
              <a:rPr lang="en-US" altLang="ja-JP" sz="1050" dirty="0"/>
              <a:t>600</a:t>
            </a:r>
            <a:r>
              <a:rPr lang="ja-JP" altLang="en-US" sz="1050" dirty="0"/>
              <a:t>ヘクタールもの一大棚田地帯です。日本の棚田百選にも選ばれ、田植えの時期に</a:t>
            </a:r>
            <a:endParaRPr lang="en-US" altLang="ja-JP" sz="1050" dirty="0"/>
          </a:p>
          <a:p>
            <a:r>
              <a:rPr lang="ja-JP" altLang="en-US" sz="1050" dirty="0"/>
              <a:t>なると、その美しい光景をカメラに収めようと、毎年多くのカメラマンが足を運びます。最近では農業従事者の高齢化も進み、耕作されない棚田も増えてきて</a:t>
            </a:r>
            <a:endParaRPr lang="en-US" altLang="ja-JP" sz="1050" dirty="0"/>
          </a:p>
          <a:p>
            <a:r>
              <a:rPr lang="ja-JP" altLang="en-US" sz="1050" dirty="0"/>
              <a:t>おりますが、ゆや棚田景観保存会が中心となり、この貴重な自然資源を維持・保存していこうという動きが高まってきています。</a:t>
            </a:r>
            <a:endParaRPr kumimoji="1" lang="ja-JP" altLang="en-US" sz="1050" dirty="0"/>
          </a:p>
        </p:txBody>
      </p:sp>
      <p:grpSp>
        <p:nvGrpSpPr>
          <p:cNvPr id="4" name="グループ化 3"/>
          <p:cNvGrpSpPr/>
          <p:nvPr/>
        </p:nvGrpSpPr>
        <p:grpSpPr>
          <a:xfrm>
            <a:off x="719694" y="3789040"/>
            <a:ext cx="7347143" cy="2846204"/>
            <a:chOff x="395536" y="3789040"/>
            <a:chExt cx="7347143" cy="2846204"/>
          </a:xfrm>
        </p:grpSpPr>
        <p:sp>
          <p:nvSpPr>
            <p:cNvPr id="5" name="テキスト ボックス 4"/>
            <p:cNvSpPr txBox="1"/>
            <p:nvPr/>
          </p:nvSpPr>
          <p:spPr>
            <a:xfrm>
              <a:off x="395536" y="3789040"/>
              <a:ext cx="2287806" cy="253916"/>
            </a:xfrm>
            <a:prstGeom prst="rect">
              <a:avLst/>
            </a:prstGeom>
            <a:noFill/>
          </p:spPr>
          <p:txBody>
            <a:bodyPr wrap="none" rtlCol="0">
              <a:spAutoFit/>
            </a:bodyPr>
            <a:lstStyle/>
            <a:p>
              <a:r>
                <a:rPr lang="ja-JP" altLang="en-US" sz="1050" dirty="0"/>
                <a:t>東後畑（ひがしうしろばた）地区　棚田</a:t>
              </a:r>
              <a:endParaRPr kumimoji="1" lang="ja-JP" altLang="en-US" sz="1050" dirty="0"/>
            </a:p>
          </p:txBody>
        </p:sp>
        <p:sp>
          <p:nvSpPr>
            <p:cNvPr id="6" name="テキスト ボックス 5"/>
            <p:cNvSpPr txBox="1"/>
            <p:nvPr/>
          </p:nvSpPr>
          <p:spPr>
            <a:xfrm>
              <a:off x="4788024" y="3789040"/>
              <a:ext cx="2954655" cy="253916"/>
            </a:xfrm>
            <a:prstGeom prst="rect">
              <a:avLst/>
            </a:prstGeom>
            <a:noFill/>
          </p:spPr>
          <p:txBody>
            <a:bodyPr wrap="none" rtlCol="0">
              <a:spAutoFit/>
            </a:bodyPr>
            <a:lstStyle/>
            <a:p>
              <a:r>
                <a:rPr lang="ja-JP" altLang="en-US" sz="1050" dirty="0"/>
                <a:t>イカ釣り漁船の漁火と夕日が作り出す美しい光景</a:t>
              </a:r>
              <a:endParaRPr kumimoji="1" lang="ja-JP" altLang="en-US" sz="1050" dirty="0"/>
            </a:p>
          </p:txBody>
        </p:sp>
        <p:sp>
          <p:nvSpPr>
            <p:cNvPr id="7" name="テキスト ボックス 6"/>
            <p:cNvSpPr txBox="1"/>
            <p:nvPr/>
          </p:nvSpPr>
          <p:spPr>
            <a:xfrm>
              <a:off x="4788024" y="6381328"/>
              <a:ext cx="1351652" cy="253916"/>
            </a:xfrm>
            <a:prstGeom prst="rect">
              <a:avLst/>
            </a:prstGeom>
            <a:noFill/>
          </p:spPr>
          <p:txBody>
            <a:bodyPr wrap="none" rtlCol="0">
              <a:spAutoFit/>
            </a:bodyPr>
            <a:lstStyle/>
            <a:p>
              <a:r>
                <a:rPr lang="ja-JP" altLang="en-US" sz="1050" dirty="0"/>
                <a:t>川尻地区　漁村集落</a:t>
              </a:r>
              <a:endParaRPr kumimoji="1" lang="ja-JP" altLang="en-US" sz="1050" dirty="0"/>
            </a:p>
          </p:txBody>
        </p:sp>
        <p:sp>
          <p:nvSpPr>
            <p:cNvPr id="8" name="テキスト ボックス 7"/>
            <p:cNvSpPr txBox="1"/>
            <p:nvPr/>
          </p:nvSpPr>
          <p:spPr>
            <a:xfrm>
              <a:off x="395536" y="6381328"/>
              <a:ext cx="3100529" cy="253916"/>
            </a:xfrm>
            <a:prstGeom prst="rect">
              <a:avLst/>
            </a:prstGeom>
            <a:noFill/>
          </p:spPr>
          <p:txBody>
            <a:bodyPr wrap="none" rtlCol="0">
              <a:spAutoFit/>
            </a:bodyPr>
            <a:lstStyle/>
            <a:p>
              <a:r>
                <a:rPr lang="ja-JP" altLang="en-US" sz="1050" dirty="0"/>
                <a:t>後畑地区　棚田の花段　棚田を活用しハーブを栽培</a:t>
              </a:r>
              <a:endParaRPr kumimoji="1" lang="ja-JP" altLang="en-US" sz="1050" dirty="0"/>
            </a:p>
          </p:txBody>
        </p:sp>
      </p:grpSp>
      <p:cxnSp>
        <p:nvCxnSpPr>
          <p:cNvPr id="13" name="直線コネクタ 12"/>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図 14" descr="東後畑棚田 　夏(1).jpg"/>
          <p:cNvPicPr>
            <a:picLocks noChangeAspect="1"/>
          </p:cNvPicPr>
          <p:nvPr/>
        </p:nvPicPr>
        <p:blipFill>
          <a:blip r:embed="rId2" cstate="print"/>
          <a:stretch>
            <a:fillRect/>
          </a:stretch>
        </p:blipFill>
        <p:spPr>
          <a:xfrm>
            <a:off x="720144" y="1628800"/>
            <a:ext cx="3168352" cy="2160000"/>
          </a:xfrm>
          <a:prstGeom prst="rect">
            <a:avLst/>
          </a:prstGeom>
        </p:spPr>
      </p:pic>
      <p:pic>
        <p:nvPicPr>
          <p:cNvPr id="17" name="図 16" descr="棚田.jpg"/>
          <p:cNvPicPr>
            <a:picLocks noChangeAspect="1"/>
          </p:cNvPicPr>
          <p:nvPr/>
        </p:nvPicPr>
        <p:blipFill>
          <a:blip r:embed="rId3" cstate="print"/>
          <a:stretch>
            <a:fillRect/>
          </a:stretch>
        </p:blipFill>
        <p:spPr>
          <a:xfrm>
            <a:off x="5112632" y="1628800"/>
            <a:ext cx="3168352" cy="2160000"/>
          </a:xfrm>
          <a:prstGeom prst="rect">
            <a:avLst/>
          </a:prstGeom>
        </p:spPr>
      </p:pic>
      <p:pic>
        <p:nvPicPr>
          <p:cNvPr id="18" name="図 14"/>
          <p:cNvPicPr/>
          <p:nvPr/>
        </p:nvPicPr>
        <p:blipFill>
          <a:blip r:embed="rId4" cstate="print"/>
          <a:srcRect r="16831"/>
          <a:stretch/>
        </p:blipFill>
        <p:spPr>
          <a:xfrm>
            <a:off x="728144" y="4221088"/>
            <a:ext cx="3168352" cy="2160000"/>
          </a:xfrm>
          <a:prstGeom prst="rect">
            <a:avLst/>
          </a:prstGeom>
          <a:ln>
            <a:noFill/>
          </a:ln>
        </p:spPr>
      </p:pic>
      <p:pic>
        <p:nvPicPr>
          <p:cNvPr id="19" name="図 8"/>
          <p:cNvPicPr/>
          <p:nvPr/>
        </p:nvPicPr>
        <p:blipFill>
          <a:blip r:embed="rId5" cstate="print"/>
          <a:stretch/>
        </p:blipFill>
        <p:spPr>
          <a:xfrm>
            <a:off x="5129776" y="4221088"/>
            <a:ext cx="3168352" cy="21602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107996" cy="369332"/>
          </a:xfrm>
          <a:prstGeom prst="rect">
            <a:avLst/>
          </a:prstGeom>
          <a:noFill/>
        </p:spPr>
        <p:txBody>
          <a:bodyPr wrap="none" rtlCol="0">
            <a:spAutoFit/>
          </a:bodyPr>
          <a:lstStyle/>
          <a:p>
            <a:r>
              <a:rPr lang="ja-JP" altLang="en-US" dirty="0"/>
              <a:t>生活環境</a:t>
            </a:r>
            <a:endParaRPr kumimoji="1" lang="ja-JP" altLang="en-US" dirty="0"/>
          </a:p>
        </p:txBody>
      </p:sp>
      <p:sp>
        <p:nvSpPr>
          <p:cNvPr id="3" name="テキスト ボックス 2"/>
          <p:cNvSpPr txBox="1"/>
          <p:nvPr/>
        </p:nvSpPr>
        <p:spPr>
          <a:xfrm>
            <a:off x="685410" y="3789040"/>
            <a:ext cx="2712602" cy="253916"/>
          </a:xfrm>
          <a:prstGeom prst="rect">
            <a:avLst/>
          </a:prstGeom>
          <a:noFill/>
        </p:spPr>
        <p:txBody>
          <a:bodyPr wrap="none" rtlCol="0">
            <a:spAutoFit/>
          </a:bodyPr>
          <a:lstStyle/>
          <a:p>
            <a:r>
              <a:rPr lang="ja-JP" altLang="en-US" sz="1050" dirty="0"/>
              <a:t>向津具地区　ＹショップＪＡ長門大津向津具店</a:t>
            </a:r>
            <a:endParaRPr kumimoji="1" lang="ja-JP" altLang="en-US" sz="1050" dirty="0"/>
          </a:p>
        </p:txBody>
      </p:sp>
      <p:sp>
        <p:nvSpPr>
          <p:cNvPr id="5" name="テキスト ボックス 4"/>
          <p:cNvSpPr txBox="1"/>
          <p:nvPr/>
        </p:nvSpPr>
        <p:spPr>
          <a:xfrm>
            <a:off x="5077898" y="6381328"/>
            <a:ext cx="3071675" cy="253916"/>
          </a:xfrm>
          <a:prstGeom prst="rect">
            <a:avLst/>
          </a:prstGeom>
          <a:noFill/>
        </p:spPr>
        <p:txBody>
          <a:bodyPr wrap="none" rtlCol="0">
            <a:spAutoFit/>
          </a:bodyPr>
          <a:lstStyle/>
          <a:p>
            <a:r>
              <a:rPr lang="ja-JP" altLang="en-US" sz="1050" dirty="0"/>
              <a:t>油谷農産物直売所　朝採れの新鮮な野菜が並ぶ</a:t>
            </a:r>
            <a:endParaRPr kumimoji="1" lang="ja-JP" altLang="en-US" sz="1050" dirty="0"/>
          </a:p>
        </p:txBody>
      </p:sp>
      <p:sp>
        <p:nvSpPr>
          <p:cNvPr id="6" name="テキスト ボックス 5"/>
          <p:cNvSpPr txBox="1"/>
          <p:nvPr/>
        </p:nvSpPr>
        <p:spPr>
          <a:xfrm>
            <a:off x="685410" y="6381328"/>
            <a:ext cx="3169457" cy="253916"/>
          </a:xfrm>
          <a:prstGeom prst="rect">
            <a:avLst/>
          </a:prstGeom>
          <a:noFill/>
        </p:spPr>
        <p:txBody>
          <a:bodyPr wrap="none" rtlCol="0">
            <a:spAutoFit/>
          </a:bodyPr>
          <a:lstStyle/>
          <a:p>
            <a:r>
              <a:rPr lang="ja-JP" altLang="en-US" sz="1050" dirty="0"/>
              <a:t>向津具農産物直売所（水・土営業）　無人販売所併設</a:t>
            </a:r>
            <a:endParaRPr kumimoji="1" lang="ja-JP" altLang="en-US" sz="1050" dirty="0"/>
          </a:p>
        </p:txBody>
      </p:sp>
      <p:sp>
        <p:nvSpPr>
          <p:cNvPr id="7" name="テキスト ボックス 6"/>
          <p:cNvSpPr txBox="1"/>
          <p:nvPr/>
        </p:nvSpPr>
        <p:spPr>
          <a:xfrm>
            <a:off x="324000" y="705600"/>
            <a:ext cx="7831728" cy="577081"/>
          </a:xfrm>
          <a:prstGeom prst="rect">
            <a:avLst/>
          </a:prstGeom>
          <a:noFill/>
        </p:spPr>
        <p:txBody>
          <a:bodyPr wrap="square" rtlCol="0">
            <a:spAutoFit/>
          </a:bodyPr>
          <a:lstStyle/>
          <a:p>
            <a:r>
              <a:rPr lang="ja-JP" altLang="en-US" sz="1050" dirty="0"/>
              <a:t>地域内にスーパーはなく、小さな商店があります。地域の方々は、車で</a:t>
            </a:r>
            <a:r>
              <a:rPr lang="en-US" altLang="ja-JP" sz="1050" dirty="0"/>
              <a:t>10</a:t>
            </a:r>
            <a:r>
              <a:rPr lang="ja-JP" altLang="en-US" sz="1050" dirty="0"/>
              <a:t>～</a:t>
            </a:r>
            <a:r>
              <a:rPr lang="en-US" altLang="ja-JP" sz="1050" dirty="0"/>
              <a:t>20</a:t>
            </a:r>
            <a:r>
              <a:rPr lang="ja-JP" altLang="en-US" sz="1050" dirty="0"/>
              <a:t>分程度のところにあるサンマート人丸店を利用したり、</a:t>
            </a:r>
            <a:endParaRPr lang="en-US" altLang="ja-JP" sz="1050" dirty="0"/>
          </a:p>
          <a:p>
            <a:r>
              <a:rPr lang="ja-JP" altLang="en-US" sz="1050" dirty="0"/>
              <a:t>週</a:t>
            </a:r>
            <a:r>
              <a:rPr lang="en-US" altLang="ja-JP" sz="1050" dirty="0"/>
              <a:t>1</a:t>
            </a:r>
            <a:r>
              <a:rPr lang="ja-JP" altLang="en-US" sz="1050" dirty="0"/>
              <a:t>回決まった曜日に注文した商品を自宅まで届けてくれる、コープやまぐちによる宅配サービスを利用している家庭も多いです。</a:t>
            </a:r>
            <a:endParaRPr lang="en-US" altLang="ja-JP" sz="1050" dirty="0"/>
          </a:p>
          <a:p>
            <a:r>
              <a:rPr lang="ja-JP" altLang="en-US" sz="1050" dirty="0">
                <a:latin typeface="ＭＳ ゴシック" pitchFamily="49" charset="-128"/>
                <a:ea typeface="ＭＳ ゴシック" pitchFamily="49" charset="-128"/>
              </a:rPr>
              <a:t>◆ </a:t>
            </a:r>
            <a:r>
              <a:rPr lang="ja-JP" altLang="en-US" sz="1050" dirty="0">
                <a:latin typeface="+mn-ea"/>
              </a:rPr>
              <a:t>サンマート人丸店では長門産をはじめ県内産の新鮮な野菜や鮮魚、精肉の購入が可能です。（コインランドリー併設）</a:t>
            </a:r>
            <a:endParaRPr lang="en-US" altLang="ja-JP" sz="1050" dirty="0">
              <a:latin typeface="+mn-ea"/>
            </a:endParaRPr>
          </a:p>
        </p:txBody>
      </p:sp>
      <p:pic>
        <p:nvPicPr>
          <p:cNvPr id="10" name="図 16"/>
          <p:cNvPicPr/>
          <p:nvPr/>
        </p:nvPicPr>
        <p:blipFill>
          <a:blip r:embed="rId2" cstate="print"/>
          <a:stretch/>
        </p:blipFill>
        <p:spPr>
          <a:xfrm>
            <a:off x="5076056" y="4221088"/>
            <a:ext cx="3168352" cy="2160240"/>
          </a:xfrm>
          <a:prstGeom prst="rect">
            <a:avLst/>
          </a:prstGeom>
          <a:ln>
            <a:noFill/>
          </a:ln>
        </p:spPr>
      </p:pic>
      <p:cxnSp>
        <p:nvCxnSpPr>
          <p:cNvPr id="12" name="直線コネクタ 11"/>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図 19"/>
          <p:cNvPicPr/>
          <p:nvPr/>
        </p:nvPicPr>
        <p:blipFill>
          <a:blip r:embed="rId3" cstate="print"/>
          <a:stretch/>
        </p:blipFill>
        <p:spPr>
          <a:xfrm>
            <a:off x="683568" y="1628800"/>
            <a:ext cx="3168352" cy="2160000"/>
          </a:xfrm>
          <a:prstGeom prst="rect">
            <a:avLst/>
          </a:prstGeom>
          <a:ln>
            <a:noFill/>
          </a:ln>
        </p:spPr>
      </p:pic>
      <p:pic>
        <p:nvPicPr>
          <p:cNvPr id="15" name="図 4"/>
          <p:cNvPicPr/>
          <p:nvPr/>
        </p:nvPicPr>
        <p:blipFill>
          <a:blip r:embed="rId4" cstate="print"/>
          <a:srcRect l="21982"/>
          <a:stretch/>
        </p:blipFill>
        <p:spPr>
          <a:xfrm>
            <a:off x="5076056" y="1628800"/>
            <a:ext cx="3168352" cy="2160000"/>
          </a:xfrm>
          <a:prstGeom prst="rect">
            <a:avLst/>
          </a:prstGeom>
          <a:ln>
            <a:noFill/>
          </a:ln>
        </p:spPr>
      </p:pic>
      <p:sp>
        <p:nvSpPr>
          <p:cNvPr id="16" name="テキスト ボックス 15"/>
          <p:cNvSpPr txBox="1"/>
          <p:nvPr/>
        </p:nvSpPr>
        <p:spPr>
          <a:xfrm>
            <a:off x="5076056" y="3789040"/>
            <a:ext cx="2712602" cy="253916"/>
          </a:xfrm>
          <a:prstGeom prst="rect">
            <a:avLst/>
          </a:prstGeom>
          <a:noFill/>
        </p:spPr>
        <p:txBody>
          <a:bodyPr wrap="none" rtlCol="0">
            <a:spAutoFit/>
          </a:bodyPr>
          <a:lstStyle/>
          <a:p>
            <a:r>
              <a:rPr lang="ja-JP" altLang="en-US" sz="1050" dirty="0"/>
              <a:t>宇津賀地区　ＹショップＪＡ長門大津宇津賀店</a:t>
            </a:r>
            <a:endParaRPr kumimoji="1" lang="ja-JP" altLang="en-US" sz="1050" dirty="0"/>
          </a:p>
        </p:txBody>
      </p:sp>
      <p:pic>
        <p:nvPicPr>
          <p:cNvPr id="17" name="図 25"/>
          <p:cNvPicPr/>
          <p:nvPr/>
        </p:nvPicPr>
        <p:blipFill>
          <a:blip r:embed="rId5" cstate="print"/>
          <a:srcRect r="13154"/>
          <a:stretch/>
        </p:blipFill>
        <p:spPr>
          <a:xfrm>
            <a:off x="683568" y="4221088"/>
            <a:ext cx="3168352" cy="216000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2000" y="619431"/>
            <a:ext cx="7615704" cy="577081"/>
          </a:xfrm>
          <a:prstGeom prst="rect">
            <a:avLst/>
          </a:prstGeom>
          <a:noFill/>
        </p:spPr>
        <p:txBody>
          <a:bodyPr wrap="square" rtlCol="0">
            <a:spAutoFit/>
          </a:bodyPr>
          <a:lstStyle/>
          <a:p>
            <a:r>
              <a:rPr lang="ja-JP" altLang="en-US" sz="1050" dirty="0">
                <a:latin typeface="+mn-ea"/>
              </a:rPr>
              <a:t>週１回決まった曜日に注文した商品を自宅まで届けてくれる、コープやまぐちの宅配サービス（ここくる）をはじめ、</a:t>
            </a:r>
            <a:endParaRPr lang="en-US" altLang="ja-JP" sz="1050" dirty="0">
              <a:latin typeface="+mn-ea"/>
            </a:endParaRPr>
          </a:p>
          <a:p>
            <a:r>
              <a:rPr lang="ja-JP" altLang="en-US" sz="1050" dirty="0">
                <a:latin typeface="+mn-ea"/>
              </a:rPr>
              <a:t>地域内を巡回するコープの移動店舗「おひさま号」や、移動販売車を利用されている家庭も多いです。</a:t>
            </a:r>
            <a:endParaRPr lang="en-US" altLang="ja-JP" sz="1050" dirty="0">
              <a:latin typeface="+mn-ea"/>
            </a:endParaRPr>
          </a:p>
          <a:p>
            <a:endParaRPr kumimoji="1" lang="ja-JP" altLang="en-US" sz="1050" dirty="0"/>
          </a:p>
        </p:txBody>
      </p:sp>
      <p:sp>
        <p:nvSpPr>
          <p:cNvPr id="11" name="テキスト ボックス 10"/>
          <p:cNvSpPr txBox="1"/>
          <p:nvPr/>
        </p:nvSpPr>
        <p:spPr>
          <a:xfrm>
            <a:off x="252000" y="116632"/>
            <a:ext cx="1107996" cy="369332"/>
          </a:xfrm>
          <a:prstGeom prst="rect">
            <a:avLst/>
          </a:prstGeom>
          <a:noFill/>
        </p:spPr>
        <p:txBody>
          <a:bodyPr wrap="none" rtlCol="0">
            <a:spAutoFit/>
          </a:bodyPr>
          <a:lstStyle/>
          <a:p>
            <a:r>
              <a:rPr lang="ja-JP" altLang="en-US" dirty="0"/>
              <a:t>生活環境</a:t>
            </a:r>
            <a:endParaRPr kumimoji="1" lang="ja-JP" altLang="en-US" dirty="0"/>
          </a:p>
        </p:txBody>
      </p:sp>
      <p:cxnSp>
        <p:nvCxnSpPr>
          <p:cNvPr id="12" name="直線コネクタ 11"/>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2D15A90A-A8D0-4705-ACF8-154190EDC1B1}"/>
              </a:ext>
            </a:extLst>
          </p:cNvPr>
          <p:cNvGrpSpPr/>
          <p:nvPr/>
        </p:nvGrpSpPr>
        <p:grpSpPr>
          <a:xfrm>
            <a:off x="596077" y="1860349"/>
            <a:ext cx="7569411" cy="5006444"/>
            <a:chOff x="819012" y="1628800"/>
            <a:chExt cx="7569411" cy="5006444"/>
          </a:xfrm>
        </p:grpSpPr>
        <p:sp>
          <p:nvSpPr>
            <p:cNvPr id="2" name="テキスト ボックス 1"/>
            <p:cNvSpPr txBox="1"/>
            <p:nvPr/>
          </p:nvSpPr>
          <p:spPr>
            <a:xfrm>
              <a:off x="819012" y="3789040"/>
              <a:ext cx="2763898" cy="253916"/>
            </a:xfrm>
            <a:prstGeom prst="rect">
              <a:avLst/>
            </a:prstGeom>
            <a:noFill/>
          </p:spPr>
          <p:txBody>
            <a:bodyPr wrap="none" rtlCol="0">
              <a:spAutoFit/>
            </a:bodyPr>
            <a:lstStyle/>
            <a:p>
              <a:r>
                <a:rPr lang="ja-JP" altLang="en-US" sz="1050" dirty="0"/>
                <a:t>コープやまぐちによる週</a:t>
              </a:r>
              <a:r>
                <a:rPr lang="en-US" altLang="ja-JP" sz="1050" dirty="0"/>
                <a:t>1</a:t>
              </a:r>
              <a:r>
                <a:rPr lang="ja-JP" altLang="en-US" sz="1050" dirty="0"/>
                <a:t>回の宅配サービス車</a:t>
              </a:r>
              <a:endParaRPr kumimoji="1" lang="ja-JP" altLang="en-US" sz="1050" dirty="0"/>
            </a:p>
          </p:txBody>
        </p:sp>
        <p:sp>
          <p:nvSpPr>
            <p:cNvPr id="3" name="テキスト ボックス 2"/>
            <p:cNvSpPr txBox="1"/>
            <p:nvPr/>
          </p:nvSpPr>
          <p:spPr>
            <a:xfrm>
              <a:off x="5211500" y="3789040"/>
              <a:ext cx="2242922" cy="253916"/>
            </a:xfrm>
            <a:prstGeom prst="rect">
              <a:avLst/>
            </a:prstGeom>
            <a:noFill/>
          </p:spPr>
          <p:txBody>
            <a:bodyPr wrap="none" rtlCol="0">
              <a:spAutoFit/>
            </a:bodyPr>
            <a:lstStyle/>
            <a:p>
              <a:r>
                <a:rPr lang="ja-JP" altLang="en-US" sz="1050" dirty="0"/>
                <a:t>各地区を回る移動店舗「おひさま号」</a:t>
              </a:r>
              <a:endParaRPr kumimoji="1" lang="ja-JP" altLang="en-US" sz="1050" dirty="0"/>
            </a:p>
          </p:txBody>
        </p:sp>
        <p:sp>
          <p:nvSpPr>
            <p:cNvPr id="4" name="テキスト ボックス 3"/>
            <p:cNvSpPr txBox="1"/>
            <p:nvPr/>
          </p:nvSpPr>
          <p:spPr>
            <a:xfrm>
              <a:off x="5211500" y="6381328"/>
              <a:ext cx="3102131" cy="253916"/>
            </a:xfrm>
            <a:prstGeom prst="rect">
              <a:avLst/>
            </a:prstGeom>
            <a:noFill/>
          </p:spPr>
          <p:txBody>
            <a:bodyPr wrap="none" rtlCol="0">
              <a:spAutoFit/>
            </a:bodyPr>
            <a:lstStyle/>
            <a:p>
              <a:r>
                <a:rPr lang="ja-JP" altLang="en-US" sz="1050" dirty="0"/>
                <a:t>おひさま号では精肉や鮮魚、お惣菜なども購入可能</a:t>
              </a:r>
              <a:endParaRPr kumimoji="1" lang="ja-JP" altLang="en-US" sz="1050" dirty="0"/>
            </a:p>
          </p:txBody>
        </p:sp>
        <p:sp>
          <p:nvSpPr>
            <p:cNvPr id="5" name="テキスト ボックス 4"/>
            <p:cNvSpPr txBox="1"/>
            <p:nvPr/>
          </p:nvSpPr>
          <p:spPr>
            <a:xfrm>
              <a:off x="819012" y="6381328"/>
              <a:ext cx="3991798" cy="253916"/>
            </a:xfrm>
            <a:prstGeom prst="rect">
              <a:avLst/>
            </a:prstGeom>
            <a:noFill/>
          </p:spPr>
          <p:txBody>
            <a:bodyPr wrap="none" rtlCol="0">
              <a:spAutoFit/>
            </a:bodyPr>
            <a:lstStyle/>
            <a:p>
              <a:r>
                <a:rPr lang="ja-JP" altLang="en-US" sz="1050" dirty="0"/>
                <a:t>おひさま号ではコープ商品をはじめ、野菜や果物なども豊富に揃う</a:t>
              </a:r>
              <a:endParaRPr kumimoji="1" lang="ja-JP" altLang="en-US" sz="1050" dirty="0"/>
            </a:p>
          </p:txBody>
        </p:sp>
        <p:pic>
          <p:nvPicPr>
            <p:cNvPr id="7" name="図 6" descr="ここくる.jpg"/>
            <p:cNvPicPr>
              <a:picLocks noChangeAspect="1"/>
            </p:cNvPicPr>
            <p:nvPr/>
          </p:nvPicPr>
          <p:blipFill>
            <a:blip r:embed="rId2" cstate="print"/>
            <a:stretch>
              <a:fillRect/>
            </a:stretch>
          </p:blipFill>
          <p:spPr>
            <a:xfrm>
              <a:off x="819012" y="1628800"/>
              <a:ext cx="3168352" cy="2130231"/>
            </a:xfrm>
            <a:prstGeom prst="rect">
              <a:avLst/>
            </a:prstGeom>
          </p:spPr>
        </p:pic>
        <p:pic>
          <p:nvPicPr>
            <p:cNvPr id="9" name="図 8" descr="IMG_9242_R.JPG"/>
            <p:cNvPicPr>
              <a:picLocks noChangeAspect="1"/>
            </p:cNvPicPr>
            <p:nvPr/>
          </p:nvPicPr>
          <p:blipFill>
            <a:blip r:embed="rId3" cstate="print"/>
            <a:stretch>
              <a:fillRect/>
            </a:stretch>
          </p:blipFill>
          <p:spPr>
            <a:xfrm>
              <a:off x="819012" y="4221088"/>
              <a:ext cx="3168351" cy="2160000"/>
            </a:xfrm>
            <a:prstGeom prst="rect">
              <a:avLst/>
            </a:prstGeom>
          </p:spPr>
        </p:pic>
        <p:pic>
          <p:nvPicPr>
            <p:cNvPr id="10" name="図 9" descr="IMG_9256_R.JPG"/>
            <p:cNvPicPr>
              <a:picLocks noChangeAspect="1"/>
            </p:cNvPicPr>
            <p:nvPr/>
          </p:nvPicPr>
          <p:blipFill>
            <a:blip r:embed="rId4" cstate="print"/>
            <a:srcRect t="3226"/>
            <a:stretch>
              <a:fillRect/>
            </a:stretch>
          </p:blipFill>
          <p:spPr>
            <a:xfrm>
              <a:off x="5211500" y="4221088"/>
              <a:ext cx="3168352" cy="2160240"/>
            </a:xfrm>
            <a:prstGeom prst="rect">
              <a:avLst/>
            </a:prstGeom>
          </p:spPr>
        </p:pic>
        <p:pic>
          <p:nvPicPr>
            <p:cNvPr id="13" name="図 12" descr="IMG_9241_R.JPG"/>
            <p:cNvPicPr>
              <a:picLocks noChangeAspect="1"/>
            </p:cNvPicPr>
            <p:nvPr/>
          </p:nvPicPr>
          <p:blipFill>
            <a:blip r:embed="rId5" cstate="print"/>
            <a:stretch>
              <a:fillRect/>
            </a:stretch>
          </p:blipFill>
          <p:spPr>
            <a:xfrm>
              <a:off x="5220072" y="1628800"/>
              <a:ext cx="3168351" cy="2160000"/>
            </a:xfrm>
            <a:prstGeom prst="rect">
              <a:avLst/>
            </a:prstGeom>
          </p:spPr>
        </p:pic>
      </p:grpSp>
      <p:grpSp>
        <p:nvGrpSpPr>
          <p:cNvPr id="14" name="グループ化 13">
            <a:extLst>
              <a:ext uri="{FF2B5EF4-FFF2-40B4-BE49-F238E27FC236}">
                <a16:creationId xmlns:a16="http://schemas.microsoft.com/office/drawing/2014/main" id="{27270D58-5DF5-477F-B460-1D5F1A4AAC4B}"/>
              </a:ext>
            </a:extLst>
          </p:cNvPr>
          <p:cNvGrpSpPr/>
          <p:nvPr/>
        </p:nvGrpSpPr>
        <p:grpSpPr>
          <a:xfrm>
            <a:off x="566442" y="1028672"/>
            <a:ext cx="6986820" cy="883301"/>
            <a:chOff x="245029" y="956460"/>
            <a:chExt cx="6986820" cy="883301"/>
          </a:xfrm>
        </p:grpSpPr>
        <p:pic>
          <p:nvPicPr>
            <p:cNvPr id="15" name="図 14">
              <a:extLst>
                <a:ext uri="{FF2B5EF4-FFF2-40B4-BE49-F238E27FC236}">
                  <a16:creationId xmlns:a16="http://schemas.microsoft.com/office/drawing/2014/main" id="{1C5CA9BC-718A-4E2F-9F94-20E8D49102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077" y="956460"/>
              <a:ext cx="708867" cy="708867"/>
            </a:xfrm>
            <a:prstGeom prst="rect">
              <a:avLst/>
            </a:prstGeom>
          </p:spPr>
        </p:pic>
        <p:sp>
          <p:nvSpPr>
            <p:cNvPr id="16" name="テキスト ボックス 15">
              <a:extLst>
                <a:ext uri="{FF2B5EF4-FFF2-40B4-BE49-F238E27FC236}">
                  <a16:creationId xmlns:a16="http://schemas.microsoft.com/office/drawing/2014/main" id="{204AAE63-4B54-4E71-88E7-BA292E5409C8}"/>
                </a:ext>
              </a:extLst>
            </p:cNvPr>
            <p:cNvSpPr txBox="1"/>
            <p:nvPr/>
          </p:nvSpPr>
          <p:spPr>
            <a:xfrm>
              <a:off x="245029" y="1597838"/>
              <a:ext cx="1410964" cy="215444"/>
            </a:xfrm>
            <a:prstGeom prst="rect">
              <a:avLst/>
            </a:prstGeom>
            <a:noFill/>
          </p:spPr>
          <p:txBody>
            <a:bodyPr wrap="none" rtlCol="0">
              <a:spAutoFit/>
            </a:bodyPr>
            <a:lstStyle/>
            <a:p>
              <a:r>
                <a:rPr kumimoji="1" lang="ja-JP" altLang="en-US" sz="800" dirty="0"/>
                <a:t>コープやまぐち宅配サービス</a:t>
              </a:r>
            </a:p>
          </p:txBody>
        </p:sp>
        <p:pic>
          <p:nvPicPr>
            <p:cNvPr id="17" name="図 16">
              <a:extLst>
                <a:ext uri="{FF2B5EF4-FFF2-40B4-BE49-F238E27FC236}">
                  <a16:creationId xmlns:a16="http://schemas.microsoft.com/office/drawing/2014/main" id="{9FA28C94-C221-431C-9F94-CEDEDCA18C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784" y="962782"/>
              <a:ext cx="723528" cy="723528"/>
            </a:xfrm>
            <a:prstGeom prst="rect">
              <a:avLst/>
            </a:prstGeom>
          </p:spPr>
        </p:pic>
        <p:sp>
          <p:nvSpPr>
            <p:cNvPr id="18" name="テキスト ボックス 17">
              <a:extLst>
                <a:ext uri="{FF2B5EF4-FFF2-40B4-BE49-F238E27FC236}">
                  <a16:creationId xmlns:a16="http://schemas.microsoft.com/office/drawing/2014/main" id="{209246A8-4B71-4CD8-A09D-A2D718FF0ED3}"/>
                </a:ext>
              </a:extLst>
            </p:cNvPr>
            <p:cNvSpPr txBox="1"/>
            <p:nvPr/>
          </p:nvSpPr>
          <p:spPr>
            <a:xfrm>
              <a:off x="2284066" y="1605188"/>
              <a:ext cx="1335622" cy="215444"/>
            </a:xfrm>
            <a:prstGeom prst="rect">
              <a:avLst/>
            </a:prstGeom>
            <a:noFill/>
          </p:spPr>
          <p:txBody>
            <a:bodyPr wrap="none" rtlCol="0">
              <a:spAutoFit/>
            </a:bodyPr>
            <a:lstStyle/>
            <a:p>
              <a:r>
                <a:rPr kumimoji="1" lang="ja-JP" altLang="en-US" sz="800" dirty="0"/>
                <a:t>コープやまぐち移動販売車</a:t>
              </a:r>
            </a:p>
          </p:txBody>
        </p:sp>
        <p:pic>
          <p:nvPicPr>
            <p:cNvPr id="19" name="図 18">
              <a:extLst>
                <a:ext uri="{FF2B5EF4-FFF2-40B4-BE49-F238E27FC236}">
                  <a16:creationId xmlns:a16="http://schemas.microsoft.com/office/drawing/2014/main" id="{AAE5E73F-7368-4947-A399-562EB30FA8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956460"/>
              <a:ext cx="723528" cy="723528"/>
            </a:xfrm>
            <a:prstGeom prst="rect">
              <a:avLst/>
            </a:prstGeom>
          </p:spPr>
        </p:pic>
        <p:sp>
          <p:nvSpPr>
            <p:cNvPr id="20" name="テキスト ボックス 19">
              <a:extLst>
                <a:ext uri="{FF2B5EF4-FFF2-40B4-BE49-F238E27FC236}">
                  <a16:creationId xmlns:a16="http://schemas.microsoft.com/office/drawing/2014/main" id="{F1212DA9-7055-48C5-9B23-C478AFD7161D}"/>
                </a:ext>
              </a:extLst>
            </p:cNvPr>
            <p:cNvSpPr txBox="1"/>
            <p:nvPr/>
          </p:nvSpPr>
          <p:spPr>
            <a:xfrm>
              <a:off x="4476237" y="1611224"/>
              <a:ext cx="873957" cy="215444"/>
            </a:xfrm>
            <a:prstGeom prst="rect">
              <a:avLst/>
            </a:prstGeom>
            <a:noFill/>
          </p:spPr>
          <p:txBody>
            <a:bodyPr wrap="none" rtlCol="0">
              <a:spAutoFit/>
            </a:bodyPr>
            <a:lstStyle/>
            <a:p>
              <a:r>
                <a:rPr lang="ja-JP" altLang="en-US" sz="800" dirty="0"/>
                <a:t>フジ移動販売車</a:t>
              </a:r>
              <a:endParaRPr kumimoji="1" lang="ja-JP" altLang="en-US" sz="800" dirty="0"/>
            </a:p>
          </p:txBody>
        </p:sp>
        <p:pic>
          <p:nvPicPr>
            <p:cNvPr id="21" name="図 20">
              <a:extLst>
                <a:ext uri="{FF2B5EF4-FFF2-40B4-BE49-F238E27FC236}">
                  <a16:creationId xmlns:a16="http://schemas.microsoft.com/office/drawing/2014/main" id="{981A1B06-93FC-4F30-9690-172412FF6B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2456" y="956460"/>
              <a:ext cx="748343" cy="748343"/>
            </a:xfrm>
            <a:prstGeom prst="rect">
              <a:avLst/>
            </a:prstGeom>
          </p:spPr>
        </p:pic>
        <p:sp>
          <p:nvSpPr>
            <p:cNvPr id="22" name="テキスト ボックス 21">
              <a:extLst>
                <a:ext uri="{FF2B5EF4-FFF2-40B4-BE49-F238E27FC236}">
                  <a16:creationId xmlns:a16="http://schemas.microsoft.com/office/drawing/2014/main" id="{FB33E711-066E-4744-9F8F-80ADC9CFAD25}"/>
                </a:ext>
              </a:extLst>
            </p:cNvPr>
            <p:cNvSpPr txBox="1"/>
            <p:nvPr/>
          </p:nvSpPr>
          <p:spPr>
            <a:xfrm>
              <a:off x="6329038" y="1624317"/>
              <a:ext cx="902811" cy="215444"/>
            </a:xfrm>
            <a:prstGeom prst="rect">
              <a:avLst/>
            </a:prstGeom>
            <a:noFill/>
          </p:spPr>
          <p:txBody>
            <a:bodyPr wrap="none" rtlCol="0">
              <a:spAutoFit/>
            </a:bodyPr>
            <a:lstStyle/>
            <a:p>
              <a:r>
                <a:rPr lang="ja-JP" altLang="en-US" sz="800" dirty="0"/>
                <a:t>丸久移動販売車</a:t>
              </a:r>
              <a:endParaRPr kumimoji="1" lang="ja-JP" altLang="en-US" sz="8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646331" cy="369332"/>
          </a:xfrm>
          <a:prstGeom prst="rect">
            <a:avLst/>
          </a:prstGeom>
          <a:noFill/>
        </p:spPr>
        <p:txBody>
          <a:bodyPr wrap="none" rtlCol="0">
            <a:spAutoFit/>
          </a:bodyPr>
          <a:lstStyle/>
          <a:p>
            <a:r>
              <a:rPr lang="ja-JP" altLang="en-US" dirty="0"/>
              <a:t>校区</a:t>
            </a:r>
            <a:endParaRPr kumimoji="1" lang="ja-JP" altLang="en-US" dirty="0"/>
          </a:p>
        </p:txBody>
      </p:sp>
      <p:sp>
        <p:nvSpPr>
          <p:cNvPr id="3" name="テキスト ボックス 2"/>
          <p:cNvSpPr txBox="1"/>
          <p:nvPr/>
        </p:nvSpPr>
        <p:spPr>
          <a:xfrm>
            <a:off x="827584" y="3140968"/>
            <a:ext cx="1261884" cy="307777"/>
          </a:xfrm>
          <a:prstGeom prst="rect">
            <a:avLst/>
          </a:prstGeom>
          <a:noFill/>
        </p:spPr>
        <p:txBody>
          <a:bodyPr wrap="none" rtlCol="0">
            <a:spAutoFit/>
          </a:bodyPr>
          <a:lstStyle/>
          <a:p>
            <a:r>
              <a:rPr lang="ja-JP" altLang="en-US" sz="1400" b="1" dirty="0"/>
              <a:t>向津具小学校</a:t>
            </a:r>
            <a:endParaRPr lang="en-US" altLang="ja-JP" sz="1400" b="1" dirty="0"/>
          </a:p>
        </p:txBody>
      </p:sp>
      <p:sp>
        <p:nvSpPr>
          <p:cNvPr id="4" name="テキスト ボックス 3"/>
          <p:cNvSpPr txBox="1"/>
          <p:nvPr/>
        </p:nvSpPr>
        <p:spPr>
          <a:xfrm>
            <a:off x="5198689" y="6387638"/>
            <a:ext cx="3236784" cy="415498"/>
          </a:xfrm>
          <a:prstGeom prst="rect">
            <a:avLst/>
          </a:prstGeom>
          <a:noFill/>
        </p:spPr>
        <p:txBody>
          <a:bodyPr wrap="none" rtlCol="0">
            <a:spAutoFit/>
          </a:bodyPr>
          <a:lstStyle/>
          <a:p>
            <a:r>
              <a:rPr kumimoji="1" lang="ja-JP" altLang="en-US" sz="1050" dirty="0"/>
              <a:t>ゴミを捨てない</a:t>
            </a:r>
            <a:r>
              <a:rPr lang="ja-JP" altLang="en-US" sz="1050" dirty="0"/>
              <a:t>心</a:t>
            </a:r>
            <a:r>
              <a:rPr kumimoji="1" lang="ja-JP" altLang="en-US" sz="1050" dirty="0"/>
              <a:t>、海の環境を守ろうとする心を育む事</a:t>
            </a:r>
            <a:endParaRPr kumimoji="1" lang="en-US" altLang="ja-JP" sz="1050" dirty="0"/>
          </a:p>
          <a:p>
            <a:r>
              <a:rPr lang="ja-JP" altLang="en-US" sz="1050" dirty="0"/>
              <a:t>を目的に生徒が主体で行う海辺の漂着物調査の様子</a:t>
            </a:r>
            <a:endParaRPr kumimoji="1" lang="ja-JP" altLang="en-US" sz="1050" dirty="0"/>
          </a:p>
        </p:txBody>
      </p:sp>
      <p:sp>
        <p:nvSpPr>
          <p:cNvPr id="5" name="テキスト ボックス 4"/>
          <p:cNvSpPr txBox="1"/>
          <p:nvPr/>
        </p:nvSpPr>
        <p:spPr>
          <a:xfrm>
            <a:off x="827584" y="6362305"/>
            <a:ext cx="1093569" cy="469359"/>
          </a:xfrm>
          <a:prstGeom prst="rect">
            <a:avLst/>
          </a:prstGeom>
          <a:noFill/>
        </p:spPr>
        <p:txBody>
          <a:bodyPr wrap="none" rtlCol="0">
            <a:spAutoFit/>
          </a:bodyPr>
          <a:lstStyle/>
          <a:p>
            <a:r>
              <a:rPr lang="ja-JP" altLang="en-US" sz="1400" b="1" dirty="0"/>
              <a:t>菱海中学校</a:t>
            </a:r>
            <a:endParaRPr lang="en-US" altLang="ja-JP" sz="1400" b="1" dirty="0"/>
          </a:p>
          <a:p>
            <a:endParaRPr kumimoji="1" lang="ja-JP" altLang="en-US" sz="1050" dirty="0"/>
          </a:p>
        </p:txBody>
      </p:sp>
      <p:sp>
        <p:nvSpPr>
          <p:cNvPr id="6" name="テキスト ボックス 5"/>
          <p:cNvSpPr txBox="1"/>
          <p:nvPr/>
        </p:nvSpPr>
        <p:spPr>
          <a:xfrm>
            <a:off x="324000" y="637238"/>
            <a:ext cx="7917552" cy="253916"/>
          </a:xfrm>
          <a:prstGeom prst="rect">
            <a:avLst/>
          </a:prstGeom>
          <a:noFill/>
        </p:spPr>
        <p:txBody>
          <a:bodyPr wrap="none" rtlCol="0">
            <a:spAutoFit/>
          </a:bodyPr>
          <a:lstStyle/>
          <a:p>
            <a:r>
              <a:rPr lang="ja-JP" altLang="en-US" sz="1050" dirty="0"/>
              <a:t>田久道、白木、久津、大和、大浦東、大浦西、油谷、南方、本郷、山崎、水岬、上野西は向津具小学校、その他の地区は油谷小学校です。</a:t>
            </a:r>
            <a:endParaRPr lang="en-US" altLang="ja-JP" sz="1050" dirty="0"/>
          </a:p>
        </p:txBody>
      </p:sp>
      <p:sp>
        <p:nvSpPr>
          <p:cNvPr id="7" name="テキスト ボックス 6"/>
          <p:cNvSpPr txBox="1"/>
          <p:nvPr/>
        </p:nvSpPr>
        <p:spPr>
          <a:xfrm>
            <a:off x="5220072" y="3398703"/>
            <a:ext cx="3688830" cy="415498"/>
          </a:xfrm>
          <a:prstGeom prst="rect">
            <a:avLst/>
          </a:prstGeom>
          <a:noFill/>
        </p:spPr>
        <p:txBody>
          <a:bodyPr wrap="none" rtlCol="0">
            <a:spAutoFit/>
          </a:bodyPr>
          <a:lstStyle/>
          <a:p>
            <a:r>
              <a:rPr kumimoji="1" lang="ja-JP" altLang="en-US" sz="1050" dirty="0"/>
              <a:t>敷地内に隣接して文化会館、図書館、わいわい子どもセンター</a:t>
            </a:r>
            <a:endParaRPr kumimoji="1" lang="en-US" altLang="ja-JP" sz="1050" dirty="0"/>
          </a:p>
          <a:p>
            <a:r>
              <a:rPr lang="ja-JP" altLang="en-US" sz="1050" dirty="0"/>
              <a:t>（児童クラブ）などがある</a:t>
            </a:r>
            <a:endParaRPr kumimoji="1" lang="ja-JP" altLang="en-US" sz="1050" dirty="0"/>
          </a:p>
        </p:txBody>
      </p:sp>
      <p:pic>
        <p:nvPicPr>
          <p:cNvPr id="8" name="図 17"/>
          <p:cNvPicPr/>
          <p:nvPr/>
        </p:nvPicPr>
        <p:blipFill>
          <a:blip r:embed="rId2" cstate="print"/>
          <a:stretch/>
        </p:blipFill>
        <p:spPr>
          <a:xfrm>
            <a:off x="5220072" y="980728"/>
            <a:ext cx="3168352" cy="2160240"/>
          </a:xfrm>
          <a:prstGeom prst="rect">
            <a:avLst/>
          </a:prstGeom>
          <a:ln>
            <a:noFill/>
          </a:ln>
        </p:spPr>
      </p:pic>
      <p:pic>
        <p:nvPicPr>
          <p:cNvPr id="9" name="図 8"/>
          <p:cNvPicPr/>
          <p:nvPr/>
        </p:nvPicPr>
        <p:blipFill>
          <a:blip r:embed="rId3" cstate="print"/>
          <a:stretch/>
        </p:blipFill>
        <p:spPr>
          <a:xfrm>
            <a:off x="827584" y="4248520"/>
            <a:ext cx="3168352" cy="2142680"/>
          </a:xfrm>
          <a:prstGeom prst="rect">
            <a:avLst/>
          </a:prstGeom>
          <a:ln>
            <a:noFill/>
          </a:ln>
        </p:spPr>
      </p:pic>
      <p:pic>
        <p:nvPicPr>
          <p:cNvPr id="11" name="図 10" descr="ひしかい中学校　海掃除_R.jpg"/>
          <p:cNvPicPr>
            <a:picLocks noChangeAspect="1"/>
          </p:cNvPicPr>
          <p:nvPr/>
        </p:nvPicPr>
        <p:blipFill>
          <a:blip r:embed="rId4" cstate="print"/>
          <a:stretch>
            <a:fillRect/>
          </a:stretch>
        </p:blipFill>
        <p:spPr>
          <a:xfrm>
            <a:off x="5220072" y="4248520"/>
            <a:ext cx="3168352" cy="2160000"/>
          </a:xfrm>
          <a:prstGeom prst="rect">
            <a:avLst/>
          </a:prstGeom>
        </p:spPr>
      </p:pic>
      <p:cxnSp>
        <p:nvCxnSpPr>
          <p:cNvPr id="12" name="直線コネクタ 11"/>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図 2"/>
          <p:cNvPicPr/>
          <p:nvPr/>
        </p:nvPicPr>
        <p:blipFill>
          <a:blip r:embed="rId5" cstate="print"/>
          <a:stretch/>
        </p:blipFill>
        <p:spPr>
          <a:xfrm>
            <a:off x="827584" y="980728"/>
            <a:ext cx="3168352" cy="2160240"/>
          </a:xfrm>
          <a:prstGeom prst="rect">
            <a:avLst/>
          </a:prstGeom>
          <a:ln>
            <a:noFill/>
          </a:ln>
        </p:spPr>
      </p:pic>
      <p:sp>
        <p:nvSpPr>
          <p:cNvPr id="14" name="テキスト ボックス 13"/>
          <p:cNvSpPr txBox="1"/>
          <p:nvPr/>
        </p:nvSpPr>
        <p:spPr>
          <a:xfrm>
            <a:off x="5220072" y="3140968"/>
            <a:ext cx="1093569" cy="469359"/>
          </a:xfrm>
          <a:prstGeom prst="rect">
            <a:avLst/>
          </a:prstGeom>
          <a:noFill/>
        </p:spPr>
        <p:txBody>
          <a:bodyPr wrap="none" rtlCol="0">
            <a:spAutoFit/>
          </a:bodyPr>
          <a:lstStyle/>
          <a:p>
            <a:r>
              <a:rPr lang="ja-JP" altLang="en-US" sz="1400" b="1" dirty="0"/>
              <a:t>油谷小学校</a:t>
            </a:r>
            <a:endParaRPr lang="en-US" altLang="ja-JP" sz="1400" dirty="0"/>
          </a:p>
          <a:p>
            <a:endParaRPr lang="en-US" altLang="ja-JP" sz="1050" dirty="0"/>
          </a:p>
        </p:txBody>
      </p:sp>
      <p:sp>
        <p:nvSpPr>
          <p:cNvPr id="15" name="テキスト ボックス 14"/>
          <p:cNvSpPr txBox="1"/>
          <p:nvPr/>
        </p:nvSpPr>
        <p:spPr>
          <a:xfrm>
            <a:off x="798177" y="3421405"/>
            <a:ext cx="3105337" cy="253916"/>
          </a:xfrm>
          <a:prstGeom prst="rect">
            <a:avLst/>
          </a:prstGeom>
          <a:noFill/>
        </p:spPr>
        <p:txBody>
          <a:bodyPr wrap="none" rtlCol="0">
            <a:spAutoFit/>
          </a:bodyPr>
          <a:lstStyle/>
          <a:p>
            <a:r>
              <a:rPr kumimoji="1" lang="ja-JP" altLang="en-US" sz="1050" dirty="0"/>
              <a:t>令和</a:t>
            </a:r>
            <a:r>
              <a:rPr lang="en-US" altLang="ja-JP" sz="1050" dirty="0"/>
              <a:t>6</a:t>
            </a:r>
            <a:r>
              <a:rPr kumimoji="1" lang="ja-JP" altLang="en-US" sz="1050" dirty="0"/>
              <a:t>年度全校生徒</a:t>
            </a:r>
            <a:r>
              <a:rPr kumimoji="1" lang="en-US" altLang="ja-JP" sz="1050" dirty="0"/>
              <a:t>13</a:t>
            </a:r>
            <a:r>
              <a:rPr kumimoji="1" lang="ja-JP" altLang="en-US" sz="1050" dirty="0"/>
              <a:t>名のひとつ家族のような学校</a:t>
            </a:r>
          </a:p>
        </p:txBody>
      </p:sp>
      <p:sp>
        <p:nvSpPr>
          <p:cNvPr id="16" name="テキスト ボックス 15"/>
          <p:cNvSpPr txBox="1"/>
          <p:nvPr/>
        </p:nvSpPr>
        <p:spPr>
          <a:xfrm>
            <a:off x="420680" y="3987920"/>
            <a:ext cx="5657318" cy="253916"/>
          </a:xfrm>
          <a:prstGeom prst="rect">
            <a:avLst/>
          </a:prstGeom>
          <a:noFill/>
        </p:spPr>
        <p:txBody>
          <a:bodyPr wrap="none" rtlCol="0">
            <a:spAutoFit/>
          </a:bodyPr>
          <a:lstStyle/>
          <a:p>
            <a:r>
              <a:rPr lang="ja-JP" altLang="en-US" sz="1050" dirty="0"/>
              <a:t>向津具小学校、油谷小学校共に、菱海中学校への通学です。（地区により自転車・バス通学です）</a:t>
            </a:r>
            <a:endParaRPr lang="en-US" altLang="ja-JP" sz="1050" dirty="0"/>
          </a:p>
        </p:txBody>
      </p:sp>
      <p:cxnSp>
        <p:nvCxnSpPr>
          <p:cNvPr id="17" name="直線コネクタ 16"/>
          <p:cNvCxnSpPr/>
          <p:nvPr/>
        </p:nvCxnSpPr>
        <p:spPr>
          <a:xfrm>
            <a:off x="0" y="3933056"/>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E63DF35-0B01-4300-957C-39A193786EBF}"/>
              </a:ext>
            </a:extLst>
          </p:cNvPr>
          <p:cNvSpPr txBox="1"/>
          <p:nvPr/>
        </p:nvSpPr>
        <p:spPr>
          <a:xfrm>
            <a:off x="6172343" y="3194829"/>
            <a:ext cx="1723549" cy="253916"/>
          </a:xfrm>
          <a:prstGeom prst="rect">
            <a:avLst/>
          </a:prstGeom>
          <a:noFill/>
        </p:spPr>
        <p:txBody>
          <a:bodyPr wrap="none" rtlCol="0">
            <a:spAutoFit/>
          </a:bodyPr>
          <a:lstStyle/>
          <a:p>
            <a:r>
              <a:rPr lang="ja-JP" altLang="en-US" sz="1050" dirty="0"/>
              <a:t>（生徒数</a:t>
            </a:r>
            <a:r>
              <a:rPr lang="en-US" altLang="ja-JP" sz="1050" dirty="0"/>
              <a:t>100</a:t>
            </a:r>
            <a:r>
              <a:rPr lang="ja-JP" altLang="en-US" sz="1050" dirty="0"/>
              <a:t>人</a:t>
            </a:r>
            <a:r>
              <a:rPr lang="en-US" altLang="ja-JP" sz="1050" dirty="0"/>
              <a:t>/</a:t>
            </a:r>
            <a:r>
              <a:rPr lang="ja-JP" altLang="en-US" sz="1050" dirty="0"/>
              <a:t>令和</a:t>
            </a:r>
            <a:r>
              <a:rPr lang="en-US" altLang="ja-JP" sz="1050" dirty="0"/>
              <a:t>6</a:t>
            </a:r>
            <a:r>
              <a:rPr lang="ja-JP" altLang="en-US" sz="1050" dirty="0"/>
              <a:t>年度）</a:t>
            </a:r>
            <a:endParaRPr kumimoji="1" lang="ja-JP" altLang="en-US" sz="1050" dirty="0"/>
          </a:p>
        </p:txBody>
      </p:sp>
      <p:sp>
        <p:nvSpPr>
          <p:cNvPr id="19" name="テキスト ボックス 18">
            <a:extLst>
              <a:ext uri="{FF2B5EF4-FFF2-40B4-BE49-F238E27FC236}">
                <a16:creationId xmlns:a16="http://schemas.microsoft.com/office/drawing/2014/main" id="{CBE5B708-9BD1-4AE4-B62D-BF05F2DA40E6}"/>
              </a:ext>
            </a:extLst>
          </p:cNvPr>
          <p:cNvSpPr txBox="1"/>
          <p:nvPr/>
        </p:nvSpPr>
        <p:spPr>
          <a:xfrm>
            <a:off x="1763688" y="6409085"/>
            <a:ext cx="1654620" cy="253916"/>
          </a:xfrm>
          <a:prstGeom prst="rect">
            <a:avLst/>
          </a:prstGeom>
          <a:noFill/>
        </p:spPr>
        <p:txBody>
          <a:bodyPr wrap="none" rtlCol="0">
            <a:spAutoFit/>
          </a:bodyPr>
          <a:lstStyle/>
          <a:p>
            <a:r>
              <a:rPr lang="ja-JP" altLang="en-US" sz="1050" dirty="0"/>
              <a:t>（生徒数</a:t>
            </a:r>
            <a:r>
              <a:rPr lang="en-US" altLang="ja-JP" sz="1050" dirty="0"/>
              <a:t>65</a:t>
            </a:r>
            <a:r>
              <a:rPr lang="ja-JP" altLang="en-US" sz="1050" dirty="0"/>
              <a:t>人</a:t>
            </a:r>
            <a:r>
              <a:rPr lang="en-US" altLang="ja-JP" sz="1050" dirty="0"/>
              <a:t>/</a:t>
            </a:r>
            <a:r>
              <a:rPr lang="ja-JP" altLang="en-US" sz="1050" dirty="0"/>
              <a:t>令和</a:t>
            </a:r>
            <a:r>
              <a:rPr lang="en-US" altLang="ja-JP" sz="1050" dirty="0"/>
              <a:t>6</a:t>
            </a:r>
            <a:r>
              <a:rPr lang="ja-JP" altLang="en-US" sz="1050" dirty="0"/>
              <a:t>年度）</a:t>
            </a:r>
            <a:endParaRPr kumimoji="1" lang="ja-JP" alt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1107996" cy="369332"/>
          </a:xfrm>
          <a:prstGeom prst="rect">
            <a:avLst/>
          </a:prstGeom>
          <a:noFill/>
        </p:spPr>
        <p:txBody>
          <a:bodyPr wrap="none" rtlCol="0">
            <a:spAutoFit/>
          </a:bodyPr>
          <a:lstStyle/>
          <a:p>
            <a:r>
              <a:rPr lang="ja-JP" altLang="en-US" dirty="0"/>
              <a:t>保育施設</a:t>
            </a:r>
            <a:endParaRPr kumimoji="1" lang="ja-JP" altLang="en-US" dirty="0"/>
          </a:p>
        </p:txBody>
      </p:sp>
      <p:sp>
        <p:nvSpPr>
          <p:cNvPr id="3" name="テキスト ボックス 2"/>
          <p:cNvSpPr txBox="1"/>
          <p:nvPr/>
        </p:nvSpPr>
        <p:spPr>
          <a:xfrm>
            <a:off x="323528" y="548680"/>
            <a:ext cx="7416824" cy="630942"/>
          </a:xfrm>
          <a:prstGeom prst="rect">
            <a:avLst/>
          </a:prstGeom>
          <a:noFill/>
        </p:spPr>
        <p:txBody>
          <a:bodyPr wrap="square" rtlCol="0">
            <a:spAutoFit/>
          </a:bodyPr>
          <a:lstStyle/>
          <a:p>
            <a:r>
              <a:rPr lang="ja-JP" altLang="en-US" sz="1400" b="1" dirty="0"/>
              <a:t>長門市立向津具保育園</a:t>
            </a:r>
            <a:endParaRPr kumimoji="1" lang="en-US" altLang="ja-JP" sz="1050" dirty="0"/>
          </a:p>
          <a:p>
            <a:endParaRPr kumimoji="1" lang="en-US" altLang="ja-JP" sz="1050" dirty="0"/>
          </a:p>
          <a:p>
            <a:endParaRPr kumimoji="1" lang="ja-JP" altLang="en-US" sz="1050" dirty="0"/>
          </a:p>
        </p:txBody>
      </p:sp>
      <p:sp>
        <p:nvSpPr>
          <p:cNvPr id="4" name="テキスト ボックス 3"/>
          <p:cNvSpPr txBox="1"/>
          <p:nvPr/>
        </p:nvSpPr>
        <p:spPr>
          <a:xfrm>
            <a:off x="350960" y="836712"/>
            <a:ext cx="8658139" cy="253916"/>
          </a:xfrm>
          <a:prstGeom prst="rect">
            <a:avLst/>
          </a:prstGeom>
          <a:noFill/>
        </p:spPr>
        <p:txBody>
          <a:bodyPr wrap="none" rtlCol="0">
            <a:spAutoFit/>
          </a:bodyPr>
          <a:lstStyle/>
          <a:p>
            <a:r>
              <a:rPr kumimoji="1" lang="ja-JP" altLang="en-US" sz="1050" dirty="0"/>
              <a:t>集団の中で数多くの生活体験をさせ、暖かい雰囲気の人間関係の中、一人一人の子どもの心身の状態を把握し、日々安全な保育を目指しています。</a:t>
            </a:r>
          </a:p>
        </p:txBody>
      </p:sp>
      <p:sp>
        <p:nvSpPr>
          <p:cNvPr id="5" name="テキスト ボックス 4"/>
          <p:cNvSpPr txBox="1"/>
          <p:nvPr/>
        </p:nvSpPr>
        <p:spPr>
          <a:xfrm>
            <a:off x="251520" y="3573016"/>
            <a:ext cx="2124299" cy="369332"/>
          </a:xfrm>
          <a:prstGeom prst="rect">
            <a:avLst/>
          </a:prstGeom>
          <a:noFill/>
        </p:spPr>
        <p:txBody>
          <a:bodyPr wrap="none" rtlCol="0">
            <a:spAutoFit/>
          </a:bodyPr>
          <a:lstStyle/>
          <a:p>
            <a:r>
              <a:rPr lang="ja-JP" altLang="en-US" dirty="0"/>
              <a:t>子育て支援センター</a:t>
            </a:r>
            <a:endParaRPr kumimoji="1" lang="ja-JP" altLang="en-US" dirty="0"/>
          </a:p>
        </p:txBody>
      </p:sp>
      <p:sp>
        <p:nvSpPr>
          <p:cNvPr id="6" name="テキスト ボックス 5"/>
          <p:cNvSpPr txBox="1"/>
          <p:nvPr/>
        </p:nvSpPr>
        <p:spPr>
          <a:xfrm>
            <a:off x="467544" y="4005064"/>
            <a:ext cx="1999265" cy="307777"/>
          </a:xfrm>
          <a:prstGeom prst="rect">
            <a:avLst/>
          </a:prstGeom>
          <a:noFill/>
        </p:spPr>
        <p:txBody>
          <a:bodyPr wrap="none" rtlCol="0">
            <a:spAutoFit/>
          </a:bodyPr>
          <a:lstStyle/>
          <a:p>
            <a:r>
              <a:rPr lang="ja-JP" altLang="en-US" sz="1400" b="1" dirty="0"/>
              <a:t>わいわい子ども</a:t>
            </a:r>
            <a:r>
              <a:rPr kumimoji="1" lang="ja-JP" altLang="en-US" sz="1400" b="1" dirty="0"/>
              <a:t>センター</a:t>
            </a:r>
            <a:endParaRPr kumimoji="1" lang="ja-JP" altLang="en-US" sz="1050" dirty="0"/>
          </a:p>
        </p:txBody>
      </p:sp>
      <p:grpSp>
        <p:nvGrpSpPr>
          <p:cNvPr id="7" name="グループ化 6"/>
          <p:cNvGrpSpPr/>
          <p:nvPr/>
        </p:nvGrpSpPr>
        <p:grpSpPr>
          <a:xfrm>
            <a:off x="863588" y="3284984"/>
            <a:ext cx="7425945" cy="3494276"/>
            <a:chOff x="467544" y="3284984"/>
            <a:chExt cx="7425945" cy="3494276"/>
          </a:xfrm>
        </p:grpSpPr>
        <p:sp>
          <p:nvSpPr>
            <p:cNvPr id="8" name="テキスト ボックス 7"/>
            <p:cNvSpPr txBox="1"/>
            <p:nvPr/>
          </p:nvSpPr>
          <p:spPr>
            <a:xfrm>
              <a:off x="467544" y="3284984"/>
              <a:ext cx="2077813" cy="253916"/>
            </a:xfrm>
            <a:prstGeom prst="rect">
              <a:avLst/>
            </a:prstGeom>
            <a:noFill/>
          </p:spPr>
          <p:txBody>
            <a:bodyPr wrap="none" rtlCol="0">
              <a:spAutoFit/>
            </a:bodyPr>
            <a:lstStyle/>
            <a:p>
              <a:r>
                <a:rPr lang="ja-JP" altLang="en-US" sz="1050" dirty="0"/>
                <a:t>定員</a:t>
              </a:r>
              <a:r>
                <a:rPr lang="en-US" altLang="ja-JP" sz="1050" dirty="0"/>
                <a:t>30</a:t>
              </a:r>
              <a:r>
                <a:rPr lang="ja-JP" altLang="en-US" sz="1050" dirty="0"/>
                <a:t>名のアットホームな保育園</a:t>
              </a:r>
              <a:endParaRPr kumimoji="1" lang="ja-JP" altLang="en-US" sz="1050" dirty="0"/>
            </a:p>
          </p:txBody>
        </p:sp>
        <p:sp>
          <p:nvSpPr>
            <p:cNvPr id="9" name="テキスト ボックス 8"/>
            <p:cNvSpPr txBox="1"/>
            <p:nvPr/>
          </p:nvSpPr>
          <p:spPr>
            <a:xfrm>
              <a:off x="4716016" y="6525344"/>
              <a:ext cx="2496196" cy="253916"/>
            </a:xfrm>
            <a:prstGeom prst="rect">
              <a:avLst/>
            </a:prstGeom>
            <a:noFill/>
          </p:spPr>
          <p:txBody>
            <a:bodyPr wrap="none" rtlCol="0">
              <a:spAutoFit/>
            </a:bodyPr>
            <a:lstStyle/>
            <a:p>
              <a:r>
                <a:rPr lang="ja-JP" altLang="en-US" sz="1050" dirty="0"/>
                <a:t>敷地内にある遊具は子どもたちに大人気</a:t>
              </a:r>
              <a:endParaRPr kumimoji="1" lang="ja-JP" altLang="en-US" sz="1050" dirty="0"/>
            </a:p>
          </p:txBody>
        </p:sp>
        <p:sp>
          <p:nvSpPr>
            <p:cNvPr id="10" name="テキスト ボックス 9"/>
            <p:cNvSpPr txBox="1"/>
            <p:nvPr/>
          </p:nvSpPr>
          <p:spPr>
            <a:xfrm>
              <a:off x="467544" y="6525344"/>
              <a:ext cx="3482043" cy="253916"/>
            </a:xfrm>
            <a:prstGeom prst="rect">
              <a:avLst/>
            </a:prstGeom>
            <a:noFill/>
          </p:spPr>
          <p:txBody>
            <a:bodyPr wrap="none" rtlCol="0">
              <a:spAutoFit/>
            </a:bodyPr>
            <a:lstStyle/>
            <a:p>
              <a:r>
                <a:rPr lang="ja-JP" altLang="en-US" sz="1050" dirty="0"/>
                <a:t>センター内に子育て支援センターと、油谷児童クラブがある</a:t>
              </a:r>
              <a:endParaRPr kumimoji="1" lang="ja-JP" altLang="en-US" sz="1050" dirty="0"/>
            </a:p>
          </p:txBody>
        </p:sp>
        <p:sp>
          <p:nvSpPr>
            <p:cNvPr id="13" name="テキスト ボックス 12"/>
            <p:cNvSpPr txBox="1"/>
            <p:nvPr/>
          </p:nvSpPr>
          <p:spPr>
            <a:xfrm>
              <a:off x="4716016" y="3284984"/>
              <a:ext cx="3177473" cy="253916"/>
            </a:xfrm>
            <a:prstGeom prst="rect">
              <a:avLst/>
            </a:prstGeom>
            <a:noFill/>
          </p:spPr>
          <p:txBody>
            <a:bodyPr wrap="none" rtlCol="0">
              <a:spAutoFit/>
            </a:bodyPr>
            <a:lstStyle/>
            <a:p>
              <a:r>
                <a:rPr kumimoji="1" lang="ja-JP" altLang="en-US" sz="1050" dirty="0"/>
                <a:t>少人数制なので、みんなが家族のように過ごしている</a:t>
              </a:r>
            </a:p>
          </p:txBody>
        </p:sp>
        <p:pic>
          <p:nvPicPr>
            <p:cNvPr id="14" name="図 13" descr="わいわい子どもセンター遊具_R.jpg"/>
            <p:cNvPicPr>
              <a:picLocks noChangeAspect="1"/>
            </p:cNvPicPr>
            <p:nvPr/>
          </p:nvPicPr>
          <p:blipFill>
            <a:blip r:embed="rId2" cstate="print"/>
            <a:stretch>
              <a:fillRect/>
            </a:stretch>
          </p:blipFill>
          <p:spPr>
            <a:xfrm>
              <a:off x="4716016" y="4365104"/>
              <a:ext cx="3168352" cy="2160000"/>
            </a:xfrm>
            <a:prstGeom prst="rect">
              <a:avLst/>
            </a:prstGeom>
          </p:spPr>
        </p:pic>
        <p:pic>
          <p:nvPicPr>
            <p:cNvPr id="15" name="図 14" descr="わいわい子どもセンター_R.jpg"/>
            <p:cNvPicPr>
              <a:picLocks noChangeAspect="1"/>
            </p:cNvPicPr>
            <p:nvPr/>
          </p:nvPicPr>
          <p:blipFill>
            <a:blip r:embed="rId3" cstate="print"/>
            <a:stretch>
              <a:fillRect/>
            </a:stretch>
          </p:blipFill>
          <p:spPr>
            <a:xfrm>
              <a:off x="467544" y="4365104"/>
              <a:ext cx="3168352" cy="2160000"/>
            </a:xfrm>
            <a:prstGeom prst="rect">
              <a:avLst/>
            </a:prstGeom>
          </p:spPr>
        </p:pic>
      </p:grpSp>
      <p:cxnSp>
        <p:nvCxnSpPr>
          <p:cNvPr id="16" name="直線コネクタ 15"/>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3960488"/>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図 11"/>
          <p:cNvPicPr/>
          <p:nvPr/>
        </p:nvPicPr>
        <p:blipFill>
          <a:blip r:embed="rId4" cstate="print"/>
          <a:stretch/>
        </p:blipFill>
        <p:spPr>
          <a:xfrm>
            <a:off x="853872" y="1124744"/>
            <a:ext cx="3142064" cy="2160240"/>
          </a:xfrm>
          <a:prstGeom prst="rect">
            <a:avLst/>
          </a:prstGeom>
          <a:ln>
            <a:noFill/>
          </a:ln>
        </p:spPr>
      </p:pic>
      <p:sp>
        <p:nvSpPr>
          <p:cNvPr id="19" name="テキスト ボックス 18"/>
          <p:cNvSpPr txBox="1"/>
          <p:nvPr/>
        </p:nvSpPr>
        <p:spPr>
          <a:xfrm>
            <a:off x="5652120" y="4058784"/>
            <a:ext cx="2850460" cy="253916"/>
          </a:xfrm>
          <a:prstGeom prst="rect">
            <a:avLst/>
          </a:prstGeom>
          <a:noFill/>
        </p:spPr>
        <p:txBody>
          <a:bodyPr wrap="none" rtlCol="0">
            <a:spAutoFit/>
          </a:bodyPr>
          <a:lstStyle/>
          <a:p>
            <a:r>
              <a:rPr lang="en-US" altLang="ja-JP" sz="1050" dirty="0"/>
              <a:t>※</a:t>
            </a:r>
            <a:r>
              <a:rPr lang="ja-JP" altLang="en-US" sz="1050" dirty="0"/>
              <a:t>油谷 菱海・蔵小田地域内に位置しています。</a:t>
            </a:r>
            <a:endParaRPr kumimoji="1" lang="ja-JP" altLang="en-US" sz="1050" dirty="0"/>
          </a:p>
        </p:txBody>
      </p:sp>
      <p:pic>
        <p:nvPicPr>
          <p:cNvPr id="20" name="図 19" descr="むかつく保育園_R.jpg"/>
          <p:cNvPicPr>
            <a:picLocks noChangeAspect="1"/>
          </p:cNvPicPr>
          <p:nvPr/>
        </p:nvPicPr>
        <p:blipFill>
          <a:blip r:embed="rId5" cstate="print"/>
          <a:stretch>
            <a:fillRect/>
          </a:stretch>
        </p:blipFill>
        <p:spPr>
          <a:xfrm>
            <a:off x="5103488" y="1124744"/>
            <a:ext cx="3168352" cy="216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3110147" cy="369332"/>
          </a:xfrm>
          <a:prstGeom prst="rect">
            <a:avLst/>
          </a:prstGeom>
          <a:noFill/>
        </p:spPr>
        <p:txBody>
          <a:bodyPr wrap="none" rtlCol="0">
            <a:spAutoFit/>
          </a:bodyPr>
          <a:lstStyle/>
          <a:p>
            <a:r>
              <a:rPr lang="ja-JP" altLang="en-US" dirty="0"/>
              <a:t>フリースクール・認可外保育園</a:t>
            </a:r>
            <a:endParaRPr kumimoji="1" lang="ja-JP" altLang="en-US" dirty="0"/>
          </a:p>
        </p:txBody>
      </p:sp>
      <p:sp>
        <p:nvSpPr>
          <p:cNvPr id="3" name="テキスト ボックス 2"/>
          <p:cNvSpPr txBox="1"/>
          <p:nvPr/>
        </p:nvSpPr>
        <p:spPr>
          <a:xfrm>
            <a:off x="323528" y="548680"/>
            <a:ext cx="7416824" cy="630942"/>
          </a:xfrm>
          <a:prstGeom prst="rect">
            <a:avLst/>
          </a:prstGeom>
          <a:noFill/>
        </p:spPr>
        <p:txBody>
          <a:bodyPr wrap="square" rtlCol="0">
            <a:spAutoFit/>
          </a:bodyPr>
          <a:lstStyle/>
          <a:p>
            <a:r>
              <a:rPr lang="ja-JP" altLang="en-US" sz="1400" b="1" dirty="0"/>
              <a:t>かえる村　</a:t>
            </a:r>
            <a:r>
              <a:rPr lang="en-US" altLang="ja-JP" sz="1050" dirty="0"/>
              <a:t>※</a:t>
            </a:r>
            <a:r>
              <a:rPr lang="ja-JP" altLang="en-US" sz="1050" dirty="0"/>
              <a:t>保育料無償化対象施設（保育の必要性を認定された場合）</a:t>
            </a:r>
            <a:endParaRPr kumimoji="1" lang="en-US" altLang="ja-JP" sz="1050" dirty="0"/>
          </a:p>
          <a:p>
            <a:endParaRPr kumimoji="1" lang="en-US" altLang="ja-JP" sz="1050" dirty="0"/>
          </a:p>
          <a:p>
            <a:endParaRPr kumimoji="1" lang="ja-JP" altLang="en-US" sz="1050" dirty="0"/>
          </a:p>
        </p:txBody>
      </p:sp>
      <p:cxnSp>
        <p:nvCxnSpPr>
          <p:cNvPr id="17" name="直線コネクタ 16"/>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95536" y="836712"/>
            <a:ext cx="8496944" cy="900246"/>
          </a:xfrm>
          <a:prstGeom prst="rect">
            <a:avLst/>
          </a:prstGeom>
          <a:noFill/>
        </p:spPr>
        <p:txBody>
          <a:bodyPr wrap="square" rtlCol="0">
            <a:spAutoFit/>
          </a:bodyPr>
          <a:lstStyle/>
          <a:p>
            <a:r>
              <a:rPr lang="en-US" altLang="ja-JP" sz="1050" dirty="0"/>
              <a:t>2014</a:t>
            </a:r>
            <a:r>
              <a:rPr lang="ja-JP" altLang="en-US" sz="1050" dirty="0"/>
              <a:t>年関西より移住された堀之内健さんが「自然に溢れたところで、子どもたちが自由にわくわくのびのび育つ場所をつくりたい。」そんな思いから「かえるのがっこう」を立ち上げ、</a:t>
            </a:r>
            <a:r>
              <a:rPr lang="en-US" altLang="ja-JP" sz="1050" dirty="0"/>
              <a:t>2018</a:t>
            </a:r>
            <a:r>
              <a:rPr lang="ja-JP" altLang="en-US" sz="1050" dirty="0"/>
              <a:t>年に森のようちえん「かえるえん」を開園しました。</a:t>
            </a:r>
            <a:r>
              <a:rPr lang="en-US" altLang="ja-JP" sz="1050" dirty="0"/>
              <a:t>2021</a:t>
            </a:r>
            <a:r>
              <a:rPr lang="ja-JP" altLang="en-US" sz="1050" dirty="0"/>
              <a:t>年にはフリースクール（小学部）も始まっています。</a:t>
            </a:r>
            <a:endParaRPr lang="en-US" altLang="ja-JP" sz="1050" dirty="0"/>
          </a:p>
          <a:p>
            <a:r>
              <a:rPr lang="ja-JP" altLang="en-US" sz="1050" dirty="0"/>
              <a:t>自らを村長と呼ぶ堀之内さんは、「かえる村の中に、かえるのが</a:t>
            </a:r>
            <a:r>
              <a:rPr lang="ja-JP" altLang="en-US" sz="1050" dirty="0" err="1"/>
              <a:t>っ</a:t>
            </a:r>
            <a:r>
              <a:rPr lang="ja-JP" altLang="en-US" sz="1050" dirty="0"/>
              <a:t>こうがあり、その中にフリースクール（小学部）、かえるえん（幼年部）、かえるクラブ（週末型）、宿泊キャンプ（週末や長期休み時）があります。これから、カフェやゲストハウス、シェアハウスなど様々な居場所を創っていき、どんどん豊かになっていく村です。」と笑顔で話します。</a:t>
            </a:r>
            <a:endParaRPr lang="en-US" altLang="ja-JP" sz="1050" dirty="0"/>
          </a:p>
        </p:txBody>
      </p:sp>
      <p:grpSp>
        <p:nvGrpSpPr>
          <p:cNvPr id="25" name="グループ化 24"/>
          <p:cNvGrpSpPr/>
          <p:nvPr/>
        </p:nvGrpSpPr>
        <p:grpSpPr>
          <a:xfrm>
            <a:off x="827584" y="4005064"/>
            <a:ext cx="6771054" cy="2774196"/>
            <a:chOff x="827584" y="4005064"/>
            <a:chExt cx="6771054" cy="2774196"/>
          </a:xfrm>
        </p:grpSpPr>
        <p:grpSp>
          <p:nvGrpSpPr>
            <p:cNvPr id="7" name="グループ化 6"/>
            <p:cNvGrpSpPr/>
            <p:nvPr/>
          </p:nvGrpSpPr>
          <p:grpSpPr>
            <a:xfrm>
              <a:off x="845872" y="4005064"/>
              <a:ext cx="6752766" cy="2774196"/>
              <a:chOff x="449828" y="4005064"/>
              <a:chExt cx="6752766" cy="2774196"/>
            </a:xfrm>
          </p:grpSpPr>
          <p:sp>
            <p:nvSpPr>
              <p:cNvPr id="8" name="テキスト ボックス 7"/>
              <p:cNvSpPr txBox="1"/>
              <p:nvPr/>
            </p:nvSpPr>
            <p:spPr>
              <a:xfrm>
                <a:off x="449828" y="4005064"/>
                <a:ext cx="184731" cy="253916"/>
              </a:xfrm>
              <a:prstGeom prst="rect">
                <a:avLst/>
              </a:prstGeom>
              <a:noFill/>
            </p:spPr>
            <p:txBody>
              <a:bodyPr wrap="none" rtlCol="0">
                <a:spAutoFit/>
              </a:bodyPr>
              <a:lstStyle/>
              <a:p>
                <a:endParaRPr kumimoji="1" lang="ja-JP" altLang="en-US" sz="1050" dirty="0"/>
              </a:p>
            </p:txBody>
          </p:sp>
          <p:sp>
            <p:nvSpPr>
              <p:cNvPr id="9" name="テキスト ボックス 8"/>
              <p:cNvSpPr txBox="1"/>
              <p:nvPr/>
            </p:nvSpPr>
            <p:spPr>
              <a:xfrm>
                <a:off x="4716016" y="6525344"/>
                <a:ext cx="2486578" cy="253916"/>
              </a:xfrm>
              <a:prstGeom prst="rect">
                <a:avLst/>
              </a:prstGeom>
              <a:noFill/>
            </p:spPr>
            <p:txBody>
              <a:bodyPr wrap="none" rtlCol="0">
                <a:spAutoFit/>
              </a:bodyPr>
              <a:lstStyle/>
              <a:p>
                <a:r>
                  <a:rPr kumimoji="1" lang="ja-JP" altLang="en-US" sz="1050" dirty="0"/>
                  <a:t>ご近所のおばあちゃんの優しい言葉かけ</a:t>
                </a:r>
              </a:p>
            </p:txBody>
          </p:sp>
          <p:sp>
            <p:nvSpPr>
              <p:cNvPr id="10" name="テキスト ボックス 9"/>
              <p:cNvSpPr txBox="1"/>
              <p:nvPr/>
            </p:nvSpPr>
            <p:spPr>
              <a:xfrm>
                <a:off x="467544" y="6525344"/>
                <a:ext cx="2185214" cy="253916"/>
              </a:xfrm>
              <a:prstGeom prst="rect">
                <a:avLst/>
              </a:prstGeom>
              <a:noFill/>
            </p:spPr>
            <p:txBody>
              <a:bodyPr wrap="none" rtlCol="0">
                <a:spAutoFit/>
              </a:bodyPr>
              <a:lstStyle/>
              <a:p>
                <a:r>
                  <a:rPr kumimoji="1" lang="ja-JP" altLang="en-US" sz="1050" dirty="0"/>
                  <a:t>裏山で</a:t>
                </a:r>
                <a:r>
                  <a:rPr lang="ja-JP" altLang="en-US" sz="1050" dirty="0"/>
                  <a:t>焚き火　今度はお芋焼こうね</a:t>
                </a:r>
                <a:endParaRPr kumimoji="1" lang="ja-JP" altLang="en-US" sz="1050" dirty="0"/>
              </a:p>
            </p:txBody>
          </p:sp>
        </p:grpSp>
        <p:sp>
          <p:nvSpPr>
            <p:cNvPr id="24" name="テキスト ボックス 23"/>
            <p:cNvSpPr txBox="1"/>
            <p:nvPr/>
          </p:nvSpPr>
          <p:spPr>
            <a:xfrm>
              <a:off x="827584" y="4005064"/>
              <a:ext cx="3214341" cy="253916"/>
            </a:xfrm>
            <a:prstGeom prst="rect">
              <a:avLst/>
            </a:prstGeom>
            <a:noFill/>
          </p:spPr>
          <p:txBody>
            <a:bodyPr wrap="none" rtlCol="0">
              <a:spAutoFit/>
            </a:bodyPr>
            <a:lstStyle/>
            <a:p>
              <a:r>
                <a:rPr kumimoji="1" lang="ja-JP" altLang="en-US" sz="1050" dirty="0"/>
                <a:t>毎日子どもたちの元気な声が響く</a:t>
              </a:r>
              <a:r>
                <a:rPr kumimoji="1" lang="en-US" altLang="ja-JP" sz="1050" dirty="0"/>
                <a:t>(</a:t>
              </a:r>
              <a:r>
                <a:rPr kumimoji="1" lang="ja-JP" altLang="en-US" sz="1050" dirty="0"/>
                <a:t>中央が堀之内さん）</a:t>
              </a:r>
            </a:p>
          </p:txBody>
        </p:sp>
      </p:grpSp>
      <p:pic>
        <p:nvPicPr>
          <p:cNvPr id="18" name="図 17" descr="かえる村たき火_R.jpg"/>
          <p:cNvPicPr>
            <a:picLocks noChangeAspect="1"/>
          </p:cNvPicPr>
          <p:nvPr/>
        </p:nvPicPr>
        <p:blipFill>
          <a:blip r:embed="rId2" cstate="print"/>
          <a:stretch>
            <a:fillRect/>
          </a:stretch>
        </p:blipFill>
        <p:spPr>
          <a:xfrm>
            <a:off x="853872" y="4365104"/>
            <a:ext cx="3168352" cy="2160000"/>
          </a:xfrm>
          <a:prstGeom prst="rect">
            <a:avLst/>
          </a:prstGeom>
        </p:spPr>
      </p:pic>
      <p:pic>
        <p:nvPicPr>
          <p:cNvPr id="26" name="図 25" descr="かえる村食事風景_R.jpg"/>
          <p:cNvPicPr>
            <a:picLocks noChangeAspect="1"/>
          </p:cNvPicPr>
          <p:nvPr/>
        </p:nvPicPr>
        <p:blipFill>
          <a:blip r:embed="rId3" cstate="print"/>
          <a:stretch>
            <a:fillRect/>
          </a:stretch>
        </p:blipFill>
        <p:spPr>
          <a:xfrm>
            <a:off x="5148064" y="1844824"/>
            <a:ext cx="3168352" cy="2160000"/>
          </a:xfrm>
          <a:prstGeom prst="rect">
            <a:avLst/>
          </a:prstGeom>
        </p:spPr>
      </p:pic>
      <p:pic>
        <p:nvPicPr>
          <p:cNvPr id="19" name="図 18" descr="ほりけんさん２_R.jpg"/>
          <p:cNvPicPr>
            <a:picLocks noChangeAspect="1"/>
          </p:cNvPicPr>
          <p:nvPr/>
        </p:nvPicPr>
        <p:blipFill>
          <a:blip r:embed="rId4" cstate="print">
            <a:lum bright="10000"/>
          </a:blip>
          <a:stretch>
            <a:fillRect/>
          </a:stretch>
        </p:blipFill>
        <p:spPr>
          <a:xfrm>
            <a:off x="845873" y="1844824"/>
            <a:ext cx="3168352" cy="2160000"/>
          </a:xfrm>
          <a:prstGeom prst="rect">
            <a:avLst/>
          </a:prstGeom>
        </p:spPr>
      </p:pic>
      <p:sp>
        <p:nvSpPr>
          <p:cNvPr id="21" name="テキスト ボックス 20"/>
          <p:cNvSpPr txBox="1"/>
          <p:nvPr/>
        </p:nvSpPr>
        <p:spPr>
          <a:xfrm>
            <a:off x="5152021" y="4005064"/>
            <a:ext cx="2696572" cy="253916"/>
          </a:xfrm>
          <a:prstGeom prst="rect">
            <a:avLst/>
          </a:prstGeom>
          <a:noFill/>
        </p:spPr>
        <p:txBody>
          <a:bodyPr wrap="none" rtlCol="0">
            <a:spAutoFit/>
          </a:bodyPr>
          <a:lstStyle/>
          <a:p>
            <a:r>
              <a:rPr kumimoji="1" lang="ja-JP" altLang="en-US" sz="1050" dirty="0"/>
              <a:t>みんなでお昼ごはん　おはし上手に使えるね</a:t>
            </a:r>
          </a:p>
        </p:txBody>
      </p:sp>
      <p:pic>
        <p:nvPicPr>
          <p:cNvPr id="22" name="図 21" descr="かえる村近所のおばあちゃん_R.jpg"/>
          <p:cNvPicPr>
            <a:picLocks noChangeAspect="1"/>
          </p:cNvPicPr>
          <p:nvPr/>
        </p:nvPicPr>
        <p:blipFill>
          <a:blip r:embed="rId5" cstate="print"/>
          <a:stretch>
            <a:fillRect/>
          </a:stretch>
        </p:blipFill>
        <p:spPr>
          <a:xfrm>
            <a:off x="5148064" y="4365104"/>
            <a:ext cx="3168352" cy="216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430474" cy="369332"/>
          </a:xfrm>
          <a:prstGeom prst="rect">
            <a:avLst/>
          </a:prstGeom>
          <a:noFill/>
        </p:spPr>
        <p:txBody>
          <a:bodyPr wrap="none" rtlCol="0">
            <a:spAutoFit/>
          </a:bodyPr>
          <a:lstStyle/>
          <a:p>
            <a:r>
              <a:rPr kumimoji="1" lang="ja-JP" altLang="en-US" dirty="0"/>
              <a:t>地域コミュニティの紹介</a:t>
            </a:r>
          </a:p>
        </p:txBody>
      </p:sp>
      <p:sp>
        <p:nvSpPr>
          <p:cNvPr id="3" name="テキスト ボックス 2"/>
          <p:cNvSpPr txBox="1"/>
          <p:nvPr/>
        </p:nvSpPr>
        <p:spPr>
          <a:xfrm>
            <a:off x="323528" y="705600"/>
            <a:ext cx="8568952" cy="738664"/>
          </a:xfrm>
          <a:prstGeom prst="rect">
            <a:avLst/>
          </a:prstGeom>
          <a:noFill/>
        </p:spPr>
        <p:txBody>
          <a:bodyPr wrap="square" rtlCol="0">
            <a:spAutoFit/>
          </a:bodyPr>
          <a:lstStyle/>
          <a:p>
            <a:r>
              <a:rPr kumimoji="1" lang="ja-JP" altLang="en-US" sz="1050" dirty="0"/>
              <a:t>長門市には</a:t>
            </a:r>
            <a:r>
              <a:rPr lang="ja-JP" altLang="en-US" sz="1050" dirty="0"/>
              <a:t>、</a:t>
            </a:r>
            <a:r>
              <a:rPr kumimoji="1" lang="ja-JP" altLang="en-US" sz="1050" dirty="0"/>
              <a:t>行政区ごとに自治会組織があり、</a:t>
            </a:r>
            <a:r>
              <a:rPr lang="ja-JP" altLang="en-US" sz="1050" dirty="0"/>
              <a:t>宇津賀・向津具</a:t>
            </a:r>
            <a:r>
              <a:rPr kumimoji="1" lang="ja-JP" altLang="en-US" sz="1050" dirty="0"/>
              <a:t>地区は</a:t>
            </a:r>
            <a:r>
              <a:rPr lang="en-US" altLang="ja-JP" sz="1050" dirty="0"/>
              <a:t>28</a:t>
            </a:r>
            <a:r>
              <a:rPr kumimoji="1" lang="ja-JP" altLang="en-US" sz="1050" dirty="0"/>
              <a:t>自治会あります。</a:t>
            </a:r>
            <a:endParaRPr lang="en-US" altLang="ja-JP" sz="1050" dirty="0"/>
          </a:p>
          <a:p>
            <a:r>
              <a:rPr lang="ja-JP" altLang="en-US" sz="1050" dirty="0"/>
              <a:t>主な活動：自治会総会、年１～２回清掃活動、地区の運動会、夏祭り等</a:t>
            </a:r>
            <a:endParaRPr lang="en-US" altLang="ja-JP" sz="1050" dirty="0"/>
          </a:p>
          <a:p>
            <a:r>
              <a:rPr kumimoji="1" lang="ja-JP" altLang="en-US" sz="1050" dirty="0"/>
              <a:t>一部の自治会では、葬祭時に出棺等の手伝いがあります。</a:t>
            </a:r>
            <a:endParaRPr kumimoji="1" lang="en-US" altLang="ja-JP" sz="1050" dirty="0"/>
          </a:p>
          <a:p>
            <a:r>
              <a:rPr lang="ja-JP" altLang="en-US" sz="1050" dirty="0"/>
              <a:t>自分達が生活する地域を良くするため、生活道路や河川の草刈りなど、地域住民の共同作業として営まれていますので、</a:t>
            </a:r>
            <a:r>
              <a:rPr kumimoji="1" lang="ja-JP" altLang="en-US" sz="1050" dirty="0"/>
              <a:t>ご協力をお願いいたします。</a:t>
            </a:r>
          </a:p>
        </p:txBody>
      </p:sp>
      <p:grpSp>
        <p:nvGrpSpPr>
          <p:cNvPr id="4" name="グループ化 3"/>
          <p:cNvGrpSpPr/>
          <p:nvPr/>
        </p:nvGrpSpPr>
        <p:grpSpPr>
          <a:xfrm>
            <a:off x="791580" y="3933056"/>
            <a:ext cx="6518391" cy="2774196"/>
            <a:chOff x="395536" y="3933056"/>
            <a:chExt cx="6518391" cy="2774196"/>
          </a:xfrm>
        </p:grpSpPr>
        <p:sp>
          <p:nvSpPr>
            <p:cNvPr id="5" name="テキスト ボックス 4"/>
            <p:cNvSpPr txBox="1"/>
            <p:nvPr/>
          </p:nvSpPr>
          <p:spPr>
            <a:xfrm>
              <a:off x="4788024" y="3933056"/>
              <a:ext cx="2125903" cy="253916"/>
            </a:xfrm>
            <a:prstGeom prst="rect">
              <a:avLst/>
            </a:prstGeom>
            <a:noFill/>
          </p:spPr>
          <p:txBody>
            <a:bodyPr wrap="none" rtlCol="0">
              <a:spAutoFit/>
            </a:bodyPr>
            <a:lstStyle/>
            <a:p>
              <a:r>
                <a:rPr kumimoji="1" lang="ja-JP" altLang="en-US" sz="1050" dirty="0"/>
                <a:t>向津具地区　八幡宮の祭りの様子</a:t>
              </a:r>
            </a:p>
          </p:txBody>
        </p:sp>
        <p:sp>
          <p:nvSpPr>
            <p:cNvPr id="6" name="テキスト ボックス 5"/>
            <p:cNvSpPr txBox="1"/>
            <p:nvPr/>
          </p:nvSpPr>
          <p:spPr>
            <a:xfrm>
              <a:off x="395536" y="3933056"/>
              <a:ext cx="1396536" cy="253916"/>
            </a:xfrm>
            <a:prstGeom prst="rect">
              <a:avLst/>
            </a:prstGeom>
            <a:noFill/>
          </p:spPr>
          <p:txBody>
            <a:bodyPr wrap="none" rtlCol="0">
              <a:spAutoFit/>
            </a:bodyPr>
            <a:lstStyle/>
            <a:p>
              <a:r>
                <a:rPr lang="ja-JP" altLang="en-US" sz="1050" dirty="0"/>
                <a:t>地区清掃活動の様子</a:t>
              </a:r>
              <a:endParaRPr kumimoji="1" lang="ja-JP" altLang="en-US" sz="1050" dirty="0"/>
            </a:p>
          </p:txBody>
        </p:sp>
        <p:sp>
          <p:nvSpPr>
            <p:cNvPr id="7" name="テキスト ボックス 6"/>
            <p:cNvSpPr txBox="1"/>
            <p:nvPr/>
          </p:nvSpPr>
          <p:spPr>
            <a:xfrm>
              <a:off x="395536" y="6453336"/>
              <a:ext cx="3248005" cy="253916"/>
            </a:xfrm>
            <a:prstGeom prst="rect">
              <a:avLst/>
            </a:prstGeom>
            <a:noFill/>
          </p:spPr>
          <p:txBody>
            <a:bodyPr wrap="none" rtlCol="0">
              <a:spAutoFit/>
            </a:bodyPr>
            <a:lstStyle/>
            <a:p>
              <a:r>
                <a:rPr lang="ja-JP" altLang="en-US" sz="1050" dirty="0"/>
                <a:t>市の広報紙や回覧板なども自治会を通じて配布される</a:t>
              </a:r>
              <a:endParaRPr kumimoji="1" lang="ja-JP" altLang="en-US" sz="1050" dirty="0"/>
            </a:p>
          </p:txBody>
        </p:sp>
        <p:sp>
          <p:nvSpPr>
            <p:cNvPr id="8" name="テキスト ボックス 7"/>
            <p:cNvSpPr txBox="1"/>
            <p:nvPr/>
          </p:nvSpPr>
          <p:spPr>
            <a:xfrm>
              <a:off x="4788024" y="6453336"/>
              <a:ext cx="1883849" cy="253916"/>
            </a:xfrm>
            <a:prstGeom prst="rect">
              <a:avLst/>
            </a:prstGeom>
            <a:noFill/>
          </p:spPr>
          <p:txBody>
            <a:bodyPr wrap="none" rtlCol="0">
              <a:spAutoFit/>
            </a:bodyPr>
            <a:lstStyle/>
            <a:p>
              <a:r>
                <a:rPr lang="ja-JP" altLang="en-US" sz="1050" dirty="0"/>
                <a:t>地域の祭りでのバザーの様子</a:t>
              </a:r>
              <a:endParaRPr kumimoji="1" lang="ja-JP" altLang="en-US" sz="1050" dirty="0"/>
            </a:p>
          </p:txBody>
        </p:sp>
        <p:pic>
          <p:nvPicPr>
            <p:cNvPr id="9" name="図 8" descr="IMG_6823_R.JPG"/>
            <p:cNvPicPr>
              <a:picLocks noChangeAspect="1"/>
            </p:cNvPicPr>
            <p:nvPr/>
          </p:nvPicPr>
          <p:blipFill>
            <a:blip r:embed="rId2" cstate="print"/>
            <a:stretch>
              <a:fillRect/>
            </a:stretch>
          </p:blipFill>
          <p:spPr>
            <a:xfrm>
              <a:off x="395536" y="4293096"/>
              <a:ext cx="3168352" cy="2160000"/>
            </a:xfrm>
            <a:prstGeom prst="rect">
              <a:avLst/>
            </a:prstGeom>
          </p:spPr>
        </p:pic>
      </p:grpSp>
      <p:cxnSp>
        <p:nvCxnSpPr>
          <p:cNvPr id="13" name="直線コネクタ 12"/>
          <p:cNvCxnSpPr/>
          <p:nvPr/>
        </p:nvCxnSpPr>
        <p:spPr>
          <a:xfrm>
            <a:off x="0" y="548680"/>
            <a:ext cx="91440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4" name="図 12"/>
          <p:cNvPicPr/>
          <p:nvPr/>
        </p:nvPicPr>
        <p:blipFill>
          <a:blip r:embed="rId3" cstate="print"/>
          <a:srcRect t="17488"/>
          <a:stretch/>
        </p:blipFill>
        <p:spPr>
          <a:xfrm>
            <a:off x="781864" y="1772816"/>
            <a:ext cx="3168352" cy="2160240"/>
          </a:xfrm>
          <a:prstGeom prst="rect">
            <a:avLst/>
          </a:prstGeom>
          <a:ln>
            <a:noFill/>
          </a:ln>
        </p:spPr>
      </p:pic>
      <p:pic>
        <p:nvPicPr>
          <p:cNvPr id="15" name="図 4"/>
          <p:cNvPicPr/>
          <p:nvPr/>
        </p:nvPicPr>
        <p:blipFill>
          <a:blip r:embed="rId4" cstate="print"/>
          <a:srcRect l="15874" r="22473"/>
          <a:stretch/>
        </p:blipFill>
        <p:spPr>
          <a:xfrm>
            <a:off x="5175496" y="1772816"/>
            <a:ext cx="3168352" cy="2160000"/>
          </a:xfrm>
          <a:prstGeom prst="rect">
            <a:avLst/>
          </a:prstGeom>
          <a:ln>
            <a:noFill/>
          </a:ln>
        </p:spPr>
      </p:pic>
      <p:pic>
        <p:nvPicPr>
          <p:cNvPr id="17" name="図 16" descr="祭りバザー_R.jpg"/>
          <p:cNvPicPr>
            <a:picLocks noChangeAspect="1"/>
          </p:cNvPicPr>
          <p:nvPr/>
        </p:nvPicPr>
        <p:blipFill>
          <a:blip r:embed="rId5" cstate="print"/>
          <a:stretch>
            <a:fillRect/>
          </a:stretch>
        </p:blipFill>
        <p:spPr>
          <a:xfrm>
            <a:off x="5184640" y="4293096"/>
            <a:ext cx="3168352" cy="2160000"/>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3231</TotalTime>
  <Words>2283</Words>
  <Application>Microsoft Office PowerPoint</Application>
  <PresentationFormat>画面に合わせる (4:3)</PresentationFormat>
  <Paragraphs>170</Paragraphs>
  <Slides>20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HG丸ｺﾞｼｯｸM-PRO</vt:lpstr>
      <vt:lpstr>ＭＳ Ｐゴシック</vt:lpstr>
      <vt:lpstr>ＭＳ 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Administrator</dc:creator>
  <cp:lastModifiedBy>企画統計係 國重　真弓</cp:lastModifiedBy>
  <cp:revision>226</cp:revision>
  <dcterms:created xsi:type="dcterms:W3CDTF">2021-10-25T23:56:29Z</dcterms:created>
  <dcterms:modified xsi:type="dcterms:W3CDTF">2025-01-27T23:39:34Z</dcterms:modified>
</cp:coreProperties>
</file>