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320" r:id="rId3"/>
    <p:sldId id="300" r:id="rId4"/>
    <p:sldId id="301" r:id="rId5"/>
    <p:sldId id="272" r:id="rId6"/>
    <p:sldId id="303" r:id="rId7"/>
    <p:sldId id="304" r:id="rId8"/>
    <p:sldId id="305" r:id="rId9"/>
    <p:sldId id="306" r:id="rId10"/>
    <p:sldId id="307" r:id="rId11"/>
    <p:sldId id="308" r:id="rId12"/>
    <p:sldId id="311" r:id="rId13"/>
    <p:sldId id="312" r:id="rId14"/>
    <p:sldId id="309" r:id="rId15"/>
    <p:sldId id="310" r:id="rId16"/>
    <p:sldId id="313" r:id="rId17"/>
    <p:sldId id="314" r:id="rId18"/>
    <p:sldId id="319" r:id="rId19"/>
    <p:sldId id="315" r:id="rId20"/>
    <p:sldId id="316" r:id="rId21"/>
    <p:sldId id="317" r:id="rId22"/>
    <p:sldId id="318" r:id="rId23"/>
    <p:sldId id="292"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68" autoAdjust="0"/>
  </p:normalViewPr>
  <p:slideViewPr>
    <p:cSldViewPr>
      <p:cViewPr varScale="1">
        <p:scale>
          <a:sx n="83" d="100"/>
          <a:sy n="83" d="100"/>
        </p:scale>
        <p:origin x="84"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9F274-E78C-4AE5-A019-AA37B8FB458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g"/><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476672"/>
            <a:ext cx="7772400" cy="10081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200" dirty="0">
                <a:latin typeface="+mj-lt"/>
                <a:ea typeface="+mj-ea"/>
                <a:cs typeface="+mj-cs"/>
              </a:rPr>
              <a:t>深川湯本</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（ふかわゆもと） 地域情報</a:t>
            </a:r>
          </a:p>
        </p:txBody>
      </p:sp>
      <p:pic>
        <p:nvPicPr>
          <p:cNvPr id="5" name="図 4" descr="IMG_2026.JPG"/>
          <p:cNvPicPr>
            <a:picLocks noChangeAspect="1"/>
          </p:cNvPicPr>
          <p:nvPr/>
        </p:nvPicPr>
        <p:blipFill>
          <a:blip r:embed="rId2" cstate="print"/>
          <a:stretch>
            <a:fillRect/>
          </a:stretch>
        </p:blipFill>
        <p:spPr>
          <a:xfrm>
            <a:off x="1606521" y="1196752"/>
            <a:ext cx="5930959" cy="3960000"/>
          </a:xfrm>
          <a:prstGeom prst="rect">
            <a:avLst/>
          </a:prstGeom>
        </p:spPr>
      </p:pic>
      <p:sp>
        <p:nvSpPr>
          <p:cNvPr id="6" name="テキスト ボックス 5"/>
          <p:cNvSpPr txBox="1"/>
          <p:nvPr/>
        </p:nvSpPr>
        <p:spPr>
          <a:xfrm>
            <a:off x="1619672" y="5373216"/>
            <a:ext cx="5904656" cy="1200329"/>
          </a:xfrm>
          <a:prstGeom prst="rect">
            <a:avLst/>
          </a:prstGeom>
          <a:noFill/>
        </p:spPr>
        <p:txBody>
          <a:bodyPr wrap="square" rtlCol="0">
            <a:spAutoFit/>
          </a:bodyPr>
          <a:lstStyle/>
          <a:p>
            <a:r>
              <a:rPr lang="ja-JP" altLang="en-US" dirty="0">
                <a:latin typeface="+mn-ea"/>
              </a:rPr>
              <a:t>この地域には山口県では最も古い歴史を持つ温泉「長門湯本温泉」があります。</a:t>
            </a:r>
            <a:r>
              <a:rPr lang="en-US" altLang="ja-JP" dirty="0">
                <a:latin typeface="+mn-ea"/>
              </a:rPr>
              <a:t>2020</a:t>
            </a:r>
            <a:r>
              <a:rPr lang="ja-JP" altLang="en-US" dirty="0">
                <a:latin typeface="+mn-ea"/>
              </a:rPr>
              <a:t>年春にリニューアルした、歴史と未来を感じる温泉街を中心に、農山村集落が点在するのどかな地域です。</a:t>
            </a:r>
            <a:endParaRPr kumimoji="1" lang="ja-JP" altLang="en-US"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295821" cy="369332"/>
          </a:xfrm>
          <a:prstGeom prst="rect">
            <a:avLst/>
          </a:prstGeom>
          <a:noFill/>
        </p:spPr>
        <p:txBody>
          <a:bodyPr wrap="none" rtlCol="0">
            <a:spAutoFit/>
          </a:bodyPr>
          <a:lstStyle/>
          <a:p>
            <a:r>
              <a:rPr lang="ja-JP" altLang="en-US" dirty="0"/>
              <a:t>地域の主な行事・祭り</a:t>
            </a:r>
            <a:endParaRPr kumimoji="1" lang="ja-JP" altLang="en-US" dirty="0"/>
          </a:p>
        </p:txBody>
      </p:sp>
      <p:sp>
        <p:nvSpPr>
          <p:cNvPr id="3" name="テキスト ボックス 2"/>
          <p:cNvSpPr txBox="1"/>
          <p:nvPr/>
        </p:nvSpPr>
        <p:spPr>
          <a:xfrm>
            <a:off x="827584" y="3933056"/>
            <a:ext cx="1072730" cy="253916"/>
          </a:xfrm>
          <a:prstGeom prst="rect">
            <a:avLst/>
          </a:prstGeom>
          <a:noFill/>
        </p:spPr>
        <p:txBody>
          <a:bodyPr wrap="none" rtlCol="0">
            <a:spAutoFit/>
          </a:bodyPr>
          <a:lstStyle/>
          <a:p>
            <a:r>
              <a:rPr lang="ja-JP" altLang="en-US" sz="1050" dirty="0"/>
              <a:t>湯本温泉まつり</a:t>
            </a:r>
            <a:endParaRPr kumimoji="1" lang="ja-JP" altLang="en-US" sz="1050" dirty="0"/>
          </a:p>
        </p:txBody>
      </p:sp>
      <p:sp>
        <p:nvSpPr>
          <p:cNvPr id="4" name="テキスト ボックス 3"/>
          <p:cNvSpPr txBox="1"/>
          <p:nvPr/>
        </p:nvSpPr>
        <p:spPr>
          <a:xfrm>
            <a:off x="5220072" y="3933056"/>
            <a:ext cx="1127232" cy="253916"/>
          </a:xfrm>
          <a:prstGeom prst="rect">
            <a:avLst/>
          </a:prstGeom>
          <a:noFill/>
        </p:spPr>
        <p:txBody>
          <a:bodyPr wrap="none" rtlCol="0">
            <a:spAutoFit/>
          </a:bodyPr>
          <a:lstStyle/>
          <a:p>
            <a:r>
              <a:rPr lang="ja-JP" altLang="en-US" sz="1050" dirty="0"/>
              <a:t>湯本南条踊奉納</a:t>
            </a:r>
            <a:endParaRPr kumimoji="1" lang="ja-JP" altLang="en-US" sz="1050" dirty="0"/>
          </a:p>
        </p:txBody>
      </p:sp>
      <p:sp>
        <p:nvSpPr>
          <p:cNvPr id="5" name="テキスト ボックス 4"/>
          <p:cNvSpPr txBox="1"/>
          <p:nvPr/>
        </p:nvSpPr>
        <p:spPr>
          <a:xfrm>
            <a:off x="5220072" y="6381328"/>
            <a:ext cx="1168910" cy="253916"/>
          </a:xfrm>
          <a:prstGeom prst="rect">
            <a:avLst/>
          </a:prstGeom>
          <a:noFill/>
        </p:spPr>
        <p:txBody>
          <a:bodyPr wrap="none" rtlCol="0">
            <a:spAutoFit/>
          </a:bodyPr>
          <a:lstStyle/>
          <a:p>
            <a:r>
              <a:rPr lang="ja-JP" altLang="en-US" sz="1050" dirty="0"/>
              <a:t>音信川</a:t>
            </a:r>
            <a:r>
              <a:rPr lang="ja-JP" altLang="en-US" sz="1050" dirty="0" err="1"/>
              <a:t>うた</a:t>
            </a:r>
            <a:r>
              <a:rPr lang="ja-JP" altLang="en-US" sz="1050" dirty="0"/>
              <a:t>あかり</a:t>
            </a:r>
            <a:endParaRPr kumimoji="1" lang="ja-JP" altLang="en-US" sz="1050" dirty="0"/>
          </a:p>
        </p:txBody>
      </p:sp>
      <p:sp>
        <p:nvSpPr>
          <p:cNvPr id="6" name="テキスト ボックス 5"/>
          <p:cNvSpPr txBox="1"/>
          <p:nvPr/>
        </p:nvSpPr>
        <p:spPr>
          <a:xfrm>
            <a:off x="827584" y="6381328"/>
            <a:ext cx="1632178" cy="253916"/>
          </a:xfrm>
          <a:prstGeom prst="rect">
            <a:avLst/>
          </a:prstGeom>
          <a:noFill/>
        </p:spPr>
        <p:txBody>
          <a:bodyPr wrap="none" rtlCol="0">
            <a:spAutoFit/>
          </a:bodyPr>
          <a:lstStyle/>
          <a:p>
            <a:r>
              <a:rPr lang="ja-JP" altLang="en-US" sz="1050" dirty="0"/>
              <a:t>湯本温泉納涼盆踊り大会</a:t>
            </a:r>
            <a:endParaRPr kumimoji="1" lang="ja-JP" altLang="en-US" sz="1050" dirty="0"/>
          </a:p>
        </p:txBody>
      </p:sp>
      <p:grpSp>
        <p:nvGrpSpPr>
          <p:cNvPr id="7" name="グループ化 6"/>
          <p:cNvGrpSpPr/>
          <p:nvPr/>
        </p:nvGrpSpPr>
        <p:grpSpPr>
          <a:xfrm>
            <a:off x="324000" y="676800"/>
            <a:ext cx="7064703" cy="801638"/>
            <a:chOff x="755576" y="676800"/>
            <a:chExt cx="7064703" cy="801638"/>
          </a:xfrm>
        </p:grpSpPr>
        <p:sp>
          <p:nvSpPr>
            <p:cNvPr id="8" name="テキスト ボックス 7"/>
            <p:cNvSpPr txBox="1"/>
            <p:nvPr/>
          </p:nvSpPr>
          <p:spPr>
            <a:xfrm>
              <a:off x="755576" y="676800"/>
              <a:ext cx="2015295" cy="738664"/>
            </a:xfrm>
            <a:prstGeom prst="rect">
              <a:avLst/>
            </a:prstGeom>
            <a:noFill/>
          </p:spPr>
          <p:txBody>
            <a:bodyPr wrap="none" rtlCol="0">
              <a:spAutoFit/>
            </a:bodyPr>
            <a:lstStyle/>
            <a:p>
              <a:r>
                <a:rPr kumimoji="1" lang="en-US" altLang="ja-JP" sz="1050" dirty="0"/>
                <a:t>4</a:t>
              </a:r>
              <a:r>
                <a:rPr kumimoji="1" lang="ja-JP" altLang="en-US" sz="1050" dirty="0"/>
                <a:t>月　</a:t>
              </a:r>
              <a:r>
                <a:rPr lang="ja-JP" altLang="en-US" sz="1050" dirty="0"/>
                <a:t>　湯本温泉まつり</a:t>
              </a:r>
              <a:endParaRPr kumimoji="1" lang="en-US" altLang="ja-JP" sz="1050" dirty="0"/>
            </a:p>
            <a:p>
              <a:r>
                <a:rPr lang="en-US" altLang="ja-JP" sz="1050" dirty="0"/>
                <a:t>5</a:t>
              </a:r>
              <a:r>
                <a:rPr lang="ja-JP" altLang="en-US" sz="1050" dirty="0"/>
                <a:t>月　　おとずれリバーフェスタ</a:t>
              </a:r>
              <a:endParaRPr lang="en-US" altLang="ja-JP" sz="1050" dirty="0"/>
            </a:p>
            <a:p>
              <a:r>
                <a:rPr lang="en-US" altLang="ja-JP" sz="1050" dirty="0"/>
                <a:t>8</a:t>
              </a:r>
              <a:r>
                <a:rPr kumimoji="1" lang="ja-JP" altLang="en-US" sz="1050" dirty="0"/>
                <a:t>月　　</a:t>
              </a:r>
              <a:r>
                <a:rPr lang="ja-JP" altLang="en-US" sz="1050" dirty="0"/>
                <a:t>湯本温泉納涼盆踊り大会</a:t>
              </a:r>
              <a:endParaRPr kumimoji="1" lang="en-US" altLang="ja-JP" sz="1050" dirty="0"/>
            </a:p>
            <a:p>
              <a:r>
                <a:rPr lang="en-US" altLang="ja-JP" sz="1050" dirty="0"/>
                <a:t>9</a:t>
              </a:r>
              <a:r>
                <a:rPr lang="ja-JP" altLang="en-US" sz="1050" dirty="0"/>
                <a:t>月　　湯本南条踊奉納</a:t>
              </a:r>
              <a:endParaRPr kumimoji="1" lang="en-US" altLang="ja-JP" sz="1050" dirty="0"/>
            </a:p>
          </p:txBody>
        </p:sp>
        <p:sp>
          <p:nvSpPr>
            <p:cNvPr id="9" name="テキスト ボックス 8"/>
            <p:cNvSpPr txBox="1"/>
            <p:nvPr/>
          </p:nvSpPr>
          <p:spPr>
            <a:xfrm>
              <a:off x="4651927" y="739774"/>
              <a:ext cx="3168352" cy="738664"/>
            </a:xfrm>
            <a:prstGeom prst="rect">
              <a:avLst/>
            </a:prstGeom>
            <a:noFill/>
          </p:spPr>
          <p:txBody>
            <a:bodyPr wrap="square" rtlCol="0">
              <a:spAutoFit/>
            </a:bodyPr>
            <a:lstStyle/>
            <a:p>
              <a:r>
                <a:rPr lang="ja-JP" altLang="en-US" sz="1050" dirty="0"/>
                <a:t>　 　</a:t>
              </a:r>
              <a:r>
                <a:rPr lang="en-US" altLang="ja-JP" sz="1050" dirty="0"/>
                <a:t>10</a:t>
              </a:r>
              <a:r>
                <a:rPr lang="ja-JP" altLang="en-US" sz="1050" dirty="0"/>
                <a:t>月　　住吉神社祭</a:t>
              </a:r>
              <a:endParaRPr lang="en-US" altLang="ja-JP" sz="1050" dirty="0"/>
            </a:p>
            <a:p>
              <a:r>
                <a:rPr lang="ja-JP" altLang="en-US" sz="1050" dirty="0"/>
                <a:t> </a:t>
              </a:r>
              <a:r>
                <a:rPr lang="en-US" altLang="ja-JP" sz="1050" dirty="0"/>
                <a:t>1</a:t>
              </a:r>
              <a:r>
                <a:rPr lang="ja-JP" altLang="en-US" sz="1050" dirty="0"/>
                <a:t>月末～　　音信川</a:t>
              </a:r>
              <a:r>
                <a:rPr lang="ja-JP" altLang="en-US" sz="1050" dirty="0" err="1"/>
                <a:t>うた</a:t>
              </a:r>
              <a:r>
                <a:rPr lang="ja-JP" altLang="en-US" sz="1050" dirty="0"/>
                <a:t>あかり</a:t>
              </a:r>
              <a:endParaRPr lang="en-US" altLang="ja-JP" sz="1050" dirty="0"/>
            </a:p>
            <a:p>
              <a:r>
                <a:rPr lang="en-US" altLang="ja-JP" sz="1050" dirty="0"/>
                <a:t>4</a:t>
              </a:r>
              <a:r>
                <a:rPr lang="ja-JP" altLang="en-US" sz="1050" dirty="0"/>
                <a:t>～</a:t>
              </a:r>
              <a:r>
                <a:rPr lang="en-US" altLang="ja-JP" sz="1050" dirty="0"/>
                <a:t>10</a:t>
              </a:r>
              <a:r>
                <a:rPr lang="ja-JP" altLang="en-US" sz="1050" dirty="0"/>
                <a:t>月　   おとずれ夜市</a:t>
              </a:r>
              <a:r>
                <a:rPr lang="ja-JP" altLang="en-US" sz="1050" dirty="0" err="1"/>
                <a:t>じゃらんじゃらん</a:t>
              </a:r>
              <a:r>
                <a:rPr lang="ja-JP" altLang="en-US" sz="1050" dirty="0"/>
                <a:t>（毎月開催）</a:t>
              </a:r>
              <a:endParaRPr lang="en-US" altLang="ja-JP" sz="1050" dirty="0"/>
            </a:p>
            <a:p>
              <a:endParaRPr kumimoji="1" lang="en-US" altLang="ja-JP" sz="1050" dirty="0"/>
            </a:p>
          </p:txBody>
        </p:sp>
      </p:gr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湯本温泉まつり２_R.jpg"/>
          <p:cNvPicPr>
            <a:picLocks noChangeAspect="1"/>
          </p:cNvPicPr>
          <p:nvPr/>
        </p:nvPicPr>
        <p:blipFill>
          <a:blip r:embed="rId2" cstate="print"/>
          <a:stretch>
            <a:fillRect/>
          </a:stretch>
        </p:blipFill>
        <p:spPr>
          <a:xfrm>
            <a:off x="827584" y="1772816"/>
            <a:ext cx="3168352" cy="2160000"/>
          </a:xfrm>
          <a:prstGeom prst="rect">
            <a:avLst/>
          </a:prstGeom>
        </p:spPr>
      </p:pic>
      <p:pic>
        <p:nvPicPr>
          <p:cNvPr id="16" name="図 15" descr="湯本温泉盆踊り_R.jpg"/>
          <p:cNvPicPr>
            <a:picLocks noChangeAspect="1"/>
          </p:cNvPicPr>
          <p:nvPr/>
        </p:nvPicPr>
        <p:blipFill>
          <a:blip r:embed="rId3" cstate="print"/>
          <a:stretch>
            <a:fillRect/>
          </a:stretch>
        </p:blipFill>
        <p:spPr>
          <a:xfrm>
            <a:off x="827584" y="4221088"/>
            <a:ext cx="3168352" cy="2160000"/>
          </a:xfrm>
          <a:prstGeom prst="rect">
            <a:avLst/>
          </a:prstGeom>
        </p:spPr>
      </p:pic>
      <p:pic>
        <p:nvPicPr>
          <p:cNvPr id="17" name="図 16" descr="湯本南城踊り_R.jpg"/>
          <p:cNvPicPr>
            <a:picLocks noChangeAspect="1"/>
          </p:cNvPicPr>
          <p:nvPr/>
        </p:nvPicPr>
        <p:blipFill>
          <a:blip r:embed="rId4" cstate="print"/>
          <a:stretch>
            <a:fillRect/>
          </a:stretch>
        </p:blipFill>
        <p:spPr>
          <a:xfrm>
            <a:off x="5220072" y="1772816"/>
            <a:ext cx="3168352" cy="2160000"/>
          </a:xfrm>
          <a:prstGeom prst="rect">
            <a:avLst/>
          </a:prstGeom>
        </p:spPr>
      </p:pic>
      <p:pic>
        <p:nvPicPr>
          <p:cNvPr id="18" name="図 17" descr="2うたあかり.jpg"/>
          <p:cNvPicPr>
            <a:picLocks noChangeAspect="1"/>
          </p:cNvPicPr>
          <p:nvPr/>
        </p:nvPicPr>
        <p:blipFill>
          <a:blip r:embed="rId5" cstate="print"/>
          <a:srcRect r="8967"/>
          <a:stretch>
            <a:fillRect/>
          </a:stretch>
        </p:blipFill>
        <p:spPr>
          <a:xfrm>
            <a:off x="5220072" y="4221088"/>
            <a:ext cx="3168352" cy="21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223412" cy="369332"/>
          </a:xfrm>
          <a:prstGeom prst="rect">
            <a:avLst/>
          </a:prstGeom>
          <a:noFill/>
        </p:spPr>
        <p:txBody>
          <a:bodyPr wrap="none" rtlCol="0">
            <a:spAutoFit/>
          </a:bodyPr>
          <a:lstStyle/>
          <a:p>
            <a:r>
              <a:rPr lang="ja-JP" altLang="en-US" dirty="0"/>
              <a:t>歴史・文化</a:t>
            </a:r>
            <a:endParaRPr kumimoji="1" lang="ja-JP" altLang="en-US" dirty="0"/>
          </a:p>
        </p:txBody>
      </p:sp>
      <p:sp>
        <p:nvSpPr>
          <p:cNvPr id="12" name="正方形/長方形 11"/>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791580" y="1628800"/>
            <a:ext cx="7560840" cy="5168026"/>
            <a:chOff x="755576" y="1628800"/>
            <a:chExt cx="7560840" cy="5168026"/>
          </a:xfrm>
        </p:grpSpPr>
        <p:sp>
          <p:nvSpPr>
            <p:cNvPr id="3" name="テキスト ボックス 2"/>
            <p:cNvSpPr txBox="1"/>
            <p:nvPr/>
          </p:nvSpPr>
          <p:spPr>
            <a:xfrm>
              <a:off x="779008" y="3789040"/>
              <a:ext cx="1446230" cy="253916"/>
            </a:xfrm>
            <a:prstGeom prst="rect">
              <a:avLst/>
            </a:prstGeom>
            <a:noFill/>
          </p:spPr>
          <p:txBody>
            <a:bodyPr wrap="none" rtlCol="0">
              <a:spAutoFit/>
            </a:bodyPr>
            <a:lstStyle/>
            <a:p>
              <a:r>
                <a:rPr lang="ja-JP" altLang="en-US" sz="1050" dirty="0"/>
                <a:t>三ノ瀬地区　萩焼の里</a:t>
              </a:r>
              <a:endParaRPr kumimoji="1" lang="ja-JP" altLang="en-US" sz="1050" dirty="0"/>
            </a:p>
          </p:txBody>
        </p:sp>
        <p:sp>
          <p:nvSpPr>
            <p:cNvPr id="4" name="テキスト ボックス 3"/>
            <p:cNvSpPr txBox="1"/>
            <p:nvPr/>
          </p:nvSpPr>
          <p:spPr>
            <a:xfrm>
              <a:off x="5171496" y="3789040"/>
              <a:ext cx="1261884" cy="253916"/>
            </a:xfrm>
            <a:prstGeom prst="rect">
              <a:avLst/>
            </a:prstGeom>
            <a:noFill/>
          </p:spPr>
          <p:txBody>
            <a:bodyPr wrap="none" rtlCol="0">
              <a:spAutoFit/>
            </a:bodyPr>
            <a:lstStyle/>
            <a:p>
              <a:r>
                <a:rPr lang="ja-JP" altLang="en-US" sz="1050" dirty="0"/>
                <a:t>萩焼深川古窯跡群</a:t>
              </a:r>
              <a:endParaRPr kumimoji="1" lang="ja-JP" altLang="en-US" sz="1050" dirty="0"/>
            </a:p>
          </p:txBody>
        </p:sp>
        <p:sp>
          <p:nvSpPr>
            <p:cNvPr id="5" name="テキスト ボックス 4"/>
            <p:cNvSpPr txBox="1"/>
            <p:nvPr/>
          </p:nvSpPr>
          <p:spPr>
            <a:xfrm>
              <a:off x="5171496" y="6381328"/>
              <a:ext cx="2949846" cy="253916"/>
            </a:xfrm>
            <a:prstGeom prst="rect">
              <a:avLst/>
            </a:prstGeom>
            <a:noFill/>
          </p:spPr>
          <p:txBody>
            <a:bodyPr wrap="none" rtlCol="0">
              <a:spAutoFit/>
            </a:bodyPr>
            <a:lstStyle/>
            <a:p>
              <a:r>
                <a:rPr lang="ja-JP" altLang="en-US" sz="1050" dirty="0"/>
                <a:t>長門湯本温泉街で開催される萩焼展覧会の様子</a:t>
              </a:r>
              <a:endParaRPr kumimoji="1" lang="ja-JP" altLang="en-US" sz="1050" dirty="0"/>
            </a:p>
          </p:txBody>
        </p:sp>
        <p:pic>
          <p:nvPicPr>
            <p:cNvPr id="14" name="図 13" descr="IMG_20201006_113138_r_R.jpg"/>
            <p:cNvPicPr>
              <a:picLocks noChangeAspect="1"/>
            </p:cNvPicPr>
            <p:nvPr/>
          </p:nvPicPr>
          <p:blipFill>
            <a:blip r:embed="rId2" cstate="print"/>
            <a:srcRect t="29000" r="5061" b="39500"/>
            <a:stretch>
              <a:fillRect/>
            </a:stretch>
          </p:blipFill>
          <p:spPr>
            <a:xfrm>
              <a:off x="755576" y="1628800"/>
              <a:ext cx="3168352" cy="2160240"/>
            </a:xfrm>
            <a:prstGeom prst="rect">
              <a:avLst/>
            </a:prstGeom>
          </p:spPr>
        </p:pic>
        <p:pic>
          <p:nvPicPr>
            <p:cNvPr id="15" name="図 14" descr="IMG_20201006_114102_r_R.jpg"/>
            <p:cNvPicPr>
              <a:picLocks noChangeAspect="1"/>
            </p:cNvPicPr>
            <p:nvPr/>
          </p:nvPicPr>
          <p:blipFill>
            <a:blip r:embed="rId3" cstate="print"/>
            <a:srcRect l="2157" t="31100" r="2903" b="37400"/>
            <a:stretch>
              <a:fillRect/>
            </a:stretch>
          </p:blipFill>
          <p:spPr>
            <a:xfrm>
              <a:off x="5148064" y="1628800"/>
              <a:ext cx="3168352" cy="2160240"/>
            </a:xfrm>
            <a:prstGeom prst="rect">
              <a:avLst/>
            </a:prstGeom>
          </p:spPr>
        </p:pic>
        <p:pic>
          <p:nvPicPr>
            <p:cNvPr id="19" name="図 18" descr="若手作家5人_R.jpg"/>
            <p:cNvPicPr>
              <a:picLocks noChangeAspect="1"/>
            </p:cNvPicPr>
            <p:nvPr/>
          </p:nvPicPr>
          <p:blipFill>
            <a:blip r:embed="rId4" cstate="print"/>
            <a:srcRect l="2217"/>
            <a:stretch>
              <a:fillRect/>
            </a:stretch>
          </p:blipFill>
          <p:spPr>
            <a:xfrm>
              <a:off x="755576" y="4221088"/>
              <a:ext cx="3168352" cy="2160000"/>
            </a:xfrm>
            <a:prstGeom prst="rect">
              <a:avLst/>
            </a:prstGeom>
          </p:spPr>
        </p:pic>
        <p:pic>
          <p:nvPicPr>
            <p:cNvPr id="20" name="図 19" descr="萩焼_R.jpg"/>
            <p:cNvPicPr>
              <a:picLocks noChangeAspect="1"/>
            </p:cNvPicPr>
            <p:nvPr/>
          </p:nvPicPr>
          <p:blipFill>
            <a:blip r:embed="rId5" cstate="print"/>
            <a:stretch>
              <a:fillRect/>
            </a:stretch>
          </p:blipFill>
          <p:spPr>
            <a:xfrm>
              <a:off x="5148064" y="4221088"/>
              <a:ext cx="3168352" cy="2160000"/>
            </a:xfrm>
            <a:prstGeom prst="rect">
              <a:avLst/>
            </a:prstGeom>
          </p:spPr>
        </p:pic>
        <p:sp>
          <p:nvSpPr>
            <p:cNvPr id="21" name="テキスト ボックス 20"/>
            <p:cNvSpPr txBox="1"/>
            <p:nvPr/>
          </p:nvSpPr>
          <p:spPr>
            <a:xfrm>
              <a:off x="755576" y="6381328"/>
              <a:ext cx="3302507" cy="415498"/>
            </a:xfrm>
            <a:prstGeom prst="rect">
              <a:avLst/>
            </a:prstGeom>
            <a:noFill/>
          </p:spPr>
          <p:txBody>
            <a:bodyPr wrap="none" rtlCol="0">
              <a:spAutoFit/>
            </a:bodyPr>
            <a:lstStyle/>
            <a:p>
              <a:r>
                <a:rPr lang="ja-JP" altLang="en-US" sz="1050" dirty="0"/>
                <a:t>長門市役所の各階交流ロビーには若手作家</a:t>
              </a:r>
              <a:r>
                <a:rPr lang="en-US" altLang="ja-JP" sz="1050" dirty="0"/>
                <a:t>5</a:t>
              </a:r>
              <a:r>
                <a:rPr lang="ja-JP" altLang="en-US" sz="1050" dirty="0"/>
                <a:t>人の作品</a:t>
              </a:r>
              <a:endParaRPr lang="en-US" altLang="ja-JP" sz="1050" dirty="0"/>
            </a:p>
            <a:p>
              <a:r>
                <a:rPr lang="ja-JP" altLang="en-US" sz="1050" dirty="0"/>
                <a:t>が展示されている</a:t>
              </a:r>
              <a:endParaRPr kumimoji="1" lang="ja-JP" altLang="en-US" sz="1050" dirty="0"/>
            </a:p>
          </p:txBody>
        </p:sp>
      </p:grpSp>
      <p:sp>
        <p:nvSpPr>
          <p:cNvPr id="17" name="テキスト ボックス 16"/>
          <p:cNvSpPr txBox="1"/>
          <p:nvPr/>
        </p:nvSpPr>
        <p:spPr>
          <a:xfrm>
            <a:off x="323528" y="692696"/>
            <a:ext cx="8433719" cy="900246"/>
          </a:xfrm>
          <a:prstGeom prst="rect">
            <a:avLst/>
          </a:prstGeom>
          <a:noFill/>
        </p:spPr>
        <p:txBody>
          <a:bodyPr wrap="none" rtlCol="0">
            <a:spAutoFit/>
          </a:bodyPr>
          <a:lstStyle/>
          <a:p>
            <a:r>
              <a:rPr lang="ja-JP" altLang="en-US" sz="1050" dirty="0"/>
              <a:t>温泉街から少し離れたのどかな里、三ノ瀬地区は</a:t>
            </a:r>
            <a:r>
              <a:rPr lang="en-US" altLang="ja-JP" sz="1050" dirty="0"/>
              <a:t>300</a:t>
            </a:r>
            <a:r>
              <a:rPr lang="ja-JP" altLang="en-US" sz="1050" dirty="0"/>
              <a:t>年以上続く萩焼の里です。県指定文化財「萩焼深川古窯跡群」があります。江戸時代初期、</a:t>
            </a:r>
            <a:endParaRPr lang="en-US" altLang="ja-JP" sz="1050" dirty="0"/>
          </a:p>
          <a:p>
            <a:r>
              <a:rPr lang="ja-JP" altLang="en-US" sz="1050" dirty="0"/>
              <a:t>長州藩藩主・毛利輝元によりひらかれた藩窯で、萩焼職人数人が独立を願い出て許可され、三ノ瀬焼物所がひらかれました。「萩焼深川古窯跡群」</a:t>
            </a:r>
            <a:endParaRPr lang="en-US" altLang="ja-JP" sz="1050" dirty="0"/>
          </a:p>
          <a:p>
            <a:r>
              <a:rPr lang="ja-JP" altLang="en-US" sz="1050" dirty="0"/>
              <a:t>は窯ができてから、大正時代まで使われた深川焼の窯の跡です。 繁栄期</a:t>
            </a:r>
            <a:r>
              <a:rPr lang="en-US" altLang="ja-JP" sz="1050" dirty="0"/>
              <a:t>12</a:t>
            </a:r>
            <a:r>
              <a:rPr lang="ja-JP" altLang="en-US" sz="1050" dirty="0"/>
              <a:t>軒あった窯元の数は現在</a:t>
            </a:r>
            <a:r>
              <a:rPr lang="en-US" altLang="ja-JP" sz="1050" dirty="0"/>
              <a:t>5</a:t>
            </a:r>
            <a:r>
              <a:rPr lang="ja-JP" altLang="en-US" sz="1050" dirty="0"/>
              <a:t>軒となっていますが、次世代の萩焼界を担う</a:t>
            </a:r>
            <a:endParaRPr lang="en-US" altLang="ja-JP" sz="1050" dirty="0"/>
          </a:p>
          <a:p>
            <a:r>
              <a:rPr lang="ja-JP" altLang="en-US" sz="1050" dirty="0"/>
              <a:t>若手作家が現在も活躍しています。</a:t>
            </a:r>
          </a:p>
          <a:p>
            <a:endParaRPr kumimoji="1" lang="ja-JP" altLang="en-US" sz="1050" dirty="0">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770584" cy="369332"/>
          </a:xfrm>
          <a:prstGeom prst="rect">
            <a:avLst/>
          </a:prstGeom>
          <a:noFill/>
        </p:spPr>
        <p:txBody>
          <a:bodyPr wrap="none" rtlCol="0">
            <a:spAutoFit/>
          </a:bodyPr>
          <a:lstStyle/>
          <a:p>
            <a:r>
              <a:rPr lang="ja-JP" altLang="en-US" dirty="0"/>
              <a:t>湯本</a:t>
            </a:r>
            <a:r>
              <a:rPr kumimoji="1" lang="ja-JP" altLang="en-US" dirty="0"/>
              <a:t>地域の遊び場・おすすめスポット</a:t>
            </a:r>
          </a:p>
        </p:txBody>
      </p:sp>
      <p:sp>
        <p:nvSpPr>
          <p:cNvPr id="8" name="テキスト ボックス 7"/>
          <p:cNvSpPr txBox="1"/>
          <p:nvPr/>
        </p:nvSpPr>
        <p:spPr>
          <a:xfrm>
            <a:off x="324000" y="1484784"/>
            <a:ext cx="2497800" cy="500137"/>
          </a:xfrm>
          <a:prstGeom prst="rect">
            <a:avLst/>
          </a:prstGeom>
          <a:noFill/>
        </p:spPr>
        <p:txBody>
          <a:bodyPr wrap="none" rtlCol="0">
            <a:spAutoFit/>
          </a:bodyPr>
          <a:lstStyle/>
          <a:p>
            <a:r>
              <a:rPr lang="ja-JP" altLang="en-US" sz="1600" dirty="0"/>
              <a:t>神授の湯　恩湯（おんとう）</a:t>
            </a:r>
            <a:endParaRPr kumimoji="1" lang="en-US" altLang="ja-JP" sz="1600" dirty="0"/>
          </a:p>
          <a:p>
            <a:r>
              <a:rPr kumimoji="1" lang="ja-JP" altLang="en-US" sz="1050" dirty="0"/>
              <a:t>住所：長門市深川湯本</a:t>
            </a:r>
            <a:r>
              <a:rPr kumimoji="1" lang="en-US" altLang="ja-JP" sz="1050" dirty="0"/>
              <a:t>2265</a:t>
            </a:r>
            <a:r>
              <a:rPr kumimoji="1" lang="ja-JP" altLang="en-US" sz="1050" dirty="0"/>
              <a:t>　　</a:t>
            </a:r>
            <a:r>
              <a:rPr lang="en-US" altLang="ja-JP" sz="1050" b="1" dirty="0">
                <a:latin typeface="ＭＳ ゴシック" pitchFamily="49" charset="-128"/>
                <a:ea typeface="ＭＳ ゴシック" pitchFamily="49" charset="-128"/>
              </a:rPr>
              <a:t> </a:t>
            </a:r>
            <a:endParaRPr kumimoji="1" lang="ja-JP" altLang="en-US" sz="1050" dirty="0"/>
          </a:p>
        </p:txBody>
      </p:sp>
      <p:sp>
        <p:nvSpPr>
          <p:cNvPr id="13" name="テキスト ボックス 12"/>
          <p:cNvSpPr txBox="1"/>
          <p:nvPr/>
        </p:nvSpPr>
        <p:spPr>
          <a:xfrm>
            <a:off x="323528" y="705600"/>
            <a:ext cx="8398453" cy="738664"/>
          </a:xfrm>
          <a:prstGeom prst="rect">
            <a:avLst/>
          </a:prstGeom>
          <a:noFill/>
        </p:spPr>
        <p:txBody>
          <a:bodyPr wrap="none" rtlCol="0">
            <a:spAutoFit/>
          </a:bodyPr>
          <a:lstStyle/>
          <a:p>
            <a:r>
              <a:rPr lang="ja-JP" altLang="en-US" sz="1050" dirty="0">
                <a:latin typeface="ＭＳ ゴシック" pitchFamily="49" charset="-128"/>
                <a:ea typeface="ＭＳ ゴシック" pitchFamily="49" charset="-128"/>
              </a:rPr>
              <a:t>湯本地域には長門五名湯の一つ、長門湯本温泉があります。温泉街を流れる音信川の中心に、「神授の湯　恩湯」があります。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地域内にある紅葉名所・大寧寺の第３世住職の時代に「住吉の神によって授けられた湯」というエピソードの残る歴史ある温泉は、</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長門湯本温泉のシンボル的な存在であり、観光客はもちろん、地元の方々が気軽に立ち寄れる温泉であり、年齢も立場も関係なく、</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同じ距離感で会話できる新たな交流の場としての機能も有しています。</a:t>
            </a:r>
            <a:endParaRPr lang="en-US" altLang="ja-JP" sz="1050" dirty="0">
              <a:latin typeface="ＭＳ ゴシック" pitchFamily="49" charset="-128"/>
              <a:ea typeface="ＭＳ ゴシック" pitchFamily="49" charset="-128"/>
            </a:endParaRPr>
          </a:p>
        </p:txBody>
      </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791580" y="1988840"/>
            <a:ext cx="7560841" cy="4869160"/>
            <a:chOff x="467544" y="1988840"/>
            <a:chExt cx="7560841" cy="4869160"/>
          </a:xfrm>
        </p:grpSpPr>
        <p:sp>
          <p:nvSpPr>
            <p:cNvPr id="4" name="テキスト ボックス 3"/>
            <p:cNvSpPr txBox="1"/>
            <p:nvPr/>
          </p:nvSpPr>
          <p:spPr>
            <a:xfrm>
              <a:off x="467544" y="4149080"/>
              <a:ext cx="2787943" cy="253916"/>
            </a:xfrm>
            <a:prstGeom prst="rect">
              <a:avLst/>
            </a:prstGeom>
            <a:noFill/>
          </p:spPr>
          <p:txBody>
            <a:bodyPr wrap="none" rtlCol="0">
              <a:spAutoFit/>
            </a:bodyPr>
            <a:lstStyle/>
            <a:p>
              <a:r>
                <a:rPr kumimoji="1" lang="ja-JP" altLang="en-US" sz="1050" dirty="0"/>
                <a:t>長門湯本温泉のシンボル的な存在である恩湯</a:t>
              </a:r>
            </a:p>
          </p:txBody>
        </p:sp>
        <p:sp>
          <p:nvSpPr>
            <p:cNvPr id="5" name="テキスト ボックス 4"/>
            <p:cNvSpPr txBox="1"/>
            <p:nvPr/>
          </p:nvSpPr>
          <p:spPr>
            <a:xfrm>
              <a:off x="4860032" y="4149080"/>
              <a:ext cx="3111749" cy="253916"/>
            </a:xfrm>
            <a:prstGeom prst="rect">
              <a:avLst/>
            </a:prstGeom>
            <a:noFill/>
          </p:spPr>
          <p:txBody>
            <a:bodyPr wrap="none" rtlCol="0">
              <a:spAutoFit/>
            </a:bodyPr>
            <a:lstStyle/>
            <a:p>
              <a:r>
                <a:rPr lang="ja-JP" altLang="en-US" sz="1050" dirty="0"/>
                <a:t>駐車場から竹林の階段を下りて左側に位置している</a:t>
              </a:r>
              <a:endParaRPr kumimoji="1" lang="ja-JP" altLang="en-US" sz="1050" dirty="0"/>
            </a:p>
          </p:txBody>
        </p:sp>
        <p:sp>
          <p:nvSpPr>
            <p:cNvPr id="6" name="テキスト ボックス 5"/>
            <p:cNvSpPr txBox="1"/>
            <p:nvPr/>
          </p:nvSpPr>
          <p:spPr>
            <a:xfrm>
              <a:off x="4860032" y="6604084"/>
              <a:ext cx="2012089" cy="253916"/>
            </a:xfrm>
            <a:prstGeom prst="rect">
              <a:avLst/>
            </a:prstGeom>
            <a:noFill/>
          </p:spPr>
          <p:txBody>
            <a:bodyPr wrap="none" rtlCol="0">
              <a:spAutoFit/>
            </a:bodyPr>
            <a:lstStyle/>
            <a:p>
              <a:r>
                <a:rPr lang="en-US" altLang="ja-JP" sz="1050" dirty="0"/>
                <a:t>HP</a:t>
              </a:r>
              <a:r>
                <a:rPr lang="ja-JP" altLang="en-US" sz="1050" dirty="0"/>
                <a:t>より　広々とした休憩スペース</a:t>
              </a:r>
              <a:endParaRPr kumimoji="1" lang="ja-JP" altLang="en-US" sz="1050" dirty="0"/>
            </a:p>
          </p:txBody>
        </p:sp>
        <p:sp>
          <p:nvSpPr>
            <p:cNvPr id="7" name="テキスト ボックス 6"/>
            <p:cNvSpPr txBox="1"/>
            <p:nvPr/>
          </p:nvSpPr>
          <p:spPr>
            <a:xfrm>
              <a:off x="467544" y="6595206"/>
              <a:ext cx="2864887" cy="253916"/>
            </a:xfrm>
            <a:prstGeom prst="rect">
              <a:avLst/>
            </a:prstGeom>
            <a:noFill/>
          </p:spPr>
          <p:txBody>
            <a:bodyPr wrap="none" rtlCol="0">
              <a:spAutoFit/>
            </a:bodyPr>
            <a:lstStyle/>
            <a:p>
              <a:r>
                <a:rPr lang="en-US" altLang="ja-JP" sz="1050" dirty="0"/>
                <a:t>HP</a:t>
              </a:r>
              <a:r>
                <a:rPr lang="ja-JP" altLang="en-US" sz="1050" dirty="0"/>
                <a:t>より　住吉の神さまが鎮座する自然湧出温泉</a:t>
              </a:r>
              <a:endParaRPr kumimoji="1" lang="ja-JP" altLang="en-US" sz="1050" dirty="0"/>
            </a:p>
          </p:txBody>
        </p:sp>
        <p:pic>
          <p:nvPicPr>
            <p:cNvPr id="15" name="図 14" descr="IMG_6593_R.JPG"/>
            <p:cNvPicPr>
              <a:picLocks noChangeAspect="1"/>
            </p:cNvPicPr>
            <p:nvPr/>
          </p:nvPicPr>
          <p:blipFill>
            <a:blip r:embed="rId2" cstate="print"/>
            <a:stretch>
              <a:fillRect/>
            </a:stretch>
          </p:blipFill>
          <p:spPr>
            <a:xfrm>
              <a:off x="467544" y="1988840"/>
              <a:ext cx="3168352" cy="2160000"/>
            </a:xfrm>
            <a:prstGeom prst="rect">
              <a:avLst/>
            </a:prstGeom>
          </p:spPr>
        </p:pic>
        <p:pic>
          <p:nvPicPr>
            <p:cNvPr id="16" name="図 15" descr="IMG_6594_R.JPG"/>
            <p:cNvPicPr>
              <a:picLocks noChangeAspect="1"/>
            </p:cNvPicPr>
            <p:nvPr/>
          </p:nvPicPr>
          <p:blipFill>
            <a:blip r:embed="rId3" cstate="print"/>
            <a:stretch>
              <a:fillRect/>
            </a:stretch>
          </p:blipFill>
          <p:spPr>
            <a:xfrm>
              <a:off x="4860032" y="1988840"/>
              <a:ext cx="3168352" cy="2160000"/>
            </a:xfrm>
            <a:prstGeom prst="rect">
              <a:avLst/>
            </a:prstGeom>
          </p:spPr>
        </p:pic>
        <p:pic>
          <p:nvPicPr>
            <p:cNvPr id="18" name="図 17" descr="恩湯中_R.jpg"/>
            <p:cNvPicPr>
              <a:picLocks noChangeAspect="1"/>
            </p:cNvPicPr>
            <p:nvPr/>
          </p:nvPicPr>
          <p:blipFill>
            <a:blip r:embed="rId4" cstate="print"/>
            <a:stretch>
              <a:fillRect/>
            </a:stretch>
          </p:blipFill>
          <p:spPr>
            <a:xfrm>
              <a:off x="4860033" y="4437112"/>
              <a:ext cx="3168352" cy="2160000"/>
            </a:xfrm>
            <a:prstGeom prst="rect">
              <a:avLst/>
            </a:prstGeom>
          </p:spPr>
        </p:pic>
        <p:pic>
          <p:nvPicPr>
            <p:cNvPr id="19" name="図 18" descr="恩湯_R.jpg"/>
            <p:cNvPicPr>
              <a:picLocks noChangeAspect="1"/>
            </p:cNvPicPr>
            <p:nvPr/>
          </p:nvPicPr>
          <p:blipFill>
            <a:blip r:embed="rId5" cstate="print"/>
            <a:stretch>
              <a:fillRect/>
            </a:stretch>
          </p:blipFill>
          <p:spPr>
            <a:xfrm>
              <a:off x="467544" y="4437112"/>
              <a:ext cx="3168352" cy="21600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770584" cy="369332"/>
          </a:xfrm>
          <a:prstGeom prst="rect">
            <a:avLst/>
          </a:prstGeom>
          <a:noFill/>
        </p:spPr>
        <p:txBody>
          <a:bodyPr wrap="none" rtlCol="0">
            <a:spAutoFit/>
          </a:bodyPr>
          <a:lstStyle/>
          <a:p>
            <a:r>
              <a:rPr lang="ja-JP" altLang="en-US" dirty="0"/>
              <a:t>湯本</a:t>
            </a:r>
            <a:r>
              <a:rPr kumimoji="1" lang="ja-JP" altLang="en-US" dirty="0"/>
              <a:t>地域の遊び場・おすすめスポット</a:t>
            </a:r>
          </a:p>
        </p:txBody>
      </p:sp>
      <p:sp>
        <p:nvSpPr>
          <p:cNvPr id="7" name="テキスト ボックス 6"/>
          <p:cNvSpPr txBox="1"/>
          <p:nvPr/>
        </p:nvSpPr>
        <p:spPr>
          <a:xfrm>
            <a:off x="324000" y="1052736"/>
            <a:ext cx="2222083" cy="500137"/>
          </a:xfrm>
          <a:prstGeom prst="rect">
            <a:avLst/>
          </a:prstGeom>
          <a:noFill/>
        </p:spPr>
        <p:txBody>
          <a:bodyPr wrap="none" rtlCol="0">
            <a:spAutoFit/>
          </a:bodyPr>
          <a:lstStyle/>
          <a:p>
            <a:r>
              <a:rPr kumimoji="1" lang="ja-JP" altLang="en-US" sz="1600" dirty="0"/>
              <a:t>音信川河川公園足湯　</a:t>
            </a:r>
            <a:endParaRPr kumimoji="1" lang="en-US" altLang="ja-JP" sz="1600" dirty="0"/>
          </a:p>
          <a:p>
            <a:r>
              <a:rPr kumimoji="1" lang="ja-JP" altLang="en-US" sz="1050" dirty="0"/>
              <a:t>住所：長門市深川湯本　　</a:t>
            </a:r>
            <a:r>
              <a:rPr lang="en-US" altLang="ja-JP" sz="1050" b="1" dirty="0">
                <a:latin typeface="ＭＳ ゴシック" pitchFamily="49" charset="-128"/>
                <a:ea typeface="ＭＳ ゴシック" pitchFamily="49" charset="-128"/>
              </a:rPr>
              <a:t> </a:t>
            </a:r>
            <a:endParaRPr kumimoji="1" lang="ja-JP" altLang="en-US" sz="1050" dirty="0"/>
          </a:p>
        </p:txBody>
      </p:sp>
      <p:sp>
        <p:nvSpPr>
          <p:cNvPr id="8" name="テキスト ボックス 7"/>
          <p:cNvSpPr txBox="1"/>
          <p:nvPr/>
        </p:nvSpPr>
        <p:spPr>
          <a:xfrm>
            <a:off x="323528" y="620688"/>
            <a:ext cx="8280920" cy="415498"/>
          </a:xfrm>
          <a:prstGeom prst="rect">
            <a:avLst/>
          </a:prstGeom>
          <a:noFill/>
        </p:spPr>
        <p:txBody>
          <a:bodyPr wrap="square" rtlCol="0">
            <a:spAutoFit/>
          </a:bodyPr>
          <a:lstStyle/>
          <a:p>
            <a:r>
              <a:rPr lang="ja-JP" altLang="en-US" sz="1050" dirty="0">
                <a:latin typeface="ＭＳ ゴシック" pitchFamily="49" charset="-128"/>
                <a:ea typeface="ＭＳ ゴシック" pitchFamily="49" charset="-128"/>
              </a:rPr>
              <a:t>湯本温泉街には、音信川河川公園内や音信川遊歩道沿いに、心身を体の芯からリラックスできる「足湯」があり、気軽に立ち寄ることができます。</a:t>
            </a:r>
            <a:endParaRPr lang="en-US" altLang="ja-JP" sz="1050" dirty="0">
              <a:latin typeface="ＭＳ ゴシック" pitchFamily="49" charset="-128"/>
              <a:ea typeface="ＭＳ ゴシック" pitchFamily="49" charset="-128"/>
            </a:endParaRPr>
          </a:p>
        </p:txBody>
      </p:sp>
      <p:sp>
        <p:nvSpPr>
          <p:cNvPr id="11" name="正方形/長方形 10"/>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24000" y="3933056"/>
            <a:ext cx="1986441" cy="500137"/>
          </a:xfrm>
          <a:prstGeom prst="rect">
            <a:avLst/>
          </a:prstGeom>
          <a:noFill/>
        </p:spPr>
        <p:txBody>
          <a:bodyPr wrap="none" rtlCol="0">
            <a:spAutoFit/>
          </a:bodyPr>
          <a:lstStyle/>
          <a:p>
            <a:r>
              <a:rPr kumimoji="1" lang="ja-JP" altLang="en-US" sz="1600" dirty="0"/>
              <a:t>おとずれ足湯　</a:t>
            </a:r>
            <a:endParaRPr kumimoji="1" lang="en-US" altLang="ja-JP" sz="1600" dirty="0"/>
          </a:p>
          <a:p>
            <a:r>
              <a:rPr kumimoji="1" lang="ja-JP" altLang="en-US" sz="1050" dirty="0"/>
              <a:t>住所：長門市深川湯本</a:t>
            </a:r>
            <a:r>
              <a:rPr kumimoji="1" lang="en-US" altLang="ja-JP" sz="1050" dirty="0"/>
              <a:t>1284</a:t>
            </a:r>
            <a:r>
              <a:rPr kumimoji="1" lang="ja-JP" altLang="en-US" sz="1050" dirty="0"/>
              <a:t>　　</a:t>
            </a:r>
            <a:r>
              <a:rPr lang="en-US" altLang="ja-JP" sz="1050" b="1" dirty="0">
                <a:latin typeface="ＭＳ ゴシック" pitchFamily="49" charset="-128"/>
                <a:ea typeface="ＭＳ ゴシック" pitchFamily="49" charset="-128"/>
              </a:rPr>
              <a:t> </a:t>
            </a:r>
            <a:endParaRPr kumimoji="1" lang="ja-JP" altLang="en-US" sz="1050" dirty="0"/>
          </a:p>
        </p:txBody>
      </p:sp>
      <p:grpSp>
        <p:nvGrpSpPr>
          <p:cNvPr id="18" name="グループ化 17"/>
          <p:cNvGrpSpPr/>
          <p:nvPr/>
        </p:nvGrpSpPr>
        <p:grpSpPr>
          <a:xfrm>
            <a:off x="750151" y="1556792"/>
            <a:ext cx="8122996" cy="5301208"/>
            <a:chOff x="467544" y="1556792"/>
            <a:chExt cx="8122996" cy="5301208"/>
          </a:xfrm>
        </p:grpSpPr>
        <p:sp>
          <p:nvSpPr>
            <p:cNvPr id="3" name="テキスト ボックス 2"/>
            <p:cNvSpPr txBox="1"/>
            <p:nvPr/>
          </p:nvSpPr>
          <p:spPr>
            <a:xfrm>
              <a:off x="467544" y="3717032"/>
              <a:ext cx="3183885" cy="253916"/>
            </a:xfrm>
            <a:prstGeom prst="rect">
              <a:avLst/>
            </a:prstGeom>
            <a:noFill/>
          </p:spPr>
          <p:txBody>
            <a:bodyPr wrap="none" rtlCol="0">
              <a:spAutoFit/>
            </a:bodyPr>
            <a:lstStyle/>
            <a:p>
              <a:r>
                <a:rPr kumimoji="1" lang="ja-JP" altLang="en-US" sz="1050" dirty="0"/>
                <a:t>庭園造りの足湯　東屋もありゆっくりと</a:t>
              </a:r>
              <a:r>
                <a:rPr lang="ja-JP" altLang="en-US" sz="1050" dirty="0"/>
                <a:t>足湯を楽しめる</a:t>
              </a:r>
              <a:endParaRPr kumimoji="1" lang="ja-JP" altLang="en-US" sz="1050" dirty="0"/>
            </a:p>
          </p:txBody>
        </p:sp>
        <p:sp>
          <p:nvSpPr>
            <p:cNvPr id="4" name="テキスト ボックス 3"/>
            <p:cNvSpPr txBox="1"/>
            <p:nvPr/>
          </p:nvSpPr>
          <p:spPr>
            <a:xfrm>
              <a:off x="4860032" y="3717032"/>
              <a:ext cx="3730508" cy="253916"/>
            </a:xfrm>
            <a:prstGeom prst="rect">
              <a:avLst/>
            </a:prstGeom>
            <a:noFill/>
          </p:spPr>
          <p:txBody>
            <a:bodyPr wrap="none" rtlCol="0">
              <a:spAutoFit/>
            </a:bodyPr>
            <a:lstStyle/>
            <a:p>
              <a:r>
                <a:rPr kumimoji="1" lang="ja-JP" altLang="en-US" sz="1050" dirty="0"/>
                <a:t>冬至の時期になると「きになる長門</a:t>
              </a:r>
              <a:r>
                <a:rPr kumimoji="1" lang="ja-JP" altLang="en-US" sz="1050" dirty="0" err="1"/>
                <a:t>ゆず</a:t>
              </a:r>
              <a:r>
                <a:rPr kumimoji="1" lang="ja-JP" altLang="en-US" sz="1050" dirty="0"/>
                <a:t>きちの湯」が開設される</a:t>
              </a:r>
            </a:p>
          </p:txBody>
        </p:sp>
        <p:sp>
          <p:nvSpPr>
            <p:cNvPr id="5" name="テキスト ボックス 4"/>
            <p:cNvSpPr txBox="1"/>
            <p:nvPr/>
          </p:nvSpPr>
          <p:spPr>
            <a:xfrm>
              <a:off x="4860032" y="6604084"/>
              <a:ext cx="2882520" cy="253916"/>
            </a:xfrm>
            <a:prstGeom prst="rect">
              <a:avLst/>
            </a:prstGeom>
            <a:noFill/>
          </p:spPr>
          <p:txBody>
            <a:bodyPr wrap="none" rtlCol="0">
              <a:spAutoFit/>
            </a:bodyPr>
            <a:lstStyle/>
            <a:p>
              <a:r>
                <a:rPr lang="ja-JP" altLang="en-US" sz="1050" dirty="0"/>
                <a:t>せせらぎを聞きながらのんびりと足湯を楽しめる</a:t>
              </a:r>
              <a:endParaRPr kumimoji="1" lang="ja-JP" altLang="en-US" sz="1050" dirty="0"/>
            </a:p>
          </p:txBody>
        </p:sp>
        <p:sp>
          <p:nvSpPr>
            <p:cNvPr id="6" name="テキスト ボックス 5"/>
            <p:cNvSpPr txBox="1"/>
            <p:nvPr/>
          </p:nvSpPr>
          <p:spPr>
            <a:xfrm>
              <a:off x="467544" y="6604084"/>
              <a:ext cx="2432076" cy="253916"/>
            </a:xfrm>
            <a:prstGeom prst="rect">
              <a:avLst/>
            </a:prstGeom>
            <a:noFill/>
          </p:spPr>
          <p:txBody>
            <a:bodyPr wrap="none" rtlCol="0">
              <a:spAutoFit/>
            </a:bodyPr>
            <a:lstStyle/>
            <a:p>
              <a:r>
                <a:rPr lang="ja-JP" altLang="en-US" sz="1050" dirty="0"/>
                <a:t>音信川沿いの遊歩道にある人気の足湯</a:t>
              </a:r>
              <a:endParaRPr kumimoji="1" lang="ja-JP" altLang="en-US" sz="1050" dirty="0"/>
            </a:p>
          </p:txBody>
        </p:sp>
        <p:pic>
          <p:nvPicPr>
            <p:cNvPr id="12" name="図 11" descr="NCM_3484_R.JPG"/>
            <p:cNvPicPr>
              <a:picLocks noChangeAspect="1"/>
            </p:cNvPicPr>
            <p:nvPr/>
          </p:nvPicPr>
          <p:blipFill>
            <a:blip r:embed="rId2" cstate="print"/>
            <a:stretch>
              <a:fillRect/>
            </a:stretch>
          </p:blipFill>
          <p:spPr>
            <a:xfrm>
              <a:off x="4860032" y="1556792"/>
              <a:ext cx="3168352" cy="2160000"/>
            </a:xfrm>
            <a:prstGeom prst="rect">
              <a:avLst/>
            </a:prstGeom>
          </p:spPr>
        </p:pic>
        <p:pic>
          <p:nvPicPr>
            <p:cNvPr id="13" name="図 12" descr="IMG_0412.JPG"/>
            <p:cNvPicPr>
              <a:picLocks noChangeAspect="1"/>
            </p:cNvPicPr>
            <p:nvPr/>
          </p:nvPicPr>
          <p:blipFill>
            <a:blip r:embed="rId3" cstate="print"/>
            <a:stretch>
              <a:fillRect/>
            </a:stretch>
          </p:blipFill>
          <p:spPr>
            <a:xfrm>
              <a:off x="467544" y="1556792"/>
              <a:ext cx="3168352" cy="2160000"/>
            </a:xfrm>
            <a:prstGeom prst="rect">
              <a:avLst/>
            </a:prstGeom>
          </p:spPr>
        </p:pic>
        <p:pic>
          <p:nvPicPr>
            <p:cNvPr id="15" name="図 14" descr="DSC06237_R.jpg"/>
            <p:cNvPicPr>
              <a:picLocks noChangeAspect="1"/>
            </p:cNvPicPr>
            <p:nvPr/>
          </p:nvPicPr>
          <p:blipFill>
            <a:blip r:embed="rId4" cstate="print"/>
            <a:stretch>
              <a:fillRect/>
            </a:stretch>
          </p:blipFill>
          <p:spPr>
            <a:xfrm>
              <a:off x="4860032" y="4437112"/>
              <a:ext cx="3168352" cy="2160000"/>
            </a:xfrm>
            <a:prstGeom prst="rect">
              <a:avLst/>
            </a:prstGeom>
          </p:spPr>
        </p:pic>
        <p:pic>
          <p:nvPicPr>
            <p:cNvPr id="17" name="図 16" descr="おとづれ足湯_R.jpg"/>
            <p:cNvPicPr>
              <a:picLocks noChangeAspect="1"/>
            </p:cNvPicPr>
            <p:nvPr/>
          </p:nvPicPr>
          <p:blipFill>
            <a:blip r:embed="rId5" cstate="print"/>
            <a:srcRect l="23540" t="24800" r="-6699"/>
            <a:stretch>
              <a:fillRect/>
            </a:stretch>
          </p:blipFill>
          <p:spPr>
            <a:xfrm>
              <a:off x="467544" y="4437112"/>
              <a:ext cx="3456384" cy="214883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770584" cy="369332"/>
          </a:xfrm>
          <a:prstGeom prst="rect">
            <a:avLst/>
          </a:prstGeom>
          <a:noFill/>
        </p:spPr>
        <p:txBody>
          <a:bodyPr wrap="none" rtlCol="0">
            <a:spAutoFit/>
          </a:bodyPr>
          <a:lstStyle/>
          <a:p>
            <a:r>
              <a:rPr lang="ja-JP" altLang="en-US" dirty="0"/>
              <a:t>湯本</a:t>
            </a:r>
            <a:r>
              <a:rPr kumimoji="1" lang="ja-JP" altLang="en-US" dirty="0"/>
              <a:t>地域の遊び場・おすすめスポット</a:t>
            </a:r>
          </a:p>
        </p:txBody>
      </p:sp>
      <p:sp>
        <p:nvSpPr>
          <p:cNvPr id="8" name="テキスト ボックス 7"/>
          <p:cNvSpPr txBox="1"/>
          <p:nvPr/>
        </p:nvSpPr>
        <p:spPr>
          <a:xfrm>
            <a:off x="323528" y="1052736"/>
            <a:ext cx="7632848" cy="500137"/>
          </a:xfrm>
          <a:prstGeom prst="rect">
            <a:avLst/>
          </a:prstGeom>
          <a:noFill/>
        </p:spPr>
        <p:txBody>
          <a:bodyPr wrap="square" rtlCol="0">
            <a:spAutoFit/>
          </a:bodyPr>
          <a:lstStyle/>
          <a:p>
            <a:r>
              <a:rPr lang="ja-JP" altLang="en-US" sz="1600" dirty="0"/>
              <a:t>長門湯本温泉街周辺　オソト天国</a:t>
            </a:r>
            <a:endParaRPr kumimoji="1" lang="en-US" altLang="ja-JP" sz="1050" b="1" dirty="0">
              <a:latin typeface="+mn-ea"/>
            </a:endParaRPr>
          </a:p>
          <a:p>
            <a:r>
              <a:rPr kumimoji="1" lang="ja-JP" altLang="en-US" sz="1050" dirty="0"/>
              <a:t>住所：長門市深川湯本温泉街周辺　　   </a:t>
            </a:r>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791580" y="1556792"/>
            <a:ext cx="7654055" cy="5222468"/>
            <a:chOff x="755576" y="1556792"/>
            <a:chExt cx="7654055" cy="5222468"/>
          </a:xfrm>
        </p:grpSpPr>
        <p:sp>
          <p:nvSpPr>
            <p:cNvPr id="4" name="テキスト ボックス 3"/>
            <p:cNvSpPr txBox="1"/>
            <p:nvPr/>
          </p:nvSpPr>
          <p:spPr>
            <a:xfrm>
              <a:off x="791580" y="3717032"/>
              <a:ext cx="2061783" cy="253916"/>
            </a:xfrm>
            <a:prstGeom prst="rect">
              <a:avLst/>
            </a:prstGeom>
            <a:noFill/>
          </p:spPr>
          <p:txBody>
            <a:bodyPr wrap="none" rtlCol="0">
              <a:spAutoFit/>
            </a:bodyPr>
            <a:lstStyle/>
            <a:p>
              <a:r>
                <a:rPr kumimoji="1" lang="ja-JP" altLang="en-US" sz="1050" dirty="0"/>
                <a:t>春　音信川沿いに桜がこぼれ咲く</a:t>
              </a:r>
            </a:p>
          </p:txBody>
        </p:sp>
        <p:sp>
          <p:nvSpPr>
            <p:cNvPr id="5" name="テキスト ボックス 4"/>
            <p:cNvSpPr txBox="1"/>
            <p:nvPr/>
          </p:nvSpPr>
          <p:spPr>
            <a:xfrm>
              <a:off x="5184068" y="3717032"/>
              <a:ext cx="2316660" cy="253916"/>
            </a:xfrm>
            <a:prstGeom prst="rect">
              <a:avLst/>
            </a:prstGeom>
            <a:noFill/>
          </p:spPr>
          <p:txBody>
            <a:bodyPr wrap="none" rtlCol="0">
              <a:spAutoFit/>
            </a:bodyPr>
            <a:lstStyle/>
            <a:p>
              <a:r>
                <a:rPr kumimoji="1" lang="ja-JP" altLang="en-US" sz="1050" dirty="0"/>
                <a:t>夏　川遊びを楽しむ家族連れで賑わう</a:t>
              </a:r>
            </a:p>
          </p:txBody>
        </p:sp>
        <p:sp>
          <p:nvSpPr>
            <p:cNvPr id="6" name="テキスト ボックス 5"/>
            <p:cNvSpPr txBox="1"/>
            <p:nvPr/>
          </p:nvSpPr>
          <p:spPr>
            <a:xfrm>
              <a:off x="5184068" y="6525344"/>
              <a:ext cx="3225563" cy="253916"/>
            </a:xfrm>
            <a:prstGeom prst="rect">
              <a:avLst/>
            </a:prstGeom>
            <a:noFill/>
          </p:spPr>
          <p:txBody>
            <a:bodyPr wrap="none" rtlCol="0">
              <a:spAutoFit/>
            </a:bodyPr>
            <a:lstStyle/>
            <a:p>
              <a:r>
                <a:rPr lang="ja-JP" altLang="en-US" sz="1050" dirty="0"/>
                <a:t>冬　金子</a:t>
              </a:r>
              <a:r>
                <a:rPr lang="ja-JP" altLang="en-US" sz="1050" dirty="0" err="1"/>
                <a:t>みすゞの</a:t>
              </a:r>
              <a:r>
                <a:rPr lang="ja-JP" altLang="en-US" sz="1050" dirty="0"/>
                <a:t>詩をテーマにした灯りのイベント開催</a:t>
              </a:r>
              <a:endParaRPr kumimoji="1" lang="ja-JP" altLang="en-US" sz="1050" dirty="0"/>
            </a:p>
          </p:txBody>
        </p:sp>
        <p:sp>
          <p:nvSpPr>
            <p:cNvPr id="7" name="テキスト ボックス 6"/>
            <p:cNvSpPr txBox="1"/>
            <p:nvPr/>
          </p:nvSpPr>
          <p:spPr>
            <a:xfrm>
              <a:off x="791580" y="6525344"/>
              <a:ext cx="1709122" cy="253916"/>
            </a:xfrm>
            <a:prstGeom prst="rect">
              <a:avLst/>
            </a:prstGeom>
            <a:noFill/>
          </p:spPr>
          <p:txBody>
            <a:bodyPr wrap="none" rtlCol="0">
              <a:spAutoFit/>
            </a:bodyPr>
            <a:lstStyle/>
            <a:p>
              <a:r>
                <a:rPr lang="ja-JP" altLang="en-US" sz="1050" dirty="0"/>
                <a:t>秋　大寧寺周辺で紅葉狩り</a:t>
              </a:r>
              <a:endParaRPr kumimoji="1" lang="ja-JP" altLang="en-US" sz="1050" dirty="0"/>
            </a:p>
          </p:txBody>
        </p:sp>
        <p:pic>
          <p:nvPicPr>
            <p:cNvPr id="14" name="図 13" descr="温泉街桜_R.jpg"/>
            <p:cNvPicPr>
              <a:picLocks noChangeAspect="1"/>
            </p:cNvPicPr>
            <p:nvPr/>
          </p:nvPicPr>
          <p:blipFill>
            <a:blip r:embed="rId2" cstate="print">
              <a:lum bright="10000"/>
            </a:blip>
            <a:stretch>
              <a:fillRect/>
            </a:stretch>
          </p:blipFill>
          <p:spPr>
            <a:xfrm>
              <a:off x="755576" y="1556792"/>
              <a:ext cx="3168352" cy="2160000"/>
            </a:xfrm>
            <a:prstGeom prst="rect">
              <a:avLst/>
            </a:prstGeom>
          </p:spPr>
        </p:pic>
        <p:pic>
          <p:nvPicPr>
            <p:cNvPr id="19" name="図 18" descr="20210807_191026_r_R.jpg"/>
            <p:cNvPicPr>
              <a:picLocks noChangeAspect="1"/>
            </p:cNvPicPr>
            <p:nvPr/>
          </p:nvPicPr>
          <p:blipFill>
            <a:blip r:embed="rId3" cstate="print">
              <a:lum bright="10000"/>
            </a:blip>
            <a:stretch>
              <a:fillRect/>
            </a:stretch>
          </p:blipFill>
          <p:spPr>
            <a:xfrm>
              <a:off x="5148064" y="1556792"/>
              <a:ext cx="3168352" cy="2160000"/>
            </a:xfrm>
            <a:prstGeom prst="rect">
              <a:avLst/>
            </a:prstGeom>
          </p:spPr>
        </p:pic>
        <p:pic>
          <p:nvPicPr>
            <p:cNvPr id="21" name="図 20" descr="うたあかり_R.jpg"/>
            <p:cNvPicPr>
              <a:picLocks noChangeAspect="1"/>
            </p:cNvPicPr>
            <p:nvPr/>
          </p:nvPicPr>
          <p:blipFill>
            <a:blip r:embed="rId4" cstate="print"/>
            <a:srcRect l="5670" t="28616" r="11171" b="33647"/>
            <a:stretch>
              <a:fillRect/>
            </a:stretch>
          </p:blipFill>
          <p:spPr>
            <a:xfrm>
              <a:off x="5148064" y="4365104"/>
              <a:ext cx="3168352" cy="2160240"/>
            </a:xfrm>
            <a:prstGeom prst="rect">
              <a:avLst/>
            </a:prstGeom>
          </p:spPr>
        </p:pic>
      </p:grpSp>
      <p:sp>
        <p:nvSpPr>
          <p:cNvPr id="23" name="テキスト ボックス 22"/>
          <p:cNvSpPr txBox="1"/>
          <p:nvPr/>
        </p:nvSpPr>
        <p:spPr>
          <a:xfrm>
            <a:off x="323528" y="620688"/>
            <a:ext cx="8280920" cy="253916"/>
          </a:xfrm>
          <a:prstGeom prst="rect">
            <a:avLst/>
          </a:prstGeom>
          <a:noFill/>
        </p:spPr>
        <p:txBody>
          <a:bodyPr wrap="square" rtlCol="0">
            <a:spAutoFit/>
          </a:bodyPr>
          <a:lstStyle/>
          <a:p>
            <a:r>
              <a:rPr lang="ja-JP" altLang="en-US" sz="1050" dirty="0">
                <a:latin typeface="ＭＳ ゴシック" pitchFamily="49" charset="-128"/>
                <a:ea typeface="ＭＳ ゴシック" pitchFamily="49" charset="-128"/>
              </a:rPr>
              <a:t>山口県初となる、川テラスや飛び石などをはじめ、お外遊びが楽しめる仕掛けがたくさんあります。</a:t>
            </a:r>
            <a:endParaRPr lang="en-US" altLang="ja-JP" sz="1050" dirty="0">
              <a:latin typeface="ＭＳ ゴシック" pitchFamily="49" charset="-128"/>
              <a:ea typeface="ＭＳ ゴシック" pitchFamily="49" charset="-128"/>
            </a:endParaRPr>
          </a:p>
        </p:txBody>
      </p:sp>
      <p:pic>
        <p:nvPicPr>
          <p:cNvPr id="25" name="図 24" descr="大寧寺お地蔵さま２_R.jpg"/>
          <p:cNvPicPr>
            <a:picLocks noChangeAspect="1"/>
          </p:cNvPicPr>
          <p:nvPr/>
        </p:nvPicPr>
        <p:blipFill>
          <a:blip r:embed="rId5" cstate="print"/>
          <a:stretch>
            <a:fillRect/>
          </a:stretch>
        </p:blipFill>
        <p:spPr>
          <a:xfrm>
            <a:off x="782210" y="4365104"/>
            <a:ext cx="3168352" cy="216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770584" cy="369332"/>
          </a:xfrm>
          <a:prstGeom prst="rect">
            <a:avLst/>
          </a:prstGeom>
          <a:noFill/>
        </p:spPr>
        <p:txBody>
          <a:bodyPr wrap="none" rtlCol="0">
            <a:spAutoFit/>
          </a:bodyPr>
          <a:lstStyle/>
          <a:p>
            <a:r>
              <a:rPr lang="ja-JP" altLang="en-US" dirty="0"/>
              <a:t>湯本</a:t>
            </a:r>
            <a:r>
              <a:rPr kumimoji="1" lang="ja-JP" altLang="en-US" dirty="0"/>
              <a:t>地域の遊び場・おすすめスポット</a:t>
            </a:r>
          </a:p>
        </p:txBody>
      </p:sp>
      <p:sp>
        <p:nvSpPr>
          <p:cNvPr id="4" name="テキスト ボックス 3"/>
          <p:cNvSpPr txBox="1"/>
          <p:nvPr/>
        </p:nvSpPr>
        <p:spPr>
          <a:xfrm>
            <a:off x="755576" y="3501008"/>
            <a:ext cx="2930610" cy="253916"/>
          </a:xfrm>
          <a:prstGeom prst="rect">
            <a:avLst/>
          </a:prstGeom>
          <a:noFill/>
        </p:spPr>
        <p:txBody>
          <a:bodyPr wrap="none" rtlCol="0">
            <a:spAutoFit/>
          </a:bodyPr>
          <a:lstStyle/>
          <a:p>
            <a:r>
              <a:rPr lang="ja-JP" altLang="en-US" sz="1050" dirty="0"/>
              <a:t>広々としたグラウンドは地域のスポーツ交流の場</a:t>
            </a:r>
            <a:endParaRPr kumimoji="1" lang="ja-JP" altLang="en-US" sz="1050" dirty="0"/>
          </a:p>
        </p:txBody>
      </p:sp>
      <p:sp>
        <p:nvSpPr>
          <p:cNvPr id="5" name="テキスト ボックス 4"/>
          <p:cNvSpPr txBox="1"/>
          <p:nvPr/>
        </p:nvSpPr>
        <p:spPr>
          <a:xfrm>
            <a:off x="5148064" y="3501008"/>
            <a:ext cx="2177199" cy="253916"/>
          </a:xfrm>
          <a:prstGeom prst="rect">
            <a:avLst/>
          </a:prstGeom>
          <a:noFill/>
        </p:spPr>
        <p:txBody>
          <a:bodyPr wrap="none" rtlCol="0">
            <a:spAutoFit/>
          </a:bodyPr>
          <a:lstStyle/>
          <a:p>
            <a:r>
              <a:rPr lang="ja-JP" altLang="en-US" sz="1050" dirty="0"/>
              <a:t>体育館にはトレーニングジムも併設</a:t>
            </a:r>
            <a:endParaRPr kumimoji="1" lang="ja-JP" altLang="en-US" sz="1050" dirty="0"/>
          </a:p>
        </p:txBody>
      </p:sp>
      <p:sp>
        <p:nvSpPr>
          <p:cNvPr id="6" name="テキスト ボックス 5"/>
          <p:cNvSpPr txBox="1"/>
          <p:nvPr/>
        </p:nvSpPr>
        <p:spPr>
          <a:xfrm>
            <a:off x="5184068" y="6525344"/>
            <a:ext cx="184731" cy="253916"/>
          </a:xfrm>
          <a:prstGeom prst="rect">
            <a:avLst/>
          </a:prstGeom>
          <a:noFill/>
        </p:spPr>
        <p:txBody>
          <a:bodyPr wrap="none" rtlCol="0">
            <a:spAutoFit/>
          </a:bodyPr>
          <a:lstStyle/>
          <a:p>
            <a:endParaRPr kumimoji="1" lang="ja-JP" altLang="en-US" sz="1050" dirty="0"/>
          </a:p>
        </p:txBody>
      </p:sp>
      <p:sp>
        <p:nvSpPr>
          <p:cNvPr id="7" name="テキスト ボックス 6"/>
          <p:cNvSpPr txBox="1"/>
          <p:nvPr/>
        </p:nvSpPr>
        <p:spPr>
          <a:xfrm>
            <a:off x="791580" y="6525344"/>
            <a:ext cx="184731" cy="253916"/>
          </a:xfrm>
          <a:prstGeom prst="rect">
            <a:avLst/>
          </a:prstGeom>
          <a:noFill/>
        </p:spPr>
        <p:txBody>
          <a:bodyPr wrap="none" rtlCol="0">
            <a:spAutoFit/>
          </a:bodyPr>
          <a:lstStyle/>
          <a:p>
            <a:endParaRPr kumimoji="1" lang="ja-JP" altLang="en-US" sz="1050" dirty="0"/>
          </a:p>
        </p:txBody>
      </p:sp>
      <p:sp>
        <p:nvSpPr>
          <p:cNvPr id="8" name="テキスト ボックス 7"/>
          <p:cNvSpPr txBox="1"/>
          <p:nvPr/>
        </p:nvSpPr>
        <p:spPr>
          <a:xfrm>
            <a:off x="323528" y="3789040"/>
            <a:ext cx="1991251" cy="500137"/>
          </a:xfrm>
          <a:prstGeom prst="rect">
            <a:avLst/>
          </a:prstGeom>
          <a:noFill/>
        </p:spPr>
        <p:txBody>
          <a:bodyPr wrap="none" rtlCol="0">
            <a:spAutoFit/>
          </a:bodyPr>
          <a:lstStyle/>
          <a:p>
            <a:r>
              <a:rPr lang="ja-JP" altLang="en-US" sz="1600" dirty="0"/>
              <a:t>大寧寺</a:t>
            </a:r>
            <a:r>
              <a:rPr lang="en-US" altLang="ja-JP" sz="1600" dirty="0"/>
              <a:t> </a:t>
            </a:r>
            <a:r>
              <a:rPr lang="ja-JP" altLang="en-US" sz="1600" dirty="0"/>
              <a:t>（たいねいじ）</a:t>
            </a:r>
            <a:endParaRPr lang="en-US" altLang="ja-JP" sz="1600" dirty="0"/>
          </a:p>
          <a:p>
            <a:r>
              <a:rPr lang="ja-JP" altLang="en-US" sz="1050" dirty="0"/>
              <a:t>住所：長門市深川湯本</a:t>
            </a:r>
            <a:r>
              <a:rPr lang="en-US" altLang="ja-JP" sz="1050" dirty="0"/>
              <a:t>1074</a:t>
            </a:r>
            <a:r>
              <a:rPr lang="ja-JP" altLang="en-US" sz="1050" dirty="0"/>
              <a:t>　</a:t>
            </a:r>
            <a:endParaRPr kumimoji="1" lang="ja-JP" altLang="en-US" sz="1050" dirty="0"/>
          </a:p>
        </p:txBody>
      </p:sp>
      <p:sp>
        <p:nvSpPr>
          <p:cNvPr id="11" name="テキスト ボックス 10"/>
          <p:cNvSpPr txBox="1"/>
          <p:nvPr/>
        </p:nvSpPr>
        <p:spPr>
          <a:xfrm>
            <a:off x="323528" y="764704"/>
            <a:ext cx="4761240" cy="500137"/>
          </a:xfrm>
          <a:prstGeom prst="rect">
            <a:avLst/>
          </a:prstGeom>
          <a:noFill/>
        </p:spPr>
        <p:txBody>
          <a:bodyPr wrap="none" rtlCol="0">
            <a:spAutoFit/>
          </a:bodyPr>
          <a:lstStyle/>
          <a:p>
            <a:r>
              <a:rPr lang="ja-JP" altLang="en-US" sz="1600" dirty="0">
                <a:latin typeface="+mn-ea"/>
              </a:rPr>
              <a:t>小河内グラウンド　長門農業者トレーニングセンター　</a:t>
            </a:r>
            <a:endParaRPr lang="en-US" altLang="ja-JP" sz="1600" dirty="0">
              <a:latin typeface="+mn-ea"/>
            </a:endParaRPr>
          </a:p>
          <a:p>
            <a:r>
              <a:rPr lang="ja-JP" altLang="en-US" sz="1050" dirty="0"/>
              <a:t>住所：長門市深川湯本</a:t>
            </a:r>
            <a:r>
              <a:rPr lang="en-US" altLang="ja-JP" sz="1050" dirty="0"/>
              <a:t>584-2</a:t>
            </a:r>
            <a:r>
              <a:rPr lang="ja-JP" altLang="en-US" sz="1050" dirty="0"/>
              <a:t>　</a:t>
            </a:r>
            <a:endParaRPr kumimoji="1" lang="ja-JP" altLang="en-US" sz="1050" dirty="0"/>
          </a:p>
        </p:txBody>
      </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小河内グラウンド_R.jpg"/>
          <p:cNvPicPr>
            <a:picLocks noChangeAspect="1"/>
          </p:cNvPicPr>
          <p:nvPr/>
        </p:nvPicPr>
        <p:blipFill>
          <a:blip r:embed="rId2" cstate="print"/>
          <a:stretch>
            <a:fillRect/>
          </a:stretch>
        </p:blipFill>
        <p:spPr>
          <a:xfrm>
            <a:off x="755576" y="1340768"/>
            <a:ext cx="3168352" cy="2160000"/>
          </a:xfrm>
          <a:prstGeom prst="rect">
            <a:avLst/>
          </a:prstGeom>
        </p:spPr>
      </p:pic>
      <p:pic>
        <p:nvPicPr>
          <p:cNvPr id="16" name="図 15" descr="長門農業者トレーニングセンター_R.jpg"/>
          <p:cNvPicPr>
            <a:picLocks noChangeAspect="1"/>
          </p:cNvPicPr>
          <p:nvPr/>
        </p:nvPicPr>
        <p:blipFill>
          <a:blip r:embed="rId3" cstate="print">
            <a:lum bright="10000"/>
          </a:blip>
          <a:stretch>
            <a:fillRect/>
          </a:stretch>
        </p:blipFill>
        <p:spPr>
          <a:xfrm>
            <a:off x="5148064" y="1340768"/>
            <a:ext cx="3168352" cy="2160000"/>
          </a:xfrm>
          <a:prstGeom prst="rect">
            <a:avLst/>
          </a:prstGeom>
        </p:spPr>
      </p:pic>
      <p:sp>
        <p:nvSpPr>
          <p:cNvPr id="22" name="テキスト ボックス 21"/>
          <p:cNvSpPr txBox="1"/>
          <p:nvPr/>
        </p:nvSpPr>
        <p:spPr>
          <a:xfrm>
            <a:off x="5175682" y="6524360"/>
            <a:ext cx="2266967" cy="253916"/>
          </a:xfrm>
          <a:prstGeom prst="rect">
            <a:avLst/>
          </a:prstGeom>
          <a:noFill/>
        </p:spPr>
        <p:txBody>
          <a:bodyPr wrap="none" rtlCol="0">
            <a:spAutoFit/>
          </a:bodyPr>
          <a:lstStyle/>
          <a:p>
            <a:r>
              <a:rPr lang="ja-JP" altLang="en-US" sz="1050" dirty="0"/>
              <a:t>大寧寺境内に祀られている</a:t>
            </a:r>
            <a:r>
              <a:rPr kumimoji="1" lang="ja-JP" altLang="en-US" sz="1050" dirty="0"/>
              <a:t>豊川稲荷</a:t>
            </a:r>
          </a:p>
        </p:txBody>
      </p:sp>
      <p:pic>
        <p:nvPicPr>
          <p:cNvPr id="29" name="図 28" descr="長門豊川稲荷_R.jpg"/>
          <p:cNvPicPr>
            <a:picLocks noChangeAspect="1"/>
          </p:cNvPicPr>
          <p:nvPr/>
        </p:nvPicPr>
        <p:blipFill>
          <a:blip r:embed="rId4" cstate="print"/>
          <a:stretch>
            <a:fillRect/>
          </a:stretch>
        </p:blipFill>
        <p:spPr>
          <a:xfrm>
            <a:off x="5184560" y="4365104"/>
            <a:ext cx="3203864" cy="2160000"/>
          </a:xfrm>
          <a:prstGeom prst="rect">
            <a:avLst/>
          </a:prstGeom>
        </p:spPr>
      </p:pic>
      <p:pic>
        <p:nvPicPr>
          <p:cNvPr id="30" name="図 29" descr="IMG_0478_R.JPG"/>
          <p:cNvPicPr>
            <a:picLocks noChangeAspect="1"/>
          </p:cNvPicPr>
          <p:nvPr/>
        </p:nvPicPr>
        <p:blipFill>
          <a:blip r:embed="rId5" cstate="print"/>
          <a:stretch>
            <a:fillRect/>
          </a:stretch>
        </p:blipFill>
        <p:spPr>
          <a:xfrm>
            <a:off x="782211" y="4365104"/>
            <a:ext cx="3168352" cy="2160000"/>
          </a:xfrm>
          <a:prstGeom prst="rect">
            <a:avLst/>
          </a:prstGeom>
        </p:spPr>
      </p:pic>
      <p:sp>
        <p:nvSpPr>
          <p:cNvPr id="31" name="正方形/長方形 30"/>
          <p:cNvSpPr/>
          <p:nvPr/>
        </p:nvSpPr>
        <p:spPr>
          <a:xfrm>
            <a:off x="773332" y="6524360"/>
            <a:ext cx="4086700" cy="253916"/>
          </a:xfrm>
          <a:prstGeom prst="rect">
            <a:avLst/>
          </a:prstGeom>
        </p:spPr>
        <p:txBody>
          <a:bodyPr wrap="square">
            <a:spAutoFit/>
          </a:bodyPr>
          <a:lstStyle/>
          <a:p>
            <a:r>
              <a:rPr lang="ja-JP" altLang="en-US" sz="1050" dirty="0"/>
              <a:t>山口県三奇橋のひとつである大寧寺川に架かる盤石橋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548680"/>
            <a:ext cx="8424936" cy="1315745"/>
          </a:xfrm>
          <a:prstGeom prst="rect">
            <a:avLst/>
          </a:prstGeom>
          <a:noFill/>
        </p:spPr>
        <p:txBody>
          <a:bodyPr wrap="square" rtlCol="0">
            <a:spAutoFit/>
          </a:bodyPr>
          <a:lstStyle/>
          <a:p>
            <a:r>
              <a:rPr lang="ja-JP" altLang="en-US" sz="1600" dirty="0"/>
              <a:t>吉冨幸進堂のワッフル</a:t>
            </a:r>
            <a:endParaRPr lang="en-US" altLang="ja-JP" sz="1050" b="1" dirty="0"/>
          </a:p>
          <a:p>
            <a:r>
              <a:rPr lang="ja-JP" altLang="en-US" sz="1050" dirty="0"/>
              <a:t>明治創業という歴史ある老舗和菓子店の一番人気の商品は創業から変わらない手法で作られるワッフルです。温泉街を訪れる観光客の方をはじめ、地元の人からも長年愛される「湯本の名菓」として親しまれています。　住所：長門市湯本</a:t>
            </a:r>
            <a:r>
              <a:rPr lang="en-US" altLang="ja-JP" sz="1050" dirty="0"/>
              <a:t>1031-2</a:t>
            </a:r>
            <a:r>
              <a:rPr lang="ja-JP" altLang="en-US" sz="1050" dirty="0"/>
              <a:t>　</a:t>
            </a:r>
            <a:r>
              <a:rPr lang="en-US" altLang="ja-JP" sz="1050" dirty="0"/>
              <a:t>TEL</a:t>
            </a:r>
            <a:r>
              <a:rPr lang="ja-JP" altLang="en-US" sz="1050" dirty="0"/>
              <a:t>：</a:t>
            </a:r>
            <a:r>
              <a:rPr lang="en-US" altLang="ja-JP" sz="1050" dirty="0"/>
              <a:t>0837-25-3971</a:t>
            </a:r>
            <a:endParaRPr lang="ja-JP" altLang="en-US" sz="1050" dirty="0"/>
          </a:p>
          <a:p>
            <a:endParaRPr lang="en-US" altLang="ja-JP" sz="1050" dirty="0"/>
          </a:p>
          <a:p>
            <a:endParaRPr lang="en-US" altLang="ja-JP" sz="1600" b="1" dirty="0"/>
          </a:p>
          <a:p>
            <a:endParaRPr kumimoji="1" lang="ja-JP" altLang="en-US" sz="1600" b="1" dirty="0"/>
          </a:p>
        </p:txBody>
      </p:sp>
      <p:sp>
        <p:nvSpPr>
          <p:cNvPr id="3" name="テキスト ボックス 2"/>
          <p:cNvSpPr txBox="1"/>
          <p:nvPr/>
        </p:nvSpPr>
        <p:spPr>
          <a:xfrm>
            <a:off x="1835696" y="1124744"/>
            <a:ext cx="184731" cy="253916"/>
          </a:xfrm>
          <a:prstGeom prst="rect">
            <a:avLst/>
          </a:prstGeom>
          <a:noFill/>
        </p:spPr>
        <p:txBody>
          <a:bodyPr wrap="none" rtlCol="0">
            <a:spAutoFit/>
          </a:bodyPr>
          <a:lstStyle/>
          <a:p>
            <a:endParaRPr kumimoji="1" lang="ja-JP" altLang="en-US" sz="1050" dirty="0"/>
          </a:p>
        </p:txBody>
      </p:sp>
      <p:sp>
        <p:nvSpPr>
          <p:cNvPr id="4" name="テキスト ボックス 3"/>
          <p:cNvSpPr txBox="1"/>
          <p:nvPr/>
        </p:nvSpPr>
        <p:spPr>
          <a:xfrm>
            <a:off x="343193" y="3645024"/>
            <a:ext cx="8800807" cy="661720"/>
          </a:xfrm>
          <a:prstGeom prst="rect">
            <a:avLst/>
          </a:prstGeom>
          <a:noFill/>
        </p:spPr>
        <p:txBody>
          <a:bodyPr wrap="none" rtlCol="0">
            <a:spAutoFit/>
          </a:bodyPr>
          <a:lstStyle/>
          <a:p>
            <a:r>
              <a:rPr lang="en-US" altLang="ja-JP" sz="1600" dirty="0"/>
              <a:t>365+1BEER</a:t>
            </a:r>
            <a:r>
              <a:rPr lang="ja-JP" altLang="en-US" sz="1600" dirty="0"/>
              <a:t>（サンロクロクビール）</a:t>
            </a:r>
            <a:endParaRPr lang="en-US" altLang="ja-JP" sz="1600" b="1" dirty="0"/>
          </a:p>
          <a:p>
            <a:r>
              <a:rPr lang="ja-JP" altLang="en-US" sz="1050" dirty="0"/>
              <a:t>長門市初のクラフトビール醸造所が長門湯本温泉街にオープンしました。「</a:t>
            </a:r>
            <a:r>
              <a:rPr lang="en-US" altLang="ja-JP" sz="1050" dirty="0"/>
              <a:t>365+1</a:t>
            </a:r>
            <a:r>
              <a:rPr lang="ja-JP" altLang="en-US" sz="1050" dirty="0"/>
              <a:t>」という名称には、地元に住む人達の毎日（</a:t>
            </a:r>
            <a:r>
              <a:rPr lang="en-US" altLang="ja-JP" sz="1050" dirty="0"/>
              <a:t>365</a:t>
            </a:r>
            <a:r>
              <a:rPr lang="ja-JP" altLang="en-US" sz="1050" dirty="0"/>
              <a:t>日）と長門を訪れる人達の</a:t>
            </a:r>
            <a:endParaRPr lang="en-US" altLang="ja-JP" sz="1050" dirty="0"/>
          </a:p>
          <a:p>
            <a:r>
              <a:rPr lang="ja-JP" altLang="en-US" sz="1050" dirty="0"/>
              <a:t>特別な日（</a:t>
            </a:r>
            <a:r>
              <a:rPr lang="en-US" altLang="ja-JP" sz="1050" dirty="0"/>
              <a:t>1</a:t>
            </a:r>
            <a:r>
              <a:rPr lang="ja-JP" altLang="en-US" sz="1050" dirty="0"/>
              <a:t>日）のどちらにも愛され、このビールをコミュニティツールにしたいとの思いが込められています。</a:t>
            </a:r>
          </a:p>
        </p:txBody>
      </p:sp>
      <p:grpSp>
        <p:nvGrpSpPr>
          <p:cNvPr id="5" name="グループ化 4"/>
          <p:cNvGrpSpPr/>
          <p:nvPr/>
        </p:nvGrpSpPr>
        <p:grpSpPr>
          <a:xfrm>
            <a:off x="773332" y="3401382"/>
            <a:ext cx="8272199" cy="3467452"/>
            <a:chOff x="377288" y="3401382"/>
            <a:chExt cx="8272199" cy="3467452"/>
          </a:xfrm>
        </p:grpSpPr>
        <p:sp>
          <p:nvSpPr>
            <p:cNvPr id="6" name="テキスト ボックス 5"/>
            <p:cNvSpPr txBox="1"/>
            <p:nvPr/>
          </p:nvSpPr>
          <p:spPr>
            <a:xfrm>
              <a:off x="377288" y="3429000"/>
              <a:ext cx="1632178" cy="253916"/>
            </a:xfrm>
            <a:prstGeom prst="rect">
              <a:avLst/>
            </a:prstGeom>
            <a:noFill/>
          </p:spPr>
          <p:txBody>
            <a:bodyPr wrap="none" rtlCol="0">
              <a:spAutoFit/>
            </a:bodyPr>
            <a:lstStyle/>
            <a:p>
              <a:r>
                <a:rPr lang="ja-JP" altLang="en-US" sz="1050" dirty="0"/>
                <a:t>門前地区にある店舗外観</a:t>
              </a:r>
              <a:endParaRPr kumimoji="1" lang="ja-JP" altLang="en-US" sz="1050" dirty="0"/>
            </a:p>
          </p:txBody>
        </p:sp>
        <p:sp>
          <p:nvSpPr>
            <p:cNvPr id="7" name="テキスト ボックス 6"/>
            <p:cNvSpPr txBox="1"/>
            <p:nvPr/>
          </p:nvSpPr>
          <p:spPr>
            <a:xfrm>
              <a:off x="4787532" y="3401382"/>
              <a:ext cx="2895344" cy="253916"/>
            </a:xfrm>
            <a:prstGeom prst="rect">
              <a:avLst/>
            </a:prstGeom>
            <a:noFill/>
          </p:spPr>
          <p:txBody>
            <a:bodyPr wrap="none" rtlCol="0">
              <a:spAutoFit/>
            </a:bodyPr>
            <a:lstStyle/>
            <a:p>
              <a:r>
                <a:rPr lang="en-US" altLang="ja-JP" sz="1050" dirty="0"/>
                <a:t>1</a:t>
              </a:r>
              <a:r>
                <a:rPr lang="ja-JP" altLang="en-US" sz="1050" dirty="0"/>
                <a:t>番人気はクリームたっぷりのカスタードワッフル</a:t>
              </a:r>
              <a:endParaRPr kumimoji="1" lang="ja-JP" altLang="en-US" sz="1050" dirty="0"/>
            </a:p>
          </p:txBody>
        </p:sp>
        <p:sp>
          <p:nvSpPr>
            <p:cNvPr id="8" name="テキスト ボックス 7"/>
            <p:cNvSpPr txBox="1"/>
            <p:nvPr/>
          </p:nvSpPr>
          <p:spPr>
            <a:xfrm>
              <a:off x="4787532" y="6453336"/>
              <a:ext cx="3861955" cy="415498"/>
            </a:xfrm>
            <a:prstGeom prst="rect">
              <a:avLst/>
            </a:prstGeom>
            <a:noFill/>
          </p:spPr>
          <p:txBody>
            <a:bodyPr wrap="none" rtlCol="0">
              <a:spAutoFit/>
            </a:bodyPr>
            <a:lstStyle/>
            <a:p>
              <a:r>
                <a:rPr lang="ja-JP" altLang="en-US" sz="1050" dirty="0"/>
                <a:t>小瓶でのテイクアウトやビールグラウラー</a:t>
              </a:r>
              <a:r>
                <a:rPr lang="en-US" altLang="ja-JP" sz="1050" dirty="0"/>
                <a:t>(</a:t>
              </a:r>
              <a:r>
                <a:rPr lang="ja-JP" altLang="en-US" sz="1050" dirty="0"/>
                <a:t>炭酸対応のマイボトル）</a:t>
              </a:r>
              <a:endParaRPr lang="en-US" altLang="ja-JP" sz="1050" dirty="0"/>
            </a:p>
            <a:p>
              <a:r>
                <a:rPr lang="ja-JP" altLang="en-US" sz="1050" dirty="0" err="1"/>
                <a:t>での</a:t>
              </a:r>
              <a:r>
                <a:rPr lang="ja-JP" altLang="en-US" sz="1050" dirty="0"/>
                <a:t>量り売りにも対応</a:t>
              </a:r>
              <a:endParaRPr kumimoji="1" lang="ja-JP" altLang="en-US" sz="1050" dirty="0"/>
            </a:p>
          </p:txBody>
        </p:sp>
        <p:sp>
          <p:nvSpPr>
            <p:cNvPr id="9" name="テキスト ボックス 8"/>
            <p:cNvSpPr txBox="1"/>
            <p:nvPr/>
          </p:nvSpPr>
          <p:spPr>
            <a:xfrm>
              <a:off x="395044" y="6442502"/>
              <a:ext cx="3376245" cy="415498"/>
            </a:xfrm>
            <a:prstGeom prst="rect">
              <a:avLst/>
            </a:prstGeom>
            <a:noFill/>
          </p:spPr>
          <p:txBody>
            <a:bodyPr wrap="none" rtlCol="0">
              <a:spAutoFit/>
            </a:bodyPr>
            <a:lstStyle/>
            <a:p>
              <a:r>
                <a:rPr lang="ja-JP" altLang="en-US" sz="1050" dirty="0"/>
                <a:t>私設資料館になっていた旧薬局をリノベーションした店舗</a:t>
              </a:r>
              <a:endParaRPr lang="en-US" altLang="ja-JP" sz="1050" dirty="0"/>
            </a:p>
            <a:p>
              <a:r>
                <a:rPr kumimoji="1" lang="ja-JP" altLang="en-US" sz="1050" dirty="0"/>
                <a:t>のタップルームで、週末はできたてのビールを味わえる</a:t>
              </a:r>
            </a:p>
          </p:txBody>
        </p:sp>
      </p:grpSp>
      <p:sp>
        <p:nvSpPr>
          <p:cNvPr id="14" name="テキスト ボックス 13"/>
          <p:cNvSpPr txBox="1"/>
          <p:nvPr/>
        </p:nvSpPr>
        <p:spPr>
          <a:xfrm>
            <a:off x="251520" y="116632"/>
            <a:ext cx="1938351" cy="369332"/>
          </a:xfrm>
          <a:prstGeom prst="rect">
            <a:avLst/>
          </a:prstGeom>
          <a:noFill/>
        </p:spPr>
        <p:txBody>
          <a:bodyPr wrap="none" rtlCol="0">
            <a:spAutoFit/>
          </a:bodyPr>
          <a:lstStyle/>
          <a:p>
            <a:pPr algn="ctr"/>
            <a:r>
              <a:rPr kumimoji="1" lang="ja-JP" altLang="en-US" dirty="0"/>
              <a:t>地域のおいしい食</a:t>
            </a:r>
          </a:p>
        </p:txBody>
      </p:sp>
      <p:sp>
        <p:nvSpPr>
          <p:cNvPr id="15" name="正方形/長方形 14"/>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791580" y="1268760"/>
            <a:ext cx="7560840" cy="2160000"/>
            <a:chOff x="782210" y="1268760"/>
            <a:chExt cx="7560840" cy="2160000"/>
          </a:xfrm>
        </p:grpSpPr>
        <p:pic>
          <p:nvPicPr>
            <p:cNvPr id="16" name="図 15" descr="IMG_6606_R.JPG"/>
            <p:cNvPicPr>
              <a:picLocks noChangeAspect="1"/>
            </p:cNvPicPr>
            <p:nvPr/>
          </p:nvPicPr>
          <p:blipFill>
            <a:blip r:embed="rId2" cstate="print"/>
            <a:stretch>
              <a:fillRect/>
            </a:stretch>
          </p:blipFill>
          <p:spPr>
            <a:xfrm>
              <a:off x="782210" y="1268760"/>
              <a:ext cx="3168352" cy="2160000"/>
            </a:xfrm>
            <a:prstGeom prst="rect">
              <a:avLst/>
            </a:prstGeom>
          </p:spPr>
        </p:pic>
        <p:pic>
          <p:nvPicPr>
            <p:cNvPr id="17" name="図 16" descr="FB_IMG_1610784073418_R.jpg"/>
            <p:cNvPicPr>
              <a:picLocks noChangeAspect="1"/>
            </p:cNvPicPr>
            <p:nvPr/>
          </p:nvPicPr>
          <p:blipFill>
            <a:blip r:embed="rId3" cstate="print"/>
            <a:srcRect l="4450" r="8765" b="13324"/>
            <a:stretch>
              <a:fillRect/>
            </a:stretch>
          </p:blipFill>
          <p:spPr>
            <a:xfrm>
              <a:off x="5174698" y="1268760"/>
              <a:ext cx="3168352" cy="2142485"/>
            </a:xfrm>
            <a:prstGeom prst="rect">
              <a:avLst/>
            </a:prstGeom>
          </p:spPr>
        </p:pic>
      </p:grpSp>
      <p:grpSp>
        <p:nvGrpSpPr>
          <p:cNvPr id="25" name="グループ化 24"/>
          <p:cNvGrpSpPr/>
          <p:nvPr/>
        </p:nvGrpSpPr>
        <p:grpSpPr>
          <a:xfrm>
            <a:off x="792000" y="4293096"/>
            <a:ext cx="7560352" cy="2160240"/>
            <a:chOff x="792000" y="4293096"/>
            <a:chExt cx="7560352" cy="2160240"/>
          </a:xfrm>
        </p:grpSpPr>
        <p:pic>
          <p:nvPicPr>
            <p:cNvPr id="19" name="図 18" descr="366ビール_R.jpg"/>
            <p:cNvPicPr>
              <a:picLocks noChangeAspect="1"/>
            </p:cNvPicPr>
            <p:nvPr/>
          </p:nvPicPr>
          <p:blipFill>
            <a:blip r:embed="rId4" cstate="print"/>
            <a:srcRect t="18737" r="25839" b="4527"/>
            <a:stretch>
              <a:fillRect/>
            </a:stretch>
          </p:blipFill>
          <p:spPr>
            <a:xfrm>
              <a:off x="792000" y="4293096"/>
              <a:ext cx="3168352" cy="2160240"/>
            </a:xfrm>
            <a:prstGeom prst="rect">
              <a:avLst/>
            </a:prstGeom>
          </p:spPr>
        </p:pic>
        <p:pic>
          <p:nvPicPr>
            <p:cNvPr id="23" name="図 22" descr="366bi-ru_R.jpg"/>
            <p:cNvPicPr>
              <a:picLocks noChangeAspect="1"/>
            </p:cNvPicPr>
            <p:nvPr/>
          </p:nvPicPr>
          <p:blipFill>
            <a:blip r:embed="rId5" cstate="print">
              <a:lum bright="10000"/>
            </a:blip>
            <a:stretch>
              <a:fillRect/>
            </a:stretch>
          </p:blipFill>
          <p:spPr>
            <a:xfrm>
              <a:off x="5184000" y="4293096"/>
              <a:ext cx="3168352" cy="2160239"/>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60032" y="4653136"/>
            <a:ext cx="814647" cy="253916"/>
          </a:xfrm>
          <a:prstGeom prst="rect">
            <a:avLst/>
          </a:prstGeom>
          <a:noFill/>
        </p:spPr>
        <p:txBody>
          <a:bodyPr wrap="none" rtlCol="0">
            <a:spAutoFit/>
          </a:bodyPr>
          <a:lstStyle/>
          <a:p>
            <a:r>
              <a:rPr lang="ja-JP" altLang="en-US" sz="1050" dirty="0"/>
              <a:t>おとずれ堂</a:t>
            </a:r>
            <a:endParaRPr kumimoji="1" lang="ja-JP" altLang="en-US" sz="1050" dirty="0"/>
          </a:p>
        </p:txBody>
      </p:sp>
      <p:sp>
        <p:nvSpPr>
          <p:cNvPr id="3" name="テキスト ボックス 2"/>
          <p:cNvSpPr txBox="1"/>
          <p:nvPr/>
        </p:nvSpPr>
        <p:spPr>
          <a:xfrm>
            <a:off x="323528" y="705600"/>
            <a:ext cx="6078908" cy="369332"/>
          </a:xfrm>
          <a:prstGeom prst="rect">
            <a:avLst/>
          </a:prstGeom>
          <a:noFill/>
        </p:spPr>
        <p:txBody>
          <a:bodyPr wrap="none" rtlCol="0">
            <a:spAutoFit/>
          </a:bodyPr>
          <a:lstStyle/>
          <a:p>
            <a:r>
              <a:rPr lang="ja-JP" altLang="en-US" dirty="0"/>
              <a:t>湯本三区連携協議会会長　赤川 孝昭さん（おとずれ堂 店主）</a:t>
            </a:r>
            <a:endParaRPr lang="en-US" altLang="ja-JP" dirty="0"/>
          </a:p>
        </p:txBody>
      </p:sp>
      <p:sp>
        <p:nvSpPr>
          <p:cNvPr id="4" name="テキスト ボックス 3"/>
          <p:cNvSpPr txBox="1"/>
          <p:nvPr/>
        </p:nvSpPr>
        <p:spPr>
          <a:xfrm>
            <a:off x="251520" y="116632"/>
            <a:ext cx="1107996" cy="369332"/>
          </a:xfrm>
          <a:prstGeom prst="rect">
            <a:avLst/>
          </a:prstGeom>
          <a:noFill/>
        </p:spPr>
        <p:txBody>
          <a:bodyPr wrap="none" rtlCol="0">
            <a:spAutoFit/>
          </a:bodyPr>
          <a:lstStyle/>
          <a:p>
            <a:r>
              <a:rPr lang="ja-JP" altLang="en-US" dirty="0"/>
              <a:t>地域</a:t>
            </a:r>
            <a:r>
              <a:rPr lang="ja-JP" altLang="en-US"/>
              <a:t>の人</a:t>
            </a:r>
            <a:endParaRPr lang="en-US" altLang="ja-JP" dirty="0"/>
          </a:p>
        </p:txBody>
      </p:sp>
      <p:sp>
        <p:nvSpPr>
          <p:cNvPr id="5" name="テキスト ボックス 4"/>
          <p:cNvSpPr txBox="1"/>
          <p:nvPr/>
        </p:nvSpPr>
        <p:spPr>
          <a:xfrm>
            <a:off x="323528" y="1185906"/>
            <a:ext cx="8826455" cy="577081"/>
          </a:xfrm>
          <a:prstGeom prst="rect">
            <a:avLst/>
          </a:prstGeom>
          <a:noFill/>
        </p:spPr>
        <p:txBody>
          <a:bodyPr wrap="none" rtlCol="0">
            <a:spAutoFit/>
          </a:bodyPr>
          <a:lstStyle/>
          <a:p>
            <a:r>
              <a:rPr lang="ja-JP" altLang="en-US" sz="1050" dirty="0"/>
              <a:t>地域の御用聞きとして、湯本地域を周り、地域住民の声を聞き、地域活性化のために尽力されています。週末は湯本温泉街にある、古民家を改装した</a:t>
            </a:r>
            <a:endParaRPr lang="en-US" altLang="ja-JP" sz="1050" dirty="0"/>
          </a:p>
          <a:p>
            <a:r>
              <a:rPr lang="ja-JP" altLang="en-US" sz="1050" dirty="0"/>
              <a:t>お土産屋さん「おとずれ堂」にいることが多いので、地域の暮らしに詳しい赤川さんと話をされてみるのも面白いのではないでしょうか。</a:t>
            </a:r>
          </a:p>
          <a:p>
            <a:endParaRPr lang="en-US" altLang="ja-JP" sz="1050" dirty="0"/>
          </a:p>
        </p:txBody>
      </p:sp>
      <p:sp>
        <p:nvSpPr>
          <p:cNvPr id="6" name="テキスト ボックス 5"/>
          <p:cNvSpPr txBox="1"/>
          <p:nvPr/>
        </p:nvSpPr>
        <p:spPr>
          <a:xfrm>
            <a:off x="395536" y="4653136"/>
            <a:ext cx="1106393" cy="253916"/>
          </a:xfrm>
          <a:prstGeom prst="rect">
            <a:avLst/>
          </a:prstGeom>
          <a:noFill/>
        </p:spPr>
        <p:txBody>
          <a:bodyPr wrap="none" rtlCol="0">
            <a:spAutoFit/>
          </a:bodyPr>
          <a:lstStyle/>
          <a:p>
            <a:r>
              <a:rPr lang="ja-JP" altLang="en-US" sz="1050" dirty="0"/>
              <a:t>赤川  孝昭さん　</a:t>
            </a:r>
            <a:endParaRPr kumimoji="1" lang="ja-JP" altLang="en-US" sz="1050" dirty="0"/>
          </a:p>
        </p:txBody>
      </p:sp>
      <p:sp>
        <p:nvSpPr>
          <p:cNvPr id="7" name="テキスト ボックス 6"/>
          <p:cNvSpPr txBox="1"/>
          <p:nvPr/>
        </p:nvSpPr>
        <p:spPr>
          <a:xfrm>
            <a:off x="323528" y="5301208"/>
            <a:ext cx="8395247" cy="461665"/>
          </a:xfrm>
          <a:prstGeom prst="rect">
            <a:avLst/>
          </a:prstGeom>
          <a:noFill/>
        </p:spPr>
        <p:txBody>
          <a:bodyPr wrap="none" rtlCol="0">
            <a:spAutoFit/>
          </a:bodyPr>
          <a:lstStyle/>
          <a:p>
            <a:r>
              <a:rPr kumimoji="1" lang="ja-JP" altLang="en-US" sz="1200" b="1" dirty="0"/>
              <a:t>「</a:t>
            </a:r>
            <a:r>
              <a:rPr lang="en-US" altLang="ja-JP" sz="1200" dirty="0"/>
              <a:t> </a:t>
            </a:r>
            <a:r>
              <a:rPr lang="en-US" altLang="ja-JP" sz="1200" b="1" dirty="0"/>
              <a:t>2020</a:t>
            </a:r>
            <a:r>
              <a:rPr lang="ja-JP" altLang="en-US" sz="1200" b="1" dirty="0"/>
              <a:t>年</a:t>
            </a:r>
            <a:r>
              <a:rPr lang="en-US" altLang="ja-JP" sz="1200" b="1" dirty="0"/>
              <a:t>3</a:t>
            </a:r>
            <a:r>
              <a:rPr lang="ja-JP" altLang="en-US" sz="1200" b="1" dirty="0"/>
              <a:t>月には</a:t>
            </a:r>
            <a:r>
              <a:rPr lang="en-US" altLang="ja-JP" sz="1200" b="1" dirty="0"/>
              <a:t>”</a:t>
            </a:r>
            <a:r>
              <a:rPr lang="ja-JP" altLang="en-US" sz="1200" b="1" dirty="0"/>
              <a:t>まちづくりプロジェクト</a:t>
            </a:r>
            <a:r>
              <a:rPr lang="en-US" altLang="ja-JP" sz="1200" b="1" dirty="0"/>
              <a:t>”</a:t>
            </a:r>
            <a:r>
              <a:rPr lang="ja-JP" altLang="en-US" sz="1200" b="1" dirty="0"/>
              <a:t>も完成し、様々な店舗がオープンしています。新しく住民になった人達にも親切で優しい</a:t>
            </a:r>
            <a:endParaRPr lang="en-US" altLang="ja-JP" sz="1200" b="1" dirty="0"/>
          </a:p>
          <a:p>
            <a:r>
              <a:rPr lang="ja-JP" altLang="en-US" sz="1200" b="1" dirty="0"/>
              <a:t>街です。長門湯本温泉でエンジョイライフと、新しいチャレンジを考えてみてはいかがでしょうか？ </a:t>
            </a:r>
            <a:r>
              <a:rPr kumimoji="1" lang="ja-JP" altLang="en-US" sz="1200" b="1" dirty="0"/>
              <a:t>　」</a:t>
            </a:r>
          </a:p>
        </p:txBody>
      </p:sp>
      <p:sp>
        <p:nvSpPr>
          <p:cNvPr id="8" name="テキスト ボックス 7"/>
          <p:cNvSpPr txBox="1"/>
          <p:nvPr/>
        </p:nvSpPr>
        <p:spPr>
          <a:xfrm>
            <a:off x="323528" y="5013176"/>
            <a:ext cx="2007281" cy="253916"/>
          </a:xfrm>
          <a:prstGeom prst="rect">
            <a:avLst/>
          </a:prstGeom>
          <a:noFill/>
        </p:spPr>
        <p:txBody>
          <a:bodyPr wrap="none" rtlCol="0">
            <a:spAutoFit/>
          </a:bodyPr>
          <a:lstStyle/>
          <a:p>
            <a:r>
              <a:rPr lang="ja-JP" altLang="en-US" sz="1050" dirty="0"/>
              <a:t>赤川さんから移住希望者の方へ</a:t>
            </a:r>
            <a:endParaRPr kumimoji="1" lang="ja-JP" altLang="en-US" sz="1050" dirty="0"/>
          </a:p>
        </p:txBody>
      </p:sp>
      <p:sp>
        <p:nvSpPr>
          <p:cNvPr id="9" name="テキスト ボックス 8"/>
          <p:cNvSpPr txBox="1"/>
          <p:nvPr/>
        </p:nvSpPr>
        <p:spPr>
          <a:xfrm>
            <a:off x="323528" y="5949280"/>
            <a:ext cx="8424464" cy="415498"/>
          </a:xfrm>
          <a:prstGeom prst="rect">
            <a:avLst/>
          </a:prstGeom>
          <a:noFill/>
        </p:spPr>
        <p:txBody>
          <a:bodyPr wrap="square" rtlCol="0">
            <a:spAutoFit/>
          </a:bodyPr>
          <a:lstStyle/>
          <a:p>
            <a:r>
              <a:rPr lang="ja-JP" altLang="en-US" sz="1050" dirty="0"/>
              <a:t>お問い合わせは、</a:t>
            </a:r>
            <a:endParaRPr lang="en-US" altLang="ja-JP" sz="1050" dirty="0"/>
          </a:p>
          <a:p>
            <a:r>
              <a:rPr lang="ja-JP" altLang="en-US" sz="1050" dirty="0"/>
              <a:t>おとずれ堂　住所：長門市深川湯本</a:t>
            </a:r>
            <a:r>
              <a:rPr lang="en-US" altLang="ja-JP" sz="1050" dirty="0"/>
              <a:t>2321-1</a:t>
            </a:r>
            <a:r>
              <a:rPr lang="ja-JP" altLang="en-US" sz="1050" dirty="0"/>
              <a:t>　</a:t>
            </a:r>
            <a:r>
              <a:rPr lang="en-US" altLang="ja-JP" sz="1050" dirty="0"/>
              <a:t>HP</a:t>
            </a:r>
            <a:r>
              <a:rPr lang="ja-JP" altLang="en-US" sz="1050" dirty="0"/>
              <a:t>：　</a:t>
            </a:r>
            <a:r>
              <a:rPr lang="en-US" altLang="ja-JP" sz="1050" dirty="0"/>
              <a:t>https://otozuredo.stores.jp/</a:t>
            </a:r>
            <a:r>
              <a:rPr lang="ja-JP" altLang="en-US" sz="1050" dirty="0"/>
              <a:t>　　</a:t>
            </a:r>
            <a:r>
              <a:rPr lang="en-US" altLang="ja-JP" sz="1050" dirty="0"/>
              <a:t>MAIL</a:t>
            </a:r>
            <a:r>
              <a:rPr lang="ja-JP" altLang="en-US" sz="1050" dirty="0"/>
              <a:t>：　</a:t>
            </a:r>
            <a:r>
              <a:rPr lang="en-US" altLang="ja-JP" sz="1050" dirty="0"/>
              <a:t>otozuredo@gmail.com</a:t>
            </a:r>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IMG_6648_R.JPG"/>
          <p:cNvPicPr>
            <a:picLocks noChangeAspect="1"/>
          </p:cNvPicPr>
          <p:nvPr/>
        </p:nvPicPr>
        <p:blipFill>
          <a:blip r:embed="rId2" cstate="print"/>
          <a:stretch>
            <a:fillRect/>
          </a:stretch>
        </p:blipFill>
        <p:spPr>
          <a:xfrm>
            <a:off x="395536" y="1772816"/>
            <a:ext cx="3888432" cy="2880320"/>
          </a:xfrm>
          <a:prstGeom prst="rect">
            <a:avLst/>
          </a:prstGeom>
        </p:spPr>
      </p:pic>
      <p:pic>
        <p:nvPicPr>
          <p:cNvPr id="15" name="図 14" descr="おとずれ堂_R.jpg"/>
          <p:cNvPicPr>
            <a:picLocks noChangeAspect="1"/>
          </p:cNvPicPr>
          <p:nvPr/>
        </p:nvPicPr>
        <p:blipFill>
          <a:blip r:embed="rId3" cstate="print"/>
          <a:stretch>
            <a:fillRect/>
          </a:stretch>
        </p:blipFill>
        <p:spPr>
          <a:xfrm>
            <a:off x="4860032" y="1772816"/>
            <a:ext cx="3888431" cy="28803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647892"/>
            <a:ext cx="5062604" cy="369332"/>
          </a:xfrm>
          <a:prstGeom prst="rect">
            <a:avLst/>
          </a:prstGeom>
          <a:noFill/>
        </p:spPr>
        <p:txBody>
          <a:bodyPr wrap="none" rtlCol="0">
            <a:spAutoFit/>
          </a:bodyPr>
          <a:lstStyle/>
          <a:p>
            <a:r>
              <a:rPr lang="ja-JP" altLang="en-US" dirty="0"/>
              <a:t>三ノ瀬地区　福永 愛子さん</a:t>
            </a:r>
            <a:r>
              <a:rPr lang="en-US" altLang="ja-JP" dirty="0"/>
              <a:t>(</a:t>
            </a:r>
            <a:r>
              <a:rPr lang="ja-JP" altLang="en-US" dirty="0"/>
              <a:t>パンころ</a:t>
            </a:r>
            <a:r>
              <a:rPr lang="ja-JP" altLang="en-US" dirty="0" err="1"/>
              <a:t>りん</a:t>
            </a:r>
            <a:r>
              <a:rPr lang="ja-JP" altLang="en-US" dirty="0"/>
              <a:t>オーナー）</a:t>
            </a:r>
            <a:endParaRPr lang="en-US" altLang="ja-JP" dirty="0"/>
          </a:p>
        </p:txBody>
      </p:sp>
      <p:sp>
        <p:nvSpPr>
          <p:cNvPr id="3" name="テキスト ボックス 2"/>
          <p:cNvSpPr txBox="1"/>
          <p:nvPr/>
        </p:nvSpPr>
        <p:spPr>
          <a:xfrm>
            <a:off x="251520" y="116632"/>
            <a:ext cx="2492990" cy="369332"/>
          </a:xfrm>
          <a:prstGeom prst="rect">
            <a:avLst/>
          </a:prstGeom>
          <a:noFill/>
        </p:spPr>
        <p:txBody>
          <a:bodyPr wrap="none" rtlCol="0">
            <a:spAutoFit/>
          </a:bodyPr>
          <a:lstStyle/>
          <a:p>
            <a:r>
              <a:rPr lang="ja-JP" altLang="en-US" dirty="0"/>
              <a:t>地域の先輩移住者紹介</a:t>
            </a:r>
            <a:endParaRPr lang="en-US" altLang="ja-JP" dirty="0"/>
          </a:p>
        </p:txBody>
      </p:sp>
      <p:sp>
        <p:nvSpPr>
          <p:cNvPr id="4" name="テキスト ボックス 3"/>
          <p:cNvSpPr txBox="1"/>
          <p:nvPr/>
        </p:nvSpPr>
        <p:spPr>
          <a:xfrm>
            <a:off x="261854" y="1026102"/>
            <a:ext cx="8820000" cy="577081"/>
          </a:xfrm>
          <a:prstGeom prst="rect">
            <a:avLst/>
          </a:prstGeom>
          <a:noFill/>
        </p:spPr>
        <p:txBody>
          <a:bodyPr wrap="square" rtlCol="0">
            <a:spAutoFit/>
          </a:bodyPr>
          <a:lstStyle/>
          <a:p>
            <a:r>
              <a:rPr lang="ja-JP" altLang="en-US" sz="1050" dirty="0"/>
              <a:t>地域に住む福永 愛子さんは、長門市で生まれ育ち、高校卒業後進学を機に東京で生活していましたが、自身の思い描く未来の自分の姿が長門市にあると</a:t>
            </a:r>
            <a:endParaRPr lang="en-US" altLang="ja-JP" sz="1050" dirty="0"/>
          </a:p>
          <a:p>
            <a:r>
              <a:rPr lang="ja-JP" altLang="en-US" sz="1050" dirty="0"/>
              <a:t>思い、</a:t>
            </a:r>
            <a:r>
              <a:rPr lang="en-US" altLang="ja-JP" sz="1050" dirty="0"/>
              <a:t>U</a:t>
            </a:r>
            <a:r>
              <a:rPr lang="ja-JP" altLang="en-US" sz="1050" dirty="0"/>
              <a:t>ターン移住しました。長門市で初となる親子で寛げるカフェを開業後、結婚・出産を経て、湯本・三ノ瀬地区の古民家を購入し、夫婦でリノベーションし、住居兼店舗としてパン屋さんをはじめました。　移住者インタビュー記事はこちらから⇒</a:t>
            </a:r>
            <a:r>
              <a:rPr lang="en-US" altLang="ja-JP" sz="1050" dirty="0"/>
              <a:t> https://www.nagatoteiju.com/topics/entry10881.html</a:t>
            </a:r>
            <a:endParaRPr lang="ja-JP" altLang="en-US" sz="1050" dirty="0"/>
          </a:p>
        </p:txBody>
      </p:sp>
      <p:grpSp>
        <p:nvGrpSpPr>
          <p:cNvPr id="5" name="グループ化 4"/>
          <p:cNvGrpSpPr/>
          <p:nvPr/>
        </p:nvGrpSpPr>
        <p:grpSpPr>
          <a:xfrm>
            <a:off x="755576" y="3933056"/>
            <a:ext cx="7840868" cy="2924944"/>
            <a:chOff x="755576" y="3933056"/>
            <a:chExt cx="7840868" cy="2924944"/>
          </a:xfrm>
        </p:grpSpPr>
        <p:sp>
          <p:nvSpPr>
            <p:cNvPr id="6" name="テキスト ボックス 5"/>
            <p:cNvSpPr txBox="1"/>
            <p:nvPr/>
          </p:nvSpPr>
          <p:spPr>
            <a:xfrm>
              <a:off x="755576" y="3933056"/>
              <a:ext cx="184731" cy="253916"/>
            </a:xfrm>
            <a:prstGeom prst="rect">
              <a:avLst/>
            </a:prstGeom>
            <a:noFill/>
          </p:spPr>
          <p:txBody>
            <a:bodyPr wrap="none" rtlCol="0">
              <a:spAutoFit/>
            </a:bodyPr>
            <a:lstStyle/>
            <a:p>
              <a:endParaRPr kumimoji="1" lang="ja-JP" altLang="en-US" sz="1050" dirty="0"/>
            </a:p>
          </p:txBody>
        </p:sp>
        <p:sp>
          <p:nvSpPr>
            <p:cNvPr id="7" name="テキスト ボックス 6"/>
            <p:cNvSpPr txBox="1"/>
            <p:nvPr/>
          </p:nvSpPr>
          <p:spPr>
            <a:xfrm>
              <a:off x="5148064" y="6442502"/>
              <a:ext cx="3448380" cy="415498"/>
            </a:xfrm>
            <a:prstGeom prst="rect">
              <a:avLst/>
            </a:prstGeom>
            <a:noFill/>
          </p:spPr>
          <p:txBody>
            <a:bodyPr wrap="none" rtlCol="0">
              <a:spAutoFit/>
            </a:bodyPr>
            <a:lstStyle/>
            <a:p>
              <a:r>
                <a:rPr lang="ja-JP" altLang="en-US" sz="1050" dirty="0"/>
                <a:t>家の前の広い敷地にある</a:t>
              </a:r>
              <a:r>
                <a:rPr kumimoji="1" lang="ja-JP" altLang="en-US" sz="1050" dirty="0"/>
                <a:t>子どものために作った手づくりの</a:t>
              </a:r>
              <a:endParaRPr kumimoji="1" lang="en-US" altLang="ja-JP" sz="1050" dirty="0"/>
            </a:p>
            <a:p>
              <a:r>
                <a:rPr kumimoji="1" lang="ja-JP" altLang="en-US" sz="1050" dirty="0"/>
                <a:t>シーソーや</a:t>
              </a:r>
              <a:r>
                <a:rPr lang="ja-JP" altLang="en-US" sz="1050" dirty="0"/>
                <a:t>滑り台が</a:t>
              </a:r>
              <a:endParaRPr kumimoji="1" lang="ja-JP" altLang="en-US" sz="1050" dirty="0"/>
            </a:p>
          </p:txBody>
        </p:sp>
        <p:sp>
          <p:nvSpPr>
            <p:cNvPr id="8" name="テキスト ボックス 7"/>
            <p:cNvSpPr txBox="1"/>
            <p:nvPr/>
          </p:nvSpPr>
          <p:spPr>
            <a:xfrm>
              <a:off x="755576" y="6453336"/>
              <a:ext cx="2327881" cy="253916"/>
            </a:xfrm>
            <a:prstGeom prst="rect">
              <a:avLst/>
            </a:prstGeom>
            <a:noFill/>
          </p:spPr>
          <p:txBody>
            <a:bodyPr wrap="none" rtlCol="0">
              <a:spAutoFit/>
            </a:bodyPr>
            <a:lstStyle/>
            <a:p>
              <a:r>
                <a:rPr kumimoji="1" lang="ja-JP" altLang="en-US" sz="1050" dirty="0"/>
                <a:t>手づくりの看板を目印に店舗を目指す</a:t>
              </a:r>
            </a:p>
          </p:txBody>
        </p:sp>
        <p:sp>
          <p:nvSpPr>
            <p:cNvPr id="13" name="テキスト ボックス 12"/>
            <p:cNvSpPr txBox="1"/>
            <p:nvPr/>
          </p:nvSpPr>
          <p:spPr>
            <a:xfrm>
              <a:off x="5148064" y="3933056"/>
              <a:ext cx="1717137" cy="253916"/>
            </a:xfrm>
            <a:prstGeom prst="rect">
              <a:avLst/>
            </a:prstGeom>
            <a:noFill/>
          </p:spPr>
          <p:txBody>
            <a:bodyPr wrap="none" rtlCol="0">
              <a:spAutoFit/>
            </a:bodyPr>
            <a:lstStyle/>
            <a:p>
              <a:r>
                <a:rPr lang="ja-JP" altLang="en-US" sz="1050" dirty="0"/>
                <a:t>のどかな里山のパン屋さん</a:t>
              </a:r>
              <a:endParaRPr kumimoji="1" lang="ja-JP" altLang="en-US" sz="1050" dirty="0"/>
            </a:p>
          </p:txBody>
        </p:sp>
      </p:gr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IMG_7881.JPG"/>
          <p:cNvPicPr>
            <a:picLocks noChangeAspect="1"/>
          </p:cNvPicPr>
          <p:nvPr/>
        </p:nvPicPr>
        <p:blipFill>
          <a:blip r:embed="rId2" cstate="print"/>
          <a:stretch>
            <a:fillRect/>
          </a:stretch>
        </p:blipFill>
        <p:spPr>
          <a:xfrm>
            <a:off x="755576" y="1772816"/>
            <a:ext cx="3240000" cy="2160000"/>
          </a:xfrm>
          <a:prstGeom prst="rect">
            <a:avLst/>
          </a:prstGeom>
        </p:spPr>
      </p:pic>
      <p:pic>
        <p:nvPicPr>
          <p:cNvPr id="20" name="図 19" descr="20210410_161653_r (1).jpg"/>
          <p:cNvPicPr>
            <a:picLocks noChangeAspect="1"/>
          </p:cNvPicPr>
          <p:nvPr/>
        </p:nvPicPr>
        <p:blipFill>
          <a:blip r:embed="rId3" cstate="print"/>
          <a:stretch>
            <a:fillRect/>
          </a:stretch>
        </p:blipFill>
        <p:spPr>
          <a:xfrm>
            <a:off x="5148064" y="1772816"/>
            <a:ext cx="3240360" cy="2160000"/>
          </a:xfrm>
          <a:prstGeom prst="rect">
            <a:avLst/>
          </a:prstGeom>
        </p:spPr>
      </p:pic>
      <p:pic>
        <p:nvPicPr>
          <p:cNvPr id="21" name="図 20" descr="IMG_7759.JPG"/>
          <p:cNvPicPr>
            <a:picLocks noChangeAspect="1"/>
          </p:cNvPicPr>
          <p:nvPr/>
        </p:nvPicPr>
        <p:blipFill>
          <a:blip r:embed="rId4" cstate="print"/>
          <a:stretch>
            <a:fillRect/>
          </a:stretch>
        </p:blipFill>
        <p:spPr>
          <a:xfrm>
            <a:off x="5148064" y="4293096"/>
            <a:ext cx="3240360" cy="2160000"/>
          </a:xfrm>
          <a:prstGeom prst="rect">
            <a:avLst/>
          </a:prstGeom>
        </p:spPr>
      </p:pic>
      <p:pic>
        <p:nvPicPr>
          <p:cNvPr id="23" name="図 22" descr="20210410_161606.jpg"/>
          <p:cNvPicPr>
            <a:picLocks noChangeAspect="1"/>
          </p:cNvPicPr>
          <p:nvPr/>
        </p:nvPicPr>
        <p:blipFill>
          <a:blip r:embed="rId5" cstate="print"/>
          <a:srcRect t="21805" b="24521"/>
          <a:stretch>
            <a:fillRect/>
          </a:stretch>
        </p:blipFill>
        <p:spPr>
          <a:xfrm>
            <a:off x="755576" y="4293096"/>
            <a:ext cx="3240360" cy="2164358"/>
          </a:xfrm>
          <a:prstGeom prst="rect">
            <a:avLst/>
          </a:prstGeom>
        </p:spPr>
      </p:pic>
      <p:sp>
        <p:nvSpPr>
          <p:cNvPr id="24" name="テキスト ボックス 23"/>
          <p:cNvSpPr txBox="1"/>
          <p:nvPr/>
        </p:nvSpPr>
        <p:spPr>
          <a:xfrm>
            <a:off x="755576" y="3933056"/>
            <a:ext cx="986167" cy="253916"/>
          </a:xfrm>
          <a:prstGeom prst="rect">
            <a:avLst/>
          </a:prstGeom>
          <a:noFill/>
        </p:spPr>
        <p:txBody>
          <a:bodyPr wrap="none" rtlCol="0">
            <a:spAutoFit/>
          </a:bodyPr>
          <a:lstStyle/>
          <a:p>
            <a:r>
              <a:rPr kumimoji="1" lang="ja-JP" altLang="en-US" sz="1050" dirty="0"/>
              <a:t>福永 愛子さん</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683404"/>
            <a:ext cx="2635658" cy="369332"/>
          </a:xfrm>
          <a:prstGeom prst="rect">
            <a:avLst/>
          </a:prstGeom>
          <a:noFill/>
        </p:spPr>
        <p:txBody>
          <a:bodyPr wrap="none" rtlCol="0">
            <a:spAutoFit/>
          </a:bodyPr>
          <a:lstStyle/>
          <a:p>
            <a:r>
              <a:rPr lang="ja-JP" altLang="en-US" dirty="0"/>
              <a:t>河原地区　金子 美紀さん</a:t>
            </a:r>
            <a:endParaRPr lang="en-US" altLang="ja-JP" dirty="0"/>
          </a:p>
        </p:txBody>
      </p:sp>
      <p:sp>
        <p:nvSpPr>
          <p:cNvPr id="3" name="テキスト ボックス 2"/>
          <p:cNvSpPr txBox="1"/>
          <p:nvPr/>
        </p:nvSpPr>
        <p:spPr>
          <a:xfrm>
            <a:off x="251520" y="116632"/>
            <a:ext cx="2492990" cy="369332"/>
          </a:xfrm>
          <a:prstGeom prst="rect">
            <a:avLst/>
          </a:prstGeom>
          <a:noFill/>
        </p:spPr>
        <p:txBody>
          <a:bodyPr wrap="none" rtlCol="0">
            <a:spAutoFit/>
          </a:bodyPr>
          <a:lstStyle/>
          <a:p>
            <a:r>
              <a:rPr lang="ja-JP" altLang="en-US" dirty="0"/>
              <a:t>地域の先輩移住者紹介</a:t>
            </a:r>
            <a:endParaRPr lang="en-US" altLang="ja-JP" dirty="0"/>
          </a:p>
        </p:txBody>
      </p:sp>
      <p:sp>
        <p:nvSpPr>
          <p:cNvPr id="13" name="テキスト ボックス 12"/>
          <p:cNvSpPr txBox="1"/>
          <p:nvPr/>
        </p:nvSpPr>
        <p:spPr>
          <a:xfrm>
            <a:off x="261854" y="1052736"/>
            <a:ext cx="8820000" cy="577081"/>
          </a:xfrm>
          <a:prstGeom prst="rect">
            <a:avLst/>
          </a:prstGeom>
          <a:noFill/>
        </p:spPr>
        <p:txBody>
          <a:bodyPr wrap="square" rtlCol="0">
            <a:spAutoFit/>
          </a:bodyPr>
          <a:lstStyle/>
          <a:p>
            <a:r>
              <a:rPr lang="ja-JP" altLang="en-US" sz="1050" dirty="0"/>
              <a:t>地域に住む金子 美紀さんは、神奈川県横浜市出身。結婚・出産を機に、ご主人の実家のある長門市湯本地域にご家族で移住しました。はじめは長門市に来ることが本当に嫌だったという金子さんですが、今では「子育てをする場所が長門市で本当に良かった」と笑顔でインタビューに答えてくれました。</a:t>
            </a:r>
            <a:endParaRPr lang="en-US" altLang="ja-JP" sz="1050" dirty="0"/>
          </a:p>
          <a:p>
            <a:r>
              <a:rPr lang="ja-JP" altLang="en-US" sz="1050" dirty="0"/>
              <a:t>移住者インタビュー記事はこちらから⇒</a:t>
            </a:r>
            <a:r>
              <a:rPr lang="en-US" altLang="ja-JP" sz="1050" dirty="0"/>
              <a:t>https://www.nagatoteiju.com/topics/entry10944.html</a:t>
            </a:r>
            <a:endParaRPr lang="ja-JP" altLang="en-US" sz="1050" dirty="0"/>
          </a:p>
        </p:txBody>
      </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755576" y="1772816"/>
            <a:ext cx="7632848" cy="5011985"/>
            <a:chOff x="755576" y="1772816"/>
            <a:chExt cx="7632848" cy="5011985"/>
          </a:xfrm>
        </p:grpSpPr>
        <p:sp>
          <p:nvSpPr>
            <p:cNvPr id="9" name="テキスト ボックス 8"/>
            <p:cNvSpPr txBox="1"/>
            <p:nvPr/>
          </p:nvSpPr>
          <p:spPr>
            <a:xfrm>
              <a:off x="755576" y="3933056"/>
              <a:ext cx="986167" cy="253916"/>
            </a:xfrm>
            <a:prstGeom prst="rect">
              <a:avLst/>
            </a:prstGeom>
            <a:noFill/>
          </p:spPr>
          <p:txBody>
            <a:bodyPr wrap="none" rtlCol="0">
              <a:spAutoFit/>
            </a:bodyPr>
            <a:lstStyle/>
            <a:p>
              <a:r>
                <a:rPr lang="ja-JP" altLang="en-US" sz="1050" dirty="0"/>
                <a:t>金子 美紀さん</a:t>
              </a:r>
              <a:endParaRPr kumimoji="1" lang="ja-JP" altLang="en-US" sz="1050" dirty="0"/>
            </a:p>
          </p:txBody>
        </p:sp>
        <p:sp>
          <p:nvSpPr>
            <p:cNvPr id="11" name="テキスト ボックス 10"/>
            <p:cNvSpPr txBox="1"/>
            <p:nvPr/>
          </p:nvSpPr>
          <p:spPr>
            <a:xfrm>
              <a:off x="755576" y="6530885"/>
              <a:ext cx="2739853" cy="253916"/>
            </a:xfrm>
            <a:prstGeom prst="rect">
              <a:avLst/>
            </a:prstGeom>
            <a:noFill/>
          </p:spPr>
          <p:txBody>
            <a:bodyPr wrap="none" rtlCol="0">
              <a:spAutoFit/>
            </a:bodyPr>
            <a:lstStyle/>
            <a:p>
              <a:r>
                <a:rPr lang="ja-JP" altLang="en-US" sz="1050" dirty="0"/>
                <a:t>温泉街の桜並木の下で仲良く遊ぶ子どもたち</a:t>
              </a:r>
              <a:endParaRPr kumimoji="1" lang="ja-JP" altLang="en-US" sz="1050" dirty="0"/>
            </a:p>
          </p:txBody>
        </p:sp>
        <p:sp>
          <p:nvSpPr>
            <p:cNvPr id="12" name="テキスト ボックス 11"/>
            <p:cNvSpPr txBox="1"/>
            <p:nvPr/>
          </p:nvSpPr>
          <p:spPr>
            <a:xfrm>
              <a:off x="5148064" y="6520011"/>
              <a:ext cx="2560316" cy="253916"/>
            </a:xfrm>
            <a:prstGeom prst="rect">
              <a:avLst/>
            </a:prstGeom>
            <a:noFill/>
          </p:spPr>
          <p:txBody>
            <a:bodyPr wrap="none" rtlCol="0">
              <a:spAutoFit/>
            </a:bodyPr>
            <a:lstStyle/>
            <a:p>
              <a:r>
                <a:rPr lang="ja-JP" altLang="en-US" sz="1050" dirty="0"/>
                <a:t>長門市に来て、沢山のママ友ができました</a:t>
              </a:r>
              <a:endParaRPr kumimoji="1" lang="ja-JP" altLang="en-US" sz="1050" dirty="0"/>
            </a:p>
          </p:txBody>
        </p:sp>
        <p:pic>
          <p:nvPicPr>
            <p:cNvPr id="15" name="図 14" descr="IMG_9766_R.JPG"/>
            <p:cNvPicPr>
              <a:picLocks noChangeAspect="1"/>
            </p:cNvPicPr>
            <p:nvPr/>
          </p:nvPicPr>
          <p:blipFill>
            <a:blip r:embed="rId2" cstate="print"/>
            <a:stretch>
              <a:fillRect/>
            </a:stretch>
          </p:blipFill>
          <p:spPr>
            <a:xfrm>
              <a:off x="755576" y="1772816"/>
              <a:ext cx="3240359" cy="2160000"/>
            </a:xfrm>
            <a:prstGeom prst="rect">
              <a:avLst/>
            </a:prstGeom>
          </p:spPr>
        </p:pic>
        <p:pic>
          <p:nvPicPr>
            <p:cNvPr id="16" name="図 15" descr="20210525142648_p.jpg"/>
            <p:cNvPicPr>
              <a:picLocks noChangeAspect="1"/>
            </p:cNvPicPr>
            <p:nvPr/>
          </p:nvPicPr>
          <p:blipFill>
            <a:blip r:embed="rId3" cstate="print">
              <a:lum bright="10000"/>
            </a:blip>
            <a:srcRect l="19288" t="16400" r="18500" b="16401"/>
            <a:stretch>
              <a:fillRect/>
            </a:stretch>
          </p:blipFill>
          <p:spPr>
            <a:xfrm>
              <a:off x="5148064" y="1772816"/>
              <a:ext cx="3240359" cy="2160240"/>
            </a:xfrm>
            <a:prstGeom prst="rect">
              <a:avLst/>
            </a:prstGeom>
          </p:spPr>
        </p:pic>
        <p:pic>
          <p:nvPicPr>
            <p:cNvPr id="18" name="図 17" descr="1621560337085..jpg"/>
            <p:cNvPicPr>
              <a:picLocks noChangeAspect="1"/>
            </p:cNvPicPr>
            <p:nvPr/>
          </p:nvPicPr>
          <p:blipFill>
            <a:blip r:embed="rId4" cstate="print"/>
            <a:srcRect t="33269" b="4353"/>
            <a:stretch>
              <a:fillRect/>
            </a:stretch>
          </p:blipFill>
          <p:spPr>
            <a:xfrm>
              <a:off x="755576" y="4365104"/>
              <a:ext cx="3240360" cy="2160240"/>
            </a:xfrm>
            <a:prstGeom prst="rect">
              <a:avLst/>
            </a:prstGeom>
          </p:spPr>
        </p:pic>
        <p:pic>
          <p:nvPicPr>
            <p:cNvPr id="20" name="図 19" descr="20210525142652_p.jpg"/>
            <p:cNvPicPr>
              <a:picLocks noChangeAspect="1"/>
            </p:cNvPicPr>
            <p:nvPr/>
          </p:nvPicPr>
          <p:blipFill>
            <a:blip r:embed="rId5" cstate="print"/>
            <a:srcRect l="16401" t="26900" r="23867" b="24800"/>
            <a:stretch>
              <a:fillRect/>
            </a:stretch>
          </p:blipFill>
          <p:spPr>
            <a:xfrm rot="5400000">
              <a:off x="5688125" y="3825043"/>
              <a:ext cx="2160238" cy="3240360"/>
            </a:xfrm>
            <a:prstGeom prst="rect">
              <a:avLst/>
            </a:prstGeom>
          </p:spPr>
        </p:pic>
        <p:sp>
          <p:nvSpPr>
            <p:cNvPr id="21" name="テキスト ボックス 20"/>
            <p:cNvSpPr txBox="1"/>
            <p:nvPr/>
          </p:nvSpPr>
          <p:spPr>
            <a:xfrm>
              <a:off x="5148064" y="3933056"/>
              <a:ext cx="2624436" cy="253916"/>
            </a:xfrm>
            <a:prstGeom prst="rect">
              <a:avLst/>
            </a:prstGeom>
            <a:noFill/>
          </p:spPr>
          <p:txBody>
            <a:bodyPr wrap="none" rtlCol="0">
              <a:spAutoFit/>
            </a:bodyPr>
            <a:lstStyle/>
            <a:p>
              <a:r>
                <a:rPr lang="ja-JP" altLang="en-US" sz="1050" dirty="0"/>
                <a:t>家族仲良く「ながと暮らし」を楽しんでいます</a:t>
              </a:r>
              <a:endParaRPr kumimoji="1" lang="ja-JP" altLang="en-US" sz="105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ＭＡＰ湯本.png"/>
          <p:cNvPicPr>
            <a:picLocks noChangeAspect="1"/>
          </p:cNvPicPr>
          <p:nvPr/>
        </p:nvPicPr>
        <p:blipFill>
          <a:blip r:embed="rId2" cstate="print"/>
          <a:stretch>
            <a:fillRect/>
          </a:stretch>
        </p:blipFill>
        <p:spPr>
          <a:xfrm>
            <a:off x="107504" y="116632"/>
            <a:ext cx="8928992" cy="6624736"/>
          </a:xfrm>
          <a:prstGeom prst="rect">
            <a:avLst/>
          </a:prstGeom>
          <a:ln>
            <a:solidFill>
              <a:schemeClr val="tx1"/>
            </a:solidFill>
          </a:ln>
        </p:spPr>
      </p:pic>
      <p:sp>
        <p:nvSpPr>
          <p:cNvPr id="3" name="正方形/長方形 2">
            <a:extLst>
              <a:ext uri="{FF2B5EF4-FFF2-40B4-BE49-F238E27FC236}">
                <a16:creationId xmlns:a16="http://schemas.microsoft.com/office/drawing/2014/main" id="{FFEFF8DB-4E24-47C3-9311-30E4DA634D7D}"/>
              </a:ext>
            </a:extLst>
          </p:cNvPr>
          <p:cNvSpPr/>
          <p:nvPr/>
        </p:nvSpPr>
        <p:spPr>
          <a:xfrm>
            <a:off x="3491880" y="548680"/>
            <a:ext cx="9361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4AC0DAF-CF3C-4161-8803-DB87B853DD34}"/>
              </a:ext>
            </a:extLst>
          </p:cNvPr>
          <p:cNvSpPr/>
          <p:nvPr/>
        </p:nvSpPr>
        <p:spPr>
          <a:xfrm>
            <a:off x="3635896" y="1340768"/>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44C2565-BE11-45ED-B307-D9A873A61467}"/>
              </a:ext>
            </a:extLst>
          </p:cNvPr>
          <p:cNvSpPr/>
          <p:nvPr/>
        </p:nvSpPr>
        <p:spPr>
          <a:xfrm>
            <a:off x="6876256" y="980728"/>
            <a:ext cx="144016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02D2940-2B41-4DB7-A98F-66FBE9BFE2F1}"/>
              </a:ext>
            </a:extLst>
          </p:cNvPr>
          <p:cNvSpPr txBox="1"/>
          <p:nvPr/>
        </p:nvSpPr>
        <p:spPr>
          <a:xfrm>
            <a:off x="3628337" y="908720"/>
            <a:ext cx="942887" cy="307777"/>
          </a:xfrm>
          <a:prstGeom prst="rect">
            <a:avLst/>
          </a:prstGeom>
          <a:noFill/>
        </p:spPr>
        <p:txBody>
          <a:bodyPr wrap="non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801</a:t>
            </a:r>
            <a:r>
              <a:rPr kumimoji="1" lang="ja-JP" altLang="en-US" sz="1400" dirty="0">
                <a:latin typeface="HG丸ｺﾞｼｯｸM-PRO" panose="020F0600000000000000" pitchFamily="50" charset="-128"/>
                <a:ea typeface="HG丸ｺﾞｼｯｸM-PRO" panose="020F0600000000000000" pitchFamily="50" charset="-128"/>
              </a:rPr>
              <a:t>世帯</a:t>
            </a:r>
          </a:p>
        </p:txBody>
      </p:sp>
      <p:sp>
        <p:nvSpPr>
          <p:cNvPr id="7" name="テキスト ボックス 6">
            <a:extLst>
              <a:ext uri="{FF2B5EF4-FFF2-40B4-BE49-F238E27FC236}">
                <a16:creationId xmlns:a16="http://schemas.microsoft.com/office/drawing/2014/main" id="{E7F34F5C-8117-440D-870A-D8F3A328D14F}"/>
              </a:ext>
            </a:extLst>
          </p:cNvPr>
          <p:cNvSpPr txBox="1"/>
          <p:nvPr/>
        </p:nvSpPr>
        <p:spPr>
          <a:xfrm>
            <a:off x="3391868" y="547174"/>
            <a:ext cx="1257075" cy="400110"/>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1,440</a:t>
            </a:r>
            <a:r>
              <a:rPr lang="ja-JP" altLang="en-US" sz="2000" dirty="0">
                <a:latin typeface="HG丸ｺﾞｼｯｸM-PRO" panose="020F0600000000000000" pitchFamily="50" charset="-128"/>
                <a:ea typeface="HG丸ｺﾞｼｯｸM-PRO" panose="020F0600000000000000" pitchFamily="50" charset="-128"/>
              </a:rPr>
              <a:t>人</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3C0CC3D5-EE4A-42D5-B106-05BEBB5FFC3F}"/>
              </a:ext>
            </a:extLst>
          </p:cNvPr>
          <p:cNvSpPr txBox="1"/>
          <p:nvPr/>
        </p:nvSpPr>
        <p:spPr>
          <a:xfrm>
            <a:off x="3468813" y="1333364"/>
            <a:ext cx="1103187" cy="230832"/>
          </a:xfrm>
          <a:prstGeom prst="rect">
            <a:avLst/>
          </a:prstGeom>
          <a:noFill/>
        </p:spPr>
        <p:txBody>
          <a:bodyPr wrap="none" rtlCol="0">
            <a:spAutoFit/>
          </a:bodyPr>
          <a:lstStyle/>
          <a:p>
            <a:r>
              <a:rPr lang="en-US" altLang="ja-JP" sz="900" dirty="0">
                <a:latin typeface="HG丸ｺﾞｼｯｸM-PRO" panose="020F0600000000000000" pitchFamily="50" charset="-128"/>
                <a:ea typeface="HG丸ｺﾞｼｯｸM-PRO" panose="020F0600000000000000" pitchFamily="50" charset="-128"/>
              </a:rPr>
              <a:t>[R6.12/31</a:t>
            </a:r>
            <a:r>
              <a:rPr lang="ja-JP" altLang="en-US" sz="900" dirty="0">
                <a:latin typeface="HG丸ｺﾞｼｯｸM-PRO" panose="020F0600000000000000" pitchFamily="50" charset="-128"/>
                <a:ea typeface="HG丸ｺﾞｼｯｸM-PRO" panose="020F0600000000000000" pitchFamily="50" charset="-128"/>
              </a:rPr>
              <a:t>現在</a:t>
            </a:r>
            <a:r>
              <a:rPr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6E5A4D88-B337-4C40-AA70-4B011AC48C52}"/>
              </a:ext>
            </a:extLst>
          </p:cNvPr>
          <p:cNvSpPr txBox="1"/>
          <p:nvPr/>
        </p:nvSpPr>
        <p:spPr>
          <a:xfrm>
            <a:off x="6847209" y="947284"/>
            <a:ext cx="1242648" cy="215444"/>
          </a:xfrm>
          <a:prstGeom prst="rect">
            <a:avLst/>
          </a:prstGeom>
          <a:noFill/>
        </p:spPr>
        <p:txBody>
          <a:bodyPr wrap="none" rtlCol="0">
            <a:spAutoFit/>
          </a:bodyPr>
          <a:lstStyle/>
          <a:p>
            <a:r>
              <a:rPr kumimoji="1" lang="ja-JP" altLang="en-US" sz="800" dirty="0">
                <a:latin typeface="+mn-ea"/>
              </a:rPr>
              <a:t>⑫</a:t>
            </a:r>
            <a:r>
              <a:rPr kumimoji="1" lang="ja-JP" altLang="en-US" sz="800" dirty="0" err="1">
                <a:latin typeface="+mn-ea"/>
              </a:rPr>
              <a:t>ひ</a:t>
            </a:r>
            <a:r>
              <a:rPr kumimoji="1" lang="ja-JP" altLang="en-US" sz="800" dirty="0">
                <a:latin typeface="+mn-ea"/>
              </a:rPr>
              <a:t>ものや食堂ひだまり</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4104" y="116632"/>
            <a:ext cx="2880918" cy="369332"/>
          </a:xfrm>
          <a:prstGeom prst="rect">
            <a:avLst/>
          </a:prstGeom>
          <a:noFill/>
        </p:spPr>
        <p:txBody>
          <a:bodyPr wrap="none" rtlCol="0">
            <a:spAutoFit/>
          </a:bodyPr>
          <a:lstStyle/>
          <a:p>
            <a:pPr algn="ctr"/>
            <a:r>
              <a:rPr lang="ja-JP" altLang="en-US" dirty="0"/>
              <a:t>先輩移住者のお店・スポット</a:t>
            </a:r>
            <a:endParaRPr kumimoji="1" lang="ja-JP" altLang="en-US" dirty="0"/>
          </a:p>
        </p:txBody>
      </p:sp>
      <p:sp>
        <p:nvSpPr>
          <p:cNvPr id="3" name="テキスト ボックス 2"/>
          <p:cNvSpPr txBox="1"/>
          <p:nvPr/>
        </p:nvSpPr>
        <p:spPr>
          <a:xfrm>
            <a:off x="179512" y="620688"/>
            <a:ext cx="8856983" cy="1115690"/>
          </a:xfrm>
          <a:prstGeom prst="rect">
            <a:avLst/>
          </a:prstGeom>
          <a:noFill/>
        </p:spPr>
        <p:txBody>
          <a:bodyPr wrap="square" rtlCol="0">
            <a:spAutoFit/>
          </a:bodyPr>
          <a:lstStyle/>
          <a:p>
            <a:r>
              <a:rPr kumimoji="1" lang="ja-JP" altLang="en-US" sz="1600" dirty="0"/>
              <a:t>ひものや食堂 ひだまり</a:t>
            </a:r>
            <a:endParaRPr kumimoji="1" lang="en-US" altLang="ja-JP" dirty="0"/>
          </a:p>
          <a:p>
            <a:endParaRPr kumimoji="1" lang="en-US" altLang="ja-JP" sz="800" dirty="0"/>
          </a:p>
          <a:p>
            <a:r>
              <a:rPr lang="ja-JP" altLang="en-US" sz="1050" dirty="0"/>
              <a:t>北浦地方の海の幸に惚れ込んで移住を決めたオーナーが、独自製法で仕上げる地魚の一夜干しや、フライの定食が大人気。付け合わせの薬味やお味噌汁、お漬物まで地元食材や手仕事にこだわった丁寧な料理は、温泉街を訪れる多くの方を笑顔にしてくれています。</a:t>
            </a:r>
            <a:endParaRPr lang="en-US" altLang="ja-JP" sz="1050" dirty="0">
              <a:latin typeface="+mn-ea"/>
            </a:endParaRPr>
          </a:p>
          <a:p>
            <a:r>
              <a:rPr lang="ja-JP" altLang="en-US" sz="1050" dirty="0">
                <a:latin typeface="+mn-ea"/>
              </a:rPr>
              <a:t>住所：長門市深川湯本</a:t>
            </a:r>
            <a:r>
              <a:rPr lang="en-US" altLang="ja-JP" sz="1050" dirty="0"/>
              <a:t>2270-5</a:t>
            </a:r>
            <a:r>
              <a:rPr lang="ja-JP" altLang="en-US" sz="1050" dirty="0">
                <a:latin typeface="+mn-ea"/>
              </a:rPr>
              <a:t>　</a:t>
            </a:r>
            <a:r>
              <a:rPr lang="en-US" altLang="ja-JP" sz="1050" dirty="0">
                <a:latin typeface="+mn-ea"/>
              </a:rPr>
              <a:t>TEL</a:t>
            </a:r>
            <a:r>
              <a:rPr lang="ja-JP" altLang="en-US" sz="1050" dirty="0">
                <a:latin typeface="+mn-ea"/>
              </a:rPr>
              <a:t>：</a:t>
            </a:r>
            <a:r>
              <a:rPr lang="en-US" altLang="ja-JP" sz="1050" dirty="0">
                <a:latin typeface="+mn-ea"/>
              </a:rPr>
              <a:t>0837-25-3088</a:t>
            </a:r>
            <a:endParaRPr lang="en-US" altLang="ja-JP" sz="1100" dirty="0"/>
          </a:p>
          <a:p>
            <a:endParaRPr lang="en-US" altLang="ja-JP" sz="1100" dirty="0"/>
          </a:p>
        </p:txBody>
      </p:sp>
      <p:sp>
        <p:nvSpPr>
          <p:cNvPr id="4" name="テキスト ボックス 3"/>
          <p:cNvSpPr txBox="1"/>
          <p:nvPr/>
        </p:nvSpPr>
        <p:spPr>
          <a:xfrm>
            <a:off x="204865" y="3548350"/>
            <a:ext cx="8939135" cy="1431161"/>
          </a:xfrm>
          <a:prstGeom prst="rect">
            <a:avLst/>
          </a:prstGeom>
          <a:noFill/>
        </p:spPr>
        <p:txBody>
          <a:bodyPr wrap="square" rtlCol="0">
            <a:spAutoFit/>
          </a:bodyPr>
          <a:lstStyle/>
          <a:p>
            <a:r>
              <a:rPr lang="en-US" altLang="ja-JP" sz="1600" dirty="0"/>
              <a:t>Cafe</a:t>
            </a:r>
            <a:r>
              <a:rPr lang="ja-JP" altLang="en-US" sz="1600" dirty="0"/>
              <a:t>＆</a:t>
            </a:r>
            <a:r>
              <a:rPr lang="en-US" altLang="ja-JP" sz="1600" dirty="0" err="1"/>
              <a:t>Potte</a:t>
            </a:r>
            <a:r>
              <a:rPr lang="ja-JP" altLang="en-US" sz="1600" dirty="0"/>
              <a:t>ｒｙ　音</a:t>
            </a:r>
            <a:endParaRPr lang="en-US" altLang="ja-JP" sz="1600" dirty="0"/>
          </a:p>
          <a:p>
            <a:endParaRPr kumimoji="1" lang="en-US" altLang="ja-JP" sz="800" b="1" dirty="0"/>
          </a:p>
          <a:p>
            <a:r>
              <a:rPr lang="ja-JP" altLang="en-US" sz="1050" dirty="0"/>
              <a:t>地元の有志が集まって、古民家を改装した音信川沿いのギャラリーカフェ</a:t>
            </a:r>
            <a:r>
              <a:rPr lang="en-US" altLang="ja-JP" sz="1050" dirty="0"/>
              <a:t>2</a:t>
            </a:r>
            <a:r>
              <a:rPr lang="ja-JP" altLang="en-US" sz="1050" dirty="0"/>
              <a:t>代目店長の横山さんは静岡県出身です。ご主人の仕事の関係で、転勤族でしたが、山口で人の温かさに触れ、家族で長門市に移住されました。お店では、釣りが趣味というご主人が長門の海で釣り上げた魚を使って作るフィッシュパニーノをはじめ、自家製のケーキを楽しむことができます。地域内にある萩焼五窯の作品が展示してあるとともに、カフェで使用する器は全て地元作家さんによる萩焼を使用しており、珈琲を片手に湯本地域の魅力を五感で感じることができます。</a:t>
            </a:r>
            <a:endParaRPr lang="en-US" altLang="ja-JP" sz="1050" dirty="0"/>
          </a:p>
          <a:p>
            <a:endParaRPr lang="en-US" altLang="ja-JP" sz="1050" dirty="0"/>
          </a:p>
          <a:p>
            <a:r>
              <a:rPr kumimoji="1" lang="ja-JP" altLang="en-US" sz="1050" dirty="0">
                <a:latin typeface="+mn-ea"/>
              </a:rPr>
              <a:t>住所：長門市</a:t>
            </a:r>
            <a:r>
              <a:rPr lang="ja-JP" altLang="en-US" sz="1050" dirty="0">
                <a:latin typeface="+mn-ea"/>
              </a:rPr>
              <a:t>深川湯本</a:t>
            </a:r>
            <a:r>
              <a:rPr lang="en-US" altLang="ja-JP" sz="1050" dirty="0"/>
              <a:t>1261-12</a:t>
            </a:r>
            <a:r>
              <a:rPr kumimoji="1" lang="ja-JP" altLang="en-US" sz="1050" dirty="0"/>
              <a:t>　</a:t>
            </a:r>
            <a:r>
              <a:rPr lang="ja-JP" altLang="en-US" sz="1050" dirty="0"/>
              <a:t> </a:t>
            </a:r>
            <a:r>
              <a:rPr kumimoji="1" lang="en-US" altLang="ja-JP" sz="1050" dirty="0">
                <a:latin typeface="+mn-ea"/>
              </a:rPr>
              <a:t>TEL</a:t>
            </a:r>
            <a:r>
              <a:rPr kumimoji="1" lang="ja-JP" altLang="en-US" sz="1050" dirty="0">
                <a:latin typeface="+mn-ea"/>
              </a:rPr>
              <a:t>：</a:t>
            </a:r>
            <a:r>
              <a:rPr lang="en-US" altLang="ja-JP" sz="1050" dirty="0"/>
              <a:t>0837-25-4004</a:t>
            </a:r>
            <a:r>
              <a:rPr kumimoji="1" lang="ja-JP" altLang="en-US" sz="1050" dirty="0">
                <a:latin typeface="+mn-ea"/>
              </a:rPr>
              <a:t>　　</a:t>
            </a:r>
            <a:endParaRPr kumimoji="1" lang="en-US" altLang="ja-JP" sz="1050" dirty="0">
              <a:latin typeface="+mn-ea"/>
            </a:endParaRPr>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IMG_6656_R.JPG"/>
          <p:cNvPicPr>
            <a:picLocks noChangeAspect="1"/>
          </p:cNvPicPr>
          <p:nvPr/>
        </p:nvPicPr>
        <p:blipFill>
          <a:blip r:embed="rId2" cstate="print">
            <a:lum bright="10000"/>
          </a:blip>
          <a:stretch>
            <a:fillRect/>
          </a:stretch>
        </p:blipFill>
        <p:spPr>
          <a:xfrm>
            <a:off x="648000" y="5157192"/>
            <a:ext cx="2112235" cy="1584176"/>
          </a:xfrm>
          <a:prstGeom prst="rect">
            <a:avLst/>
          </a:prstGeom>
        </p:spPr>
      </p:pic>
      <p:pic>
        <p:nvPicPr>
          <p:cNvPr id="20" name="図 19" descr="音コーヒー_R.jpg"/>
          <p:cNvPicPr>
            <a:picLocks noChangeAspect="1"/>
          </p:cNvPicPr>
          <p:nvPr/>
        </p:nvPicPr>
        <p:blipFill>
          <a:blip r:embed="rId3" cstate="print"/>
          <a:srcRect t="24138"/>
          <a:stretch>
            <a:fillRect/>
          </a:stretch>
        </p:blipFill>
        <p:spPr>
          <a:xfrm>
            <a:off x="3509636" y="5157192"/>
            <a:ext cx="2088232" cy="1584176"/>
          </a:xfrm>
          <a:prstGeom prst="rect">
            <a:avLst/>
          </a:prstGeom>
        </p:spPr>
      </p:pic>
      <p:pic>
        <p:nvPicPr>
          <p:cNvPr id="21" name="図 20" descr="音店内_R.jpg"/>
          <p:cNvPicPr>
            <a:picLocks noChangeAspect="1"/>
          </p:cNvPicPr>
          <p:nvPr/>
        </p:nvPicPr>
        <p:blipFill>
          <a:blip r:embed="rId4" cstate="print"/>
          <a:srcRect t="24138"/>
          <a:stretch>
            <a:fillRect/>
          </a:stretch>
        </p:blipFill>
        <p:spPr>
          <a:xfrm>
            <a:off x="6416590" y="5157192"/>
            <a:ext cx="2088232" cy="1584176"/>
          </a:xfrm>
          <a:prstGeom prst="rect">
            <a:avLst/>
          </a:prstGeom>
        </p:spPr>
      </p:pic>
      <p:pic>
        <p:nvPicPr>
          <p:cNvPr id="6" name="図 5">
            <a:extLst>
              <a:ext uri="{FF2B5EF4-FFF2-40B4-BE49-F238E27FC236}">
                <a16:creationId xmlns:a16="http://schemas.microsoft.com/office/drawing/2014/main" id="{23EEA56A-834A-49B5-8508-17BD826A4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18" y="1894552"/>
            <a:ext cx="2373318" cy="1580630"/>
          </a:xfrm>
          <a:prstGeom prst="rect">
            <a:avLst/>
          </a:prstGeom>
        </p:spPr>
      </p:pic>
      <p:pic>
        <p:nvPicPr>
          <p:cNvPr id="8" name="図 7">
            <a:extLst>
              <a:ext uri="{FF2B5EF4-FFF2-40B4-BE49-F238E27FC236}">
                <a16:creationId xmlns:a16="http://schemas.microsoft.com/office/drawing/2014/main" id="{26A51B28-2F81-4A77-9CD8-200832264F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8945" y="1891182"/>
            <a:ext cx="2349614" cy="1566409"/>
          </a:xfrm>
          <a:prstGeom prst="rect">
            <a:avLst/>
          </a:prstGeom>
        </p:spPr>
      </p:pic>
      <p:pic>
        <p:nvPicPr>
          <p:cNvPr id="10" name="図 9">
            <a:extLst>
              <a:ext uri="{FF2B5EF4-FFF2-40B4-BE49-F238E27FC236}">
                <a16:creationId xmlns:a16="http://schemas.microsoft.com/office/drawing/2014/main" id="{1EEAA931-9836-4609-AA58-AFC4DD15CB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3934" b="12461"/>
          <a:stretch/>
        </p:blipFill>
        <p:spPr>
          <a:xfrm>
            <a:off x="6383766" y="1891182"/>
            <a:ext cx="2337737" cy="15664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4104" y="116632"/>
            <a:ext cx="2880918" cy="369332"/>
          </a:xfrm>
          <a:prstGeom prst="rect">
            <a:avLst/>
          </a:prstGeom>
          <a:noFill/>
        </p:spPr>
        <p:txBody>
          <a:bodyPr wrap="none" rtlCol="0">
            <a:spAutoFit/>
          </a:bodyPr>
          <a:lstStyle/>
          <a:p>
            <a:pPr algn="ctr"/>
            <a:r>
              <a:rPr lang="ja-JP" altLang="en-US" dirty="0"/>
              <a:t>先輩移住者のお店・スポット</a:t>
            </a:r>
            <a:endParaRPr kumimoji="1" lang="ja-JP" altLang="en-US" dirty="0"/>
          </a:p>
        </p:txBody>
      </p:sp>
      <p:sp>
        <p:nvSpPr>
          <p:cNvPr id="3" name="テキスト ボックス 2"/>
          <p:cNvSpPr txBox="1"/>
          <p:nvPr/>
        </p:nvSpPr>
        <p:spPr>
          <a:xfrm>
            <a:off x="179512" y="620688"/>
            <a:ext cx="8856984" cy="1469633"/>
          </a:xfrm>
          <a:prstGeom prst="rect">
            <a:avLst/>
          </a:prstGeom>
          <a:noFill/>
        </p:spPr>
        <p:txBody>
          <a:bodyPr wrap="square" rtlCol="0">
            <a:spAutoFit/>
          </a:bodyPr>
          <a:lstStyle/>
          <a:p>
            <a:r>
              <a:rPr kumimoji="1" lang="en-US" altLang="ja-JP" dirty="0" err="1"/>
              <a:t>A.side</a:t>
            </a:r>
            <a:endParaRPr kumimoji="1" lang="en-US" altLang="ja-JP" dirty="0"/>
          </a:p>
          <a:p>
            <a:endParaRPr kumimoji="1" lang="en-US" altLang="ja-JP" sz="800" dirty="0"/>
          </a:p>
          <a:p>
            <a:r>
              <a:rPr lang="ja-JP" altLang="en-US" sz="1050" dirty="0"/>
              <a:t>新鮮な野菜やフルーツを扱う地元の食品店「荒川食品」のお店の一角にあるテイクアウト専門店です。店主の荒川さんご夫妻は、約</a:t>
            </a:r>
            <a:r>
              <a:rPr lang="en-US" altLang="ja-JP" sz="1050" dirty="0"/>
              <a:t>8</a:t>
            </a:r>
            <a:r>
              <a:rPr lang="ja-JP" altLang="en-US" sz="1050" dirty="0"/>
              <a:t>年前にご夫婦で長門市にＵターン移住されました。店舗で取り扱う新鮮野菜を使用したピタパンサンドや、ゆずきちサイダーなどが人気です。店主である奥様が明るく出迎えてくれるので、ドリンク片手に地域情報に詳しい店主とのお喋りを楽しむことができます。</a:t>
            </a:r>
            <a:endParaRPr lang="en-US" altLang="ja-JP" sz="1050" dirty="0"/>
          </a:p>
          <a:p>
            <a:endParaRPr lang="en-US" altLang="ja-JP" sz="1050" dirty="0">
              <a:latin typeface="+mn-ea"/>
            </a:endParaRPr>
          </a:p>
          <a:p>
            <a:r>
              <a:rPr lang="ja-JP" altLang="en-US" sz="1050" dirty="0">
                <a:latin typeface="+mn-ea"/>
              </a:rPr>
              <a:t>住所：長門市深川湯本</a:t>
            </a:r>
            <a:r>
              <a:rPr lang="en-US" altLang="ja-JP" sz="1050" dirty="0"/>
              <a:t>1284</a:t>
            </a:r>
            <a:r>
              <a:rPr lang="ja-JP" altLang="en-US" sz="1050" dirty="0">
                <a:latin typeface="+mn-ea"/>
              </a:rPr>
              <a:t>　</a:t>
            </a:r>
            <a:r>
              <a:rPr lang="en-US" altLang="ja-JP" sz="1050" dirty="0">
                <a:latin typeface="+mn-ea"/>
              </a:rPr>
              <a:t>TEL</a:t>
            </a:r>
            <a:r>
              <a:rPr lang="ja-JP" altLang="en-US" sz="1050" dirty="0">
                <a:latin typeface="+mn-ea"/>
              </a:rPr>
              <a:t>：</a:t>
            </a:r>
            <a:r>
              <a:rPr lang="en-US" altLang="ja-JP" sz="1050" dirty="0"/>
              <a:t>0837-25-3408</a:t>
            </a:r>
            <a:r>
              <a:rPr lang="ja-JP" altLang="en-US" sz="1050" dirty="0">
                <a:latin typeface="+mn-ea"/>
              </a:rPr>
              <a:t>　　</a:t>
            </a:r>
            <a:endParaRPr lang="en-US" altLang="ja-JP" sz="1100" dirty="0"/>
          </a:p>
          <a:p>
            <a:endParaRPr lang="en-US" altLang="ja-JP" sz="1100" dirty="0"/>
          </a:p>
        </p:txBody>
      </p:sp>
      <p:sp>
        <p:nvSpPr>
          <p:cNvPr id="4" name="テキスト ボックス 3"/>
          <p:cNvSpPr txBox="1"/>
          <p:nvPr/>
        </p:nvSpPr>
        <p:spPr>
          <a:xfrm>
            <a:off x="204865" y="3717032"/>
            <a:ext cx="8939135" cy="1431161"/>
          </a:xfrm>
          <a:prstGeom prst="rect">
            <a:avLst/>
          </a:prstGeom>
          <a:noFill/>
        </p:spPr>
        <p:txBody>
          <a:bodyPr wrap="square" rtlCol="0">
            <a:spAutoFit/>
          </a:bodyPr>
          <a:lstStyle/>
          <a:p>
            <a:r>
              <a:rPr lang="en-US" altLang="ja-JP" sz="1600" dirty="0" err="1"/>
              <a:t>Engawa</a:t>
            </a:r>
            <a:r>
              <a:rPr lang="en-US" altLang="ja-JP" sz="1600" dirty="0"/>
              <a:t> </a:t>
            </a:r>
            <a:r>
              <a:rPr lang="en-US" altLang="ja-JP" sz="1600" dirty="0" err="1"/>
              <a:t>Yumoto</a:t>
            </a:r>
            <a:endParaRPr lang="en-US" altLang="ja-JP" sz="1600" dirty="0"/>
          </a:p>
          <a:p>
            <a:endParaRPr kumimoji="1" lang="en-US" altLang="ja-JP" sz="800" b="1" dirty="0"/>
          </a:p>
          <a:p>
            <a:r>
              <a:rPr lang="ja-JP" altLang="en-US" sz="1050" dirty="0"/>
              <a:t>温泉街にオープンしたレンタルスペース兼カフェのオーナー白木さんは高校を卒業後、大学進学を機に長門市を離れていましたが、父親が体調を崩した事</a:t>
            </a:r>
            <a:endParaRPr lang="en-US" altLang="ja-JP" sz="1050" dirty="0"/>
          </a:p>
          <a:p>
            <a:r>
              <a:rPr lang="ja-JP" altLang="en-US" sz="1050" dirty="0"/>
              <a:t>をきっかけに家業を継ぐために長門市にＵターン移住しました。カフェも楽しめるおしゃれな店内で白木さんとのお喋りを楽しむことで、湯本温泉の魅力を</a:t>
            </a:r>
            <a:endParaRPr lang="en-US" altLang="ja-JP" sz="1050" dirty="0"/>
          </a:p>
          <a:p>
            <a:r>
              <a:rPr lang="ja-JP" altLang="en-US" sz="1050" dirty="0"/>
              <a:t>より深く感じていただけるのではないでしょうか。</a:t>
            </a:r>
            <a:endParaRPr lang="en-US" altLang="ja-JP" sz="1050" dirty="0"/>
          </a:p>
          <a:p>
            <a:endParaRPr kumimoji="1" lang="en-US" altLang="ja-JP" sz="1050" dirty="0">
              <a:latin typeface="+mn-ea"/>
            </a:endParaRPr>
          </a:p>
          <a:p>
            <a:r>
              <a:rPr kumimoji="1" lang="ja-JP" altLang="en-US" sz="1050" dirty="0">
                <a:latin typeface="+mn-ea"/>
              </a:rPr>
              <a:t>住所：長門市</a:t>
            </a:r>
            <a:r>
              <a:rPr lang="ja-JP" altLang="en-US" sz="1050" dirty="0">
                <a:latin typeface="+mn-ea"/>
              </a:rPr>
              <a:t>深川湯本</a:t>
            </a:r>
            <a:r>
              <a:rPr lang="en-US" altLang="ja-JP" sz="1050" dirty="0"/>
              <a:t>1323-1</a:t>
            </a:r>
            <a:r>
              <a:rPr kumimoji="1" lang="ja-JP" altLang="en-US" sz="1050" dirty="0">
                <a:latin typeface="+mn-ea"/>
              </a:rPr>
              <a:t>　</a:t>
            </a:r>
            <a:r>
              <a:rPr lang="ja-JP" altLang="en-US" sz="1050" dirty="0">
                <a:latin typeface="+mn-ea"/>
              </a:rPr>
              <a:t>　</a:t>
            </a:r>
            <a:endParaRPr lang="en-US" altLang="ja-JP" sz="1050" dirty="0">
              <a:latin typeface="+mn-ea"/>
            </a:endParaRPr>
          </a:p>
          <a:p>
            <a:r>
              <a:rPr lang="ja-JP" altLang="en-US" sz="1050" dirty="0"/>
              <a:t>　</a:t>
            </a:r>
            <a:endParaRPr kumimoji="1" lang="en-US" altLang="ja-JP" sz="1050" dirty="0"/>
          </a:p>
        </p:txBody>
      </p:sp>
      <p:sp>
        <p:nvSpPr>
          <p:cNvPr id="12" name="正方形/長方形 11"/>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616694" y="1988840"/>
            <a:ext cx="7910613" cy="1593375"/>
            <a:chOff x="638193" y="1988840"/>
            <a:chExt cx="7910613" cy="1593375"/>
          </a:xfrm>
        </p:grpSpPr>
        <p:pic>
          <p:nvPicPr>
            <p:cNvPr id="13" name="図 12" descr="IMG_6576_R.JPG"/>
            <p:cNvPicPr>
              <a:picLocks noChangeAspect="1"/>
            </p:cNvPicPr>
            <p:nvPr/>
          </p:nvPicPr>
          <p:blipFill>
            <a:blip r:embed="rId2" cstate="print"/>
            <a:stretch>
              <a:fillRect/>
            </a:stretch>
          </p:blipFill>
          <p:spPr>
            <a:xfrm>
              <a:off x="638193" y="1988840"/>
              <a:ext cx="2088233" cy="1584016"/>
            </a:xfrm>
            <a:prstGeom prst="rect">
              <a:avLst/>
            </a:prstGeom>
          </p:spPr>
        </p:pic>
        <p:grpSp>
          <p:nvGrpSpPr>
            <p:cNvPr id="18" name="グループ化 17"/>
            <p:cNvGrpSpPr/>
            <p:nvPr/>
          </p:nvGrpSpPr>
          <p:grpSpPr>
            <a:xfrm>
              <a:off x="6415200" y="1988840"/>
              <a:ext cx="2133606" cy="1584176"/>
              <a:chOff x="611560" y="1988840"/>
              <a:chExt cx="2133606" cy="1584176"/>
            </a:xfrm>
          </p:grpSpPr>
          <p:pic>
            <p:nvPicPr>
              <p:cNvPr id="16" name="図 15" descr="IMG_20201006_135130_r_R.jpg"/>
              <p:cNvPicPr>
                <a:picLocks noChangeAspect="1"/>
              </p:cNvPicPr>
              <p:nvPr/>
            </p:nvPicPr>
            <p:blipFill>
              <a:blip r:embed="rId3" cstate="print"/>
              <a:srcRect t="51111"/>
              <a:stretch>
                <a:fillRect/>
              </a:stretch>
            </p:blipFill>
            <p:spPr>
              <a:xfrm>
                <a:off x="611560" y="1988840"/>
                <a:ext cx="1576817" cy="1584176"/>
              </a:xfrm>
              <a:prstGeom prst="rect">
                <a:avLst/>
              </a:prstGeom>
            </p:spPr>
          </p:pic>
          <p:pic>
            <p:nvPicPr>
              <p:cNvPr id="17" name="図 16" descr="IMG_20201006_135130_r_R.jpg"/>
              <p:cNvPicPr>
                <a:picLocks noChangeAspect="1"/>
              </p:cNvPicPr>
              <p:nvPr/>
            </p:nvPicPr>
            <p:blipFill>
              <a:blip r:embed="rId3" cstate="print"/>
              <a:srcRect r="68034" b="51111"/>
              <a:stretch>
                <a:fillRect/>
              </a:stretch>
            </p:blipFill>
            <p:spPr>
              <a:xfrm>
                <a:off x="2051720" y="1988840"/>
                <a:ext cx="693446" cy="1584176"/>
              </a:xfrm>
              <a:prstGeom prst="rect">
                <a:avLst/>
              </a:prstGeom>
            </p:spPr>
          </p:pic>
        </p:grpSp>
        <p:pic>
          <p:nvPicPr>
            <p:cNvPr id="19" name="図 18" descr="ピタパンサンド_R.jpg"/>
            <p:cNvPicPr>
              <a:picLocks noChangeAspect="1"/>
            </p:cNvPicPr>
            <p:nvPr/>
          </p:nvPicPr>
          <p:blipFill>
            <a:blip r:embed="rId4" cstate="print"/>
            <a:srcRect l="9150" t="44627" r="36422"/>
            <a:stretch>
              <a:fillRect/>
            </a:stretch>
          </p:blipFill>
          <p:spPr>
            <a:xfrm>
              <a:off x="3510000" y="1988840"/>
              <a:ext cx="2088232" cy="1593375"/>
            </a:xfrm>
            <a:prstGeom prst="rect">
              <a:avLst/>
            </a:prstGeom>
          </p:spPr>
        </p:pic>
      </p:grpSp>
      <p:grpSp>
        <p:nvGrpSpPr>
          <p:cNvPr id="25" name="グループ化 24"/>
          <p:cNvGrpSpPr/>
          <p:nvPr/>
        </p:nvGrpSpPr>
        <p:grpSpPr>
          <a:xfrm>
            <a:off x="638884" y="5157192"/>
            <a:ext cx="7866232" cy="1584175"/>
            <a:chOff x="615600" y="5157192"/>
            <a:chExt cx="7866232" cy="1584175"/>
          </a:xfrm>
        </p:grpSpPr>
        <p:pic>
          <p:nvPicPr>
            <p:cNvPr id="20" name="図 19" descr="IMG_6587_R.JPG"/>
            <p:cNvPicPr>
              <a:picLocks noChangeAspect="1"/>
            </p:cNvPicPr>
            <p:nvPr/>
          </p:nvPicPr>
          <p:blipFill>
            <a:blip r:embed="rId5" cstate="print"/>
            <a:stretch>
              <a:fillRect/>
            </a:stretch>
          </p:blipFill>
          <p:spPr>
            <a:xfrm>
              <a:off x="615600" y="5157192"/>
              <a:ext cx="2112021" cy="1584016"/>
            </a:xfrm>
            <a:prstGeom prst="rect">
              <a:avLst/>
            </a:prstGeom>
          </p:spPr>
        </p:pic>
        <p:pic>
          <p:nvPicPr>
            <p:cNvPr id="22" name="図 21" descr="IMG_6585_R.JPG"/>
            <p:cNvPicPr>
              <a:picLocks noChangeAspect="1"/>
            </p:cNvPicPr>
            <p:nvPr/>
          </p:nvPicPr>
          <p:blipFill>
            <a:blip r:embed="rId6" cstate="print"/>
            <a:stretch>
              <a:fillRect/>
            </a:stretch>
          </p:blipFill>
          <p:spPr>
            <a:xfrm>
              <a:off x="3488400" y="5157192"/>
              <a:ext cx="2112021" cy="1584016"/>
            </a:xfrm>
            <a:prstGeom prst="rect">
              <a:avLst/>
            </a:prstGeom>
          </p:spPr>
        </p:pic>
        <p:pic>
          <p:nvPicPr>
            <p:cNvPr id="23" name="図 22" descr="engawayumoto_R.jpg"/>
            <p:cNvPicPr>
              <a:picLocks noChangeAspect="1"/>
            </p:cNvPicPr>
            <p:nvPr/>
          </p:nvPicPr>
          <p:blipFill>
            <a:blip r:embed="rId7" cstate="print"/>
            <a:stretch>
              <a:fillRect/>
            </a:stretch>
          </p:blipFill>
          <p:spPr>
            <a:xfrm>
              <a:off x="6393600" y="5157192"/>
              <a:ext cx="2088232" cy="1584175"/>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1107996" cy="369332"/>
          </a:xfrm>
          <a:prstGeom prst="rect">
            <a:avLst/>
          </a:prstGeom>
          <a:noFill/>
        </p:spPr>
        <p:txBody>
          <a:bodyPr wrap="none" rtlCol="0">
            <a:spAutoFit/>
          </a:bodyPr>
          <a:lstStyle/>
          <a:p>
            <a:r>
              <a:rPr lang="ja-JP" altLang="en-US" dirty="0"/>
              <a:t>医療機関</a:t>
            </a:r>
            <a:endParaRPr lang="en-US" altLang="ja-JP" dirty="0"/>
          </a:p>
        </p:txBody>
      </p:sp>
      <p:sp>
        <p:nvSpPr>
          <p:cNvPr id="4" name="正方形/長方形 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F093C00-C930-4BE2-9098-98A5AA731EA6}"/>
              </a:ext>
            </a:extLst>
          </p:cNvPr>
          <p:cNvPicPr>
            <a:picLocks noChangeAspect="1"/>
          </p:cNvPicPr>
          <p:nvPr/>
        </p:nvPicPr>
        <p:blipFill rotWithShape="1">
          <a:blip r:embed="rId2">
            <a:extLst>
              <a:ext uri="{28A0092B-C50C-407E-A947-70E740481C1C}">
                <a14:useLocalDpi xmlns:a14="http://schemas.microsoft.com/office/drawing/2010/main" val="0"/>
              </a:ext>
            </a:extLst>
          </a:blip>
          <a:srcRect t="2401"/>
          <a:stretch/>
        </p:blipFill>
        <p:spPr>
          <a:xfrm>
            <a:off x="179512" y="663626"/>
            <a:ext cx="8784976" cy="6077742"/>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05F682-0953-4AF2-B89A-D9DEC99F9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6" y="692696"/>
            <a:ext cx="8725408" cy="6003930"/>
          </a:xfrm>
          <a:prstGeom prst="rect">
            <a:avLst/>
          </a:prstGeom>
          <a:ln>
            <a:solidFill>
              <a:schemeClr val="tx1"/>
            </a:solidFill>
          </a:ln>
        </p:spPr>
      </p:pic>
      <p:sp>
        <p:nvSpPr>
          <p:cNvPr id="4" name="テキスト ボックス 3">
            <a:extLst>
              <a:ext uri="{FF2B5EF4-FFF2-40B4-BE49-F238E27FC236}">
                <a16:creationId xmlns:a16="http://schemas.microsoft.com/office/drawing/2014/main" id="{1220648D-B11D-4509-B9BA-ED2BCFEA4DC1}"/>
              </a:ext>
            </a:extLst>
          </p:cNvPr>
          <p:cNvSpPr txBox="1"/>
          <p:nvPr/>
        </p:nvSpPr>
        <p:spPr>
          <a:xfrm>
            <a:off x="251520" y="116632"/>
            <a:ext cx="1107996" cy="369332"/>
          </a:xfrm>
          <a:prstGeom prst="rect">
            <a:avLst/>
          </a:prstGeom>
          <a:noFill/>
        </p:spPr>
        <p:txBody>
          <a:bodyPr wrap="none" rtlCol="0">
            <a:spAutoFit/>
          </a:bodyPr>
          <a:lstStyle/>
          <a:p>
            <a:r>
              <a:rPr lang="ja-JP" altLang="en-US" dirty="0"/>
              <a:t>公共交通</a:t>
            </a:r>
            <a:endParaRPr lang="en-US" altLang="ja-JP" dirty="0"/>
          </a:p>
        </p:txBody>
      </p:sp>
      <p:cxnSp>
        <p:nvCxnSpPr>
          <p:cNvPr id="5" name="直線コネクタ 4">
            <a:extLst>
              <a:ext uri="{FF2B5EF4-FFF2-40B4-BE49-F238E27FC236}">
                <a16:creationId xmlns:a16="http://schemas.microsoft.com/office/drawing/2014/main" id="{CBB7F5FC-B79A-42CB-9F7B-05F0471521BB}"/>
              </a:ext>
            </a:extLst>
          </p:cNvPr>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338828" cy="369332"/>
          </a:xfrm>
          <a:prstGeom prst="rect">
            <a:avLst/>
          </a:prstGeom>
          <a:noFill/>
        </p:spPr>
        <p:txBody>
          <a:bodyPr wrap="none" rtlCol="0">
            <a:spAutoFit/>
          </a:bodyPr>
          <a:lstStyle/>
          <a:p>
            <a:r>
              <a:rPr kumimoji="1" lang="ja-JP" altLang="en-US" dirty="0"/>
              <a:t>地域の特徴</a:t>
            </a:r>
          </a:p>
        </p:txBody>
      </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58B3587-063B-47AE-935A-9516854A3FD5}"/>
              </a:ext>
            </a:extLst>
          </p:cNvPr>
          <p:cNvSpPr txBox="1"/>
          <p:nvPr/>
        </p:nvSpPr>
        <p:spPr>
          <a:xfrm>
            <a:off x="323528" y="705600"/>
            <a:ext cx="8640960" cy="1315745"/>
          </a:xfrm>
          <a:prstGeom prst="rect">
            <a:avLst/>
          </a:prstGeom>
          <a:noFill/>
        </p:spPr>
        <p:txBody>
          <a:bodyPr wrap="square" rtlCol="0">
            <a:spAutoFit/>
          </a:bodyPr>
          <a:lstStyle/>
          <a:p>
            <a:r>
              <a:rPr lang="ja-JP" altLang="en-US" sz="1200" dirty="0">
                <a:latin typeface="ＭＳ ゴシック" pitchFamily="49" charset="-128"/>
                <a:ea typeface="ＭＳ ゴシック" pitchFamily="49" charset="-128"/>
              </a:rPr>
              <a:t>　</a:t>
            </a:r>
            <a:r>
              <a:rPr lang="ja-JP" altLang="en-US" sz="1050" dirty="0">
                <a:latin typeface="ＭＳ ゴシック" pitchFamily="49" charset="-128"/>
                <a:ea typeface="ＭＳ ゴシック" pitchFamily="49" charset="-128"/>
              </a:rPr>
              <a:t>深川湯本地域は緑深い山々を背景に、農山村集落が点在するのどかな里です。地域内には長門五名湯の一つであり、全国的にも有名な</a:t>
            </a:r>
            <a:endParaRPr lang="en-US" altLang="ja-JP" sz="1050" dirty="0">
              <a:latin typeface="ＭＳ ゴシック" pitchFamily="49" charset="-128"/>
              <a:ea typeface="ＭＳ ゴシック" pitchFamily="49" charset="-128"/>
            </a:endParaRPr>
          </a:p>
          <a:p>
            <a:r>
              <a:rPr lang="en-US" altLang="ja-JP" sz="1050" dirty="0">
                <a:latin typeface="ＭＳ ゴシック" pitchFamily="49" charset="-128"/>
                <a:ea typeface="ＭＳ ゴシック" pitchFamily="49" charset="-128"/>
              </a:rPr>
              <a:t> </a:t>
            </a:r>
            <a:r>
              <a:rPr lang="ja-JP" altLang="en-US" sz="1050" dirty="0">
                <a:latin typeface="ＭＳ ゴシック" pitchFamily="49" charset="-128"/>
                <a:ea typeface="ＭＳ ゴシック" pitchFamily="49" charset="-128"/>
              </a:rPr>
              <a:t>「長門湯本温泉」があります。身近に温泉を堪能できることはもちろん、温泉街の中心を流れる音信川（おとずれがわ）の川沿いには、　</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　遊歩道が整備されており、住民も観光客も一緒にそぞろ歩きや川遊びなどの、「オソト天国」を楽しむことができます。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　市街地より山間部に位置しているため、気温はやや低めです。スタッドレスタイヤを所有している方も多いです。</a:t>
            </a:r>
            <a:endParaRPr lang="en-US" altLang="ja-JP" sz="1050" dirty="0">
              <a:latin typeface="ＭＳ ゴシック" pitchFamily="49" charset="-128"/>
              <a:ea typeface="ＭＳ ゴシック" pitchFamily="49" charset="-128"/>
            </a:endParaRPr>
          </a:p>
          <a:p>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endParaRPr lang="en-US" altLang="ja-JP" sz="1600" dirty="0"/>
          </a:p>
        </p:txBody>
      </p:sp>
      <p:grpSp>
        <p:nvGrpSpPr>
          <p:cNvPr id="20" name="グループ化 19"/>
          <p:cNvGrpSpPr/>
          <p:nvPr/>
        </p:nvGrpSpPr>
        <p:grpSpPr>
          <a:xfrm>
            <a:off x="791580" y="3789040"/>
            <a:ext cx="7560840" cy="2846204"/>
            <a:chOff x="683568" y="3789040"/>
            <a:chExt cx="7560840" cy="2846204"/>
          </a:xfrm>
        </p:grpSpPr>
        <p:sp>
          <p:nvSpPr>
            <p:cNvPr id="5" name="テキスト ボックス 4"/>
            <p:cNvSpPr txBox="1"/>
            <p:nvPr/>
          </p:nvSpPr>
          <p:spPr>
            <a:xfrm>
              <a:off x="683568" y="3789040"/>
              <a:ext cx="2584362" cy="253916"/>
            </a:xfrm>
            <a:prstGeom prst="rect">
              <a:avLst/>
            </a:prstGeom>
            <a:noFill/>
          </p:spPr>
          <p:txBody>
            <a:bodyPr wrap="none" rtlCol="0">
              <a:spAutoFit/>
            </a:bodyPr>
            <a:lstStyle/>
            <a:p>
              <a:r>
                <a:rPr lang="ja-JP" altLang="en-US" sz="1050" dirty="0"/>
                <a:t>殿台（とのだい）地区　田園風景が広がる　</a:t>
              </a:r>
              <a:endParaRPr kumimoji="1" lang="ja-JP" altLang="en-US" sz="1050" dirty="0"/>
            </a:p>
          </p:txBody>
        </p:sp>
        <p:sp>
          <p:nvSpPr>
            <p:cNvPr id="6" name="テキスト ボックス 5"/>
            <p:cNvSpPr txBox="1"/>
            <p:nvPr/>
          </p:nvSpPr>
          <p:spPr>
            <a:xfrm>
              <a:off x="5076056" y="3789040"/>
              <a:ext cx="2359941" cy="253916"/>
            </a:xfrm>
            <a:prstGeom prst="rect">
              <a:avLst/>
            </a:prstGeom>
            <a:noFill/>
          </p:spPr>
          <p:txBody>
            <a:bodyPr wrap="none" rtlCol="0">
              <a:spAutoFit/>
            </a:bodyPr>
            <a:lstStyle/>
            <a:p>
              <a:r>
                <a:rPr lang="ja-JP" altLang="en-US" sz="1050" dirty="0"/>
                <a:t>湯本（ゆもと）地区　緑深い山々の風景</a:t>
              </a:r>
              <a:endParaRPr kumimoji="1" lang="ja-JP" altLang="en-US" sz="1050" dirty="0"/>
            </a:p>
          </p:txBody>
        </p:sp>
        <p:sp>
          <p:nvSpPr>
            <p:cNvPr id="7" name="テキスト ボックス 6"/>
            <p:cNvSpPr txBox="1"/>
            <p:nvPr/>
          </p:nvSpPr>
          <p:spPr>
            <a:xfrm>
              <a:off x="5076056" y="6381328"/>
              <a:ext cx="2731838" cy="253916"/>
            </a:xfrm>
            <a:prstGeom prst="rect">
              <a:avLst/>
            </a:prstGeom>
            <a:noFill/>
          </p:spPr>
          <p:txBody>
            <a:bodyPr wrap="none" rtlCol="0">
              <a:spAutoFit/>
            </a:bodyPr>
            <a:lstStyle/>
            <a:p>
              <a:r>
                <a:rPr lang="ja-JP" altLang="en-US" sz="1050" dirty="0"/>
                <a:t>湯本地区　みはらし座から見る温泉街の様子</a:t>
              </a:r>
              <a:endParaRPr kumimoji="1" lang="ja-JP" altLang="en-US" sz="1050" dirty="0"/>
            </a:p>
          </p:txBody>
        </p:sp>
        <p:sp>
          <p:nvSpPr>
            <p:cNvPr id="8" name="テキスト ボックス 7"/>
            <p:cNvSpPr txBox="1"/>
            <p:nvPr/>
          </p:nvSpPr>
          <p:spPr>
            <a:xfrm>
              <a:off x="683568" y="6381328"/>
              <a:ext cx="2738250" cy="253916"/>
            </a:xfrm>
            <a:prstGeom prst="rect">
              <a:avLst/>
            </a:prstGeom>
            <a:noFill/>
          </p:spPr>
          <p:txBody>
            <a:bodyPr wrap="none" rtlCol="0">
              <a:spAutoFit/>
            </a:bodyPr>
            <a:lstStyle/>
            <a:p>
              <a:r>
                <a:rPr lang="ja-JP" altLang="en-US" sz="1050" dirty="0"/>
                <a:t>門前（もんぜん）地区　大寧寺（たいねいじ）川</a:t>
              </a:r>
              <a:endParaRPr kumimoji="1" lang="ja-JP" altLang="en-US" sz="1050" dirty="0"/>
            </a:p>
          </p:txBody>
        </p:sp>
        <p:pic>
          <p:nvPicPr>
            <p:cNvPr id="19" name="図 18" descr="IMG_6602_R.JPG"/>
            <p:cNvPicPr>
              <a:picLocks noChangeAspect="1"/>
            </p:cNvPicPr>
            <p:nvPr/>
          </p:nvPicPr>
          <p:blipFill>
            <a:blip r:embed="rId2" cstate="print"/>
            <a:stretch>
              <a:fillRect/>
            </a:stretch>
          </p:blipFill>
          <p:spPr>
            <a:xfrm>
              <a:off x="5076056" y="4221088"/>
              <a:ext cx="3168352" cy="2160000"/>
            </a:xfrm>
            <a:prstGeom prst="rect">
              <a:avLst/>
            </a:prstGeom>
          </p:spPr>
        </p:pic>
      </p:grpSp>
      <p:pic>
        <p:nvPicPr>
          <p:cNvPr id="21" name="図 20" descr="IMG_0914_R.JPG"/>
          <p:cNvPicPr>
            <a:picLocks noChangeAspect="1"/>
          </p:cNvPicPr>
          <p:nvPr/>
        </p:nvPicPr>
        <p:blipFill>
          <a:blip r:embed="rId3" cstate="print"/>
          <a:stretch>
            <a:fillRect/>
          </a:stretch>
        </p:blipFill>
        <p:spPr>
          <a:xfrm>
            <a:off x="5184560" y="1628800"/>
            <a:ext cx="3168352" cy="2160000"/>
          </a:xfrm>
          <a:prstGeom prst="rect">
            <a:avLst/>
          </a:prstGeom>
        </p:spPr>
      </p:pic>
      <p:pic>
        <p:nvPicPr>
          <p:cNvPr id="22" name="図 21" descr="IMG_20210728_102747_r_R.jpg"/>
          <p:cNvPicPr>
            <a:picLocks noChangeAspect="1"/>
          </p:cNvPicPr>
          <p:nvPr/>
        </p:nvPicPr>
        <p:blipFill>
          <a:blip r:embed="rId4" cstate="print"/>
          <a:stretch>
            <a:fillRect/>
          </a:stretch>
        </p:blipFill>
        <p:spPr>
          <a:xfrm>
            <a:off x="782210" y="1628800"/>
            <a:ext cx="3168352" cy="2160000"/>
          </a:xfrm>
          <a:prstGeom prst="rect">
            <a:avLst/>
          </a:prstGeom>
        </p:spPr>
      </p:pic>
      <p:pic>
        <p:nvPicPr>
          <p:cNvPr id="23" name="図 22" descr="IMG_2017.JPG"/>
          <p:cNvPicPr>
            <a:picLocks noChangeAspect="1"/>
          </p:cNvPicPr>
          <p:nvPr/>
        </p:nvPicPr>
        <p:blipFill>
          <a:blip r:embed="rId5" cstate="print"/>
          <a:stretch>
            <a:fillRect/>
          </a:stretch>
        </p:blipFill>
        <p:spPr>
          <a:xfrm>
            <a:off x="782210" y="4221088"/>
            <a:ext cx="3168352" cy="216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338828" cy="369332"/>
          </a:xfrm>
          <a:prstGeom prst="rect">
            <a:avLst/>
          </a:prstGeom>
          <a:noFill/>
        </p:spPr>
        <p:txBody>
          <a:bodyPr wrap="none" rtlCol="0">
            <a:spAutoFit/>
          </a:bodyPr>
          <a:lstStyle/>
          <a:p>
            <a:r>
              <a:rPr kumimoji="1" lang="ja-JP" altLang="en-US" dirty="0"/>
              <a:t>地域の特徴</a:t>
            </a:r>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804897" y="1628800"/>
            <a:ext cx="7534206" cy="5006444"/>
            <a:chOff x="782210" y="1628800"/>
            <a:chExt cx="7534206" cy="5006444"/>
          </a:xfrm>
        </p:grpSpPr>
        <p:sp>
          <p:nvSpPr>
            <p:cNvPr id="5" name="テキスト ボックス 4"/>
            <p:cNvSpPr txBox="1"/>
            <p:nvPr/>
          </p:nvSpPr>
          <p:spPr>
            <a:xfrm>
              <a:off x="791580" y="3789040"/>
              <a:ext cx="1845377" cy="253916"/>
            </a:xfrm>
            <a:prstGeom prst="rect">
              <a:avLst/>
            </a:prstGeom>
            <a:noFill/>
          </p:spPr>
          <p:txBody>
            <a:bodyPr wrap="none" rtlCol="0">
              <a:spAutoFit/>
            </a:bodyPr>
            <a:lstStyle/>
            <a:p>
              <a:r>
                <a:rPr lang="ja-JP" altLang="en-US" sz="1050" dirty="0"/>
                <a:t>湯本地区　初夏の田園風景　</a:t>
              </a:r>
              <a:endParaRPr kumimoji="1" lang="ja-JP" altLang="en-US" sz="1050" dirty="0"/>
            </a:p>
          </p:txBody>
        </p:sp>
        <p:sp>
          <p:nvSpPr>
            <p:cNvPr id="6" name="テキスト ボックス 5"/>
            <p:cNvSpPr txBox="1"/>
            <p:nvPr/>
          </p:nvSpPr>
          <p:spPr>
            <a:xfrm>
              <a:off x="5184068" y="3789040"/>
              <a:ext cx="1999265" cy="253916"/>
            </a:xfrm>
            <a:prstGeom prst="rect">
              <a:avLst/>
            </a:prstGeom>
            <a:noFill/>
          </p:spPr>
          <p:txBody>
            <a:bodyPr wrap="none" rtlCol="0">
              <a:spAutoFit/>
            </a:bodyPr>
            <a:lstStyle/>
            <a:p>
              <a:r>
                <a:rPr lang="ja-JP" altLang="en-US" sz="1050" dirty="0"/>
                <a:t>河原（かわら）地区　初夏の風景</a:t>
              </a:r>
              <a:endParaRPr kumimoji="1" lang="ja-JP" altLang="en-US" sz="1050" dirty="0"/>
            </a:p>
          </p:txBody>
        </p:sp>
        <p:sp>
          <p:nvSpPr>
            <p:cNvPr id="7" name="テキスト ボックス 6"/>
            <p:cNvSpPr txBox="1"/>
            <p:nvPr/>
          </p:nvSpPr>
          <p:spPr>
            <a:xfrm>
              <a:off x="5184068" y="6381328"/>
              <a:ext cx="2044149" cy="253916"/>
            </a:xfrm>
            <a:prstGeom prst="rect">
              <a:avLst/>
            </a:prstGeom>
            <a:noFill/>
          </p:spPr>
          <p:txBody>
            <a:bodyPr wrap="none" rtlCol="0">
              <a:spAutoFit/>
            </a:bodyPr>
            <a:lstStyle/>
            <a:p>
              <a:r>
                <a:rPr lang="ja-JP" altLang="en-US" sz="1050" dirty="0"/>
                <a:t>三ノ瀬地区　ゲンジボタル発生地</a:t>
              </a:r>
              <a:endParaRPr kumimoji="1" lang="ja-JP" altLang="en-US" sz="1050" dirty="0"/>
            </a:p>
          </p:txBody>
        </p:sp>
        <p:sp>
          <p:nvSpPr>
            <p:cNvPr id="8" name="テキスト ボックス 7"/>
            <p:cNvSpPr txBox="1"/>
            <p:nvPr/>
          </p:nvSpPr>
          <p:spPr>
            <a:xfrm>
              <a:off x="791580" y="6381328"/>
              <a:ext cx="2704587" cy="253916"/>
            </a:xfrm>
            <a:prstGeom prst="rect">
              <a:avLst/>
            </a:prstGeom>
            <a:noFill/>
          </p:spPr>
          <p:txBody>
            <a:bodyPr wrap="none" rtlCol="0">
              <a:spAutoFit/>
            </a:bodyPr>
            <a:lstStyle/>
            <a:p>
              <a:r>
                <a:rPr lang="ja-JP" altLang="en-US" sz="1050" dirty="0"/>
                <a:t>三ノ瀬（そうのせ）地区　地域内を走る美祢線</a:t>
              </a:r>
              <a:endParaRPr kumimoji="1" lang="ja-JP" altLang="en-US" sz="1050" dirty="0"/>
            </a:p>
          </p:txBody>
        </p:sp>
        <p:pic>
          <p:nvPicPr>
            <p:cNvPr id="14" name="図 13" descr="IMG_0154.JPG"/>
            <p:cNvPicPr>
              <a:picLocks noChangeAspect="1"/>
            </p:cNvPicPr>
            <p:nvPr/>
          </p:nvPicPr>
          <p:blipFill>
            <a:blip r:embed="rId2" cstate="print"/>
            <a:stretch>
              <a:fillRect/>
            </a:stretch>
          </p:blipFill>
          <p:spPr>
            <a:xfrm>
              <a:off x="782210" y="4221088"/>
              <a:ext cx="3168352" cy="2160000"/>
            </a:xfrm>
            <a:prstGeom prst="rect">
              <a:avLst/>
            </a:prstGeom>
          </p:spPr>
        </p:pic>
        <p:pic>
          <p:nvPicPr>
            <p:cNvPr id="18" name="図 17" descr="IMG_2041.JPG"/>
            <p:cNvPicPr>
              <a:picLocks noChangeAspect="1"/>
            </p:cNvPicPr>
            <p:nvPr/>
          </p:nvPicPr>
          <p:blipFill>
            <a:blip r:embed="rId3" cstate="print"/>
            <a:stretch>
              <a:fillRect/>
            </a:stretch>
          </p:blipFill>
          <p:spPr>
            <a:xfrm>
              <a:off x="5148064" y="4221088"/>
              <a:ext cx="3168352" cy="2160000"/>
            </a:xfrm>
            <a:prstGeom prst="rect">
              <a:avLst/>
            </a:prstGeom>
          </p:spPr>
        </p:pic>
        <p:pic>
          <p:nvPicPr>
            <p:cNvPr id="19" name="図 18" descr="IMG_6601_R.JPG"/>
            <p:cNvPicPr>
              <a:picLocks noChangeAspect="1"/>
            </p:cNvPicPr>
            <p:nvPr/>
          </p:nvPicPr>
          <p:blipFill>
            <a:blip r:embed="rId4" cstate="print"/>
            <a:stretch>
              <a:fillRect/>
            </a:stretch>
          </p:blipFill>
          <p:spPr>
            <a:xfrm>
              <a:off x="791088" y="1628800"/>
              <a:ext cx="3132840" cy="2160000"/>
            </a:xfrm>
            <a:prstGeom prst="rect">
              <a:avLst/>
            </a:prstGeom>
          </p:spPr>
        </p:pic>
        <p:pic>
          <p:nvPicPr>
            <p:cNvPr id="20" name="図 19" descr="IMG_6611_R.JPG"/>
            <p:cNvPicPr>
              <a:picLocks noChangeAspect="1"/>
            </p:cNvPicPr>
            <p:nvPr/>
          </p:nvPicPr>
          <p:blipFill>
            <a:blip r:embed="rId5" cstate="print"/>
            <a:stretch>
              <a:fillRect/>
            </a:stretch>
          </p:blipFill>
          <p:spPr>
            <a:xfrm>
              <a:off x="5148064" y="1628800"/>
              <a:ext cx="3168352" cy="2160000"/>
            </a:xfrm>
            <a:prstGeom prst="rect">
              <a:avLst/>
            </a:prstGeom>
          </p:spPr>
        </p:pic>
      </p:grpSp>
      <p:sp>
        <p:nvSpPr>
          <p:cNvPr id="15" name="テキスト ボックス 14">
            <a:extLst>
              <a:ext uri="{FF2B5EF4-FFF2-40B4-BE49-F238E27FC236}">
                <a16:creationId xmlns:a16="http://schemas.microsoft.com/office/drawing/2014/main" id="{658B3587-063B-47AE-935A-9516854A3FD5}"/>
              </a:ext>
            </a:extLst>
          </p:cNvPr>
          <p:cNvSpPr txBox="1"/>
          <p:nvPr/>
        </p:nvSpPr>
        <p:spPr>
          <a:xfrm>
            <a:off x="323528" y="705600"/>
            <a:ext cx="8640960" cy="1131079"/>
          </a:xfrm>
          <a:prstGeom prst="rect">
            <a:avLst/>
          </a:prstGeom>
          <a:noFill/>
        </p:spPr>
        <p:txBody>
          <a:bodyPr wrap="square" rtlCol="0">
            <a:spAutoFit/>
          </a:bodyPr>
          <a:lstStyle/>
          <a:p>
            <a:r>
              <a:rPr lang="ja-JP" altLang="en-US" sz="1200" dirty="0">
                <a:latin typeface="ＭＳ ゴシック" pitchFamily="49" charset="-128"/>
                <a:ea typeface="ＭＳ ゴシック" pitchFamily="49" charset="-128"/>
              </a:rPr>
              <a:t>　</a:t>
            </a:r>
            <a:r>
              <a:rPr lang="ja-JP" altLang="en-US" sz="1050" dirty="0">
                <a:latin typeface="ＭＳ ゴシック" pitchFamily="49" charset="-128"/>
                <a:ea typeface="ＭＳ ゴシック" pitchFamily="49" charset="-128"/>
              </a:rPr>
              <a:t>深川湯本地域は緑深い山々を背景に、農山村集落が点在するのどかな里です。地域内には長門五名湯の一つであり、全国的にも有名な</a:t>
            </a:r>
            <a:endParaRPr lang="en-US" altLang="ja-JP" sz="1050" dirty="0">
              <a:latin typeface="ＭＳ ゴシック" pitchFamily="49" charset="-128"/>
              <a:ea typeface="ＭＳ ゴシック" pitchFamily="49" charset="-128"/>
            </a:endParaRPr>
          </a:p>
          <a:p>
            <a:r>
              <a:rPr lang="en-US" altLang="ja-JP" sz="1050" dirty="0">
                <a:latin typeface="ＭＳ ゴシック" pitchFamily="49" charset="-128"/>
                <a:ea typeface="ＭＳ ゴシック" pitchFamily="49" charset="-128"/>
              </a:rPr>
              <a:t> </a:t>
            </a:r>
            <a:r>
              <a:rPr lang="ja-JP" altLang="en-US" sz="1050" dirty="0">
                <a:latin typeface="ＭＳ ゴシック" pitchFamily="49" charset="-128"/>
                <a:ea typeface="ＭＳ ゴシック" pitchFamily="49" charset="-128"/>
              </a:rPr>
              <a:t>「長門湯本温泉」があります。身近に温泉を堪能できることはもちろん、温泉街の中心を流れる音信川（おとずれがわ）の川沿いには、　</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　遊歩道が整備されており、住民も観光客も一緒にそぞろ歩きや川遊びなどの、「オソト天国」を楽しむことができます。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　市街地より山間部に位置しているため、気温はやや低めです。</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endParaRPr lang="en-US" altLang="ja-JP"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8" name="テキスト ボックス 7"/>
          <p:cNvSpPr txBox="1"/>
          <p:nvPr/>
        </p:nvSpPr>
        <p:spPr>
          <a:xfrm>
            <a:off x="324000" y="705600"/>
            <a:ext cx="8640488" cy="900246"/>
          </a:xfrm>
          <a:prstGeom prst="rect">
            <a:avLst/>
          </a:prstGeom>
          <a:noFill/>
        </p:spPr>
        <p:txBody>
          <a:bodyPr wrap="square" rtlCol="0">
            <a:spAutoFit/>
          </a:bodyPr>
          <a:lstStyle/>
          <a:p>
            <a:r>
              <a:rPr lang="ja-JP" altLang="en-US" sz="1050" dirty="0"/>
              <a:t>地域内にスーパーはありませんが、湯本温泉街に生鮮食品を取り扱う商店があります。地域</a:t>
            </a:r>
            <a:r>
              <a:rPr kumimoji="1" lang="ja-JP" altLang="en-US" sz="1050" dirty="0"/>
              <a:t>の方々は、</a:t>
            </a:r>
            <a:r>
              <a:rPr lang="ja-JP" altLang="en-US" sz="1050" dirty="0"/>
              <a:t>車で</a:t>
            </a:r>
            <a:r>
              <a:rPr lang="en-US" altLang="ja-JP" sz="1050" dirty="0"/>
              <a:t>5</a:t>
            </a:r>
            <a:r>
              <a:rPr lang="ja-JP" altLang="en-US" sz="1050" dirty="0"/>
              <a:t>～</a:t>
            </a:r>
            <a:r>
              <a:rPr lang="en-US" altLang="ja-JP" sz="1050" dirty="0"/>
              <a:t>10</a:t>
            </a:r>
            <a:r>
              <a:rPr lang="ja-JP" altLang="en-US" sz="1050" dirty="0"/>
              <a:t>分程度のところにある、ゆめマート</a:t>
            </a:r>
            <a:endParaRPr lang="en-US" altLang="ja-JP" sz="1050" dirty="0"/>
          </a:p>
          <a:p>
            <a:r>
              <a:rPr lang="ja-JP" altLang="en-US" sz="1050" dirty="0"/>
              <a:t>板持（いたもち）店</a:t>
            </a:r>
            <a:r>
              <a:rPr kumimoji="1" lang="ja-JP" altLang="en-US" sz="1050" dirty="0"/>
              <a:t>を利用したり、</a:t>
            </a:r>
            <a:r>
              <a:rPr lang="ja-JP" altLang="en-US" sz="1050" dirty="0"/>
              <a:t>週</a:t>
            </a:r>
            <a:r>
              <a:rPr lang="en-US" altLang="ja-JP" sz="1050" dirty="0"/>
              <a:t>1</a:t>
            </a:r>
            <a:r>
              <a:rPr lang="ja-JP" altLang="en-US" sz="1050" dirty="0"/>
              <a:t>回決まった曜日に注文した商品を自宅まで届けてくれる、</a:t>
            </a:r>
            <a:r>
              <a:rPr kumimoji="1" lang="ja-JP" altLang="en-US" sz="1050" dirty="0"/>
              <a:t>コープやまぐちによる宅配サービスを利用している</a:t>
            </a:r>
            <a:r>
              <a:rPr lang="ja-JP" altLang="en-US" sz="1050" dirty="0"/>
              <a:t>家庭も多いです。市街地へ車で</a:t>
            </a:r>
            <a:r>
              <a:rPr lang="en-US" altLang="ja-JP" sz="1050" dirty="0"/>
              <a:t>5</a:t>
            </a:r>
            <a:r>
              <a:rPr lang="ja-JP" altLang="en-US" sz="1050" dirty="0"/>
              <a:t>～</a:t>
            </a:r>
            <a:r>
              <a:rPr lang="en-US" altLang="ja-JP" sz="1050" dirty="0"/>
              <a:t>10</a:t>
            </a:r>
            <a:r>
              <a:rPr lang="ja-JP" altLang="en-US" sz="1050" dirty="0"/>
              <a:t>分のエリアのため、市内に出た際に買い物を済ませるというスタイルの方も多いです。</a:t>
            </a:r>
            <a:endParaRPr lang="en-US" altLang="ja-JP" sz="1050" dirty="0"/>
          </a:p>
          <a:p>
            <a:r>
              <a:rPr lang="ja-JP" altLang="en-US" sz="1050" dirty="0">
                <a:latin typeface="ＭＳ ゴシック" pitchFamily="49" charset="-128"/>
                <a:ea typeface="ＭＳ ゴシック" pitchFamily="49" charset="-128"/>
              </a:rPr>
              <a:t>◆ </a:t>
            </a:r>
            <a:r>
              <a:rPr lang="ja-JP" altLang="en-US" sz="1050" dirty="0">
                <a:latin typeface="+mn-ea"/>
              </a:rPr>
              <a:t>ゆめマート板持店では長門産をはじめ県内産の新鮮な野菜や鮮魚、精肉の購入が可能です。（コインランドリー・銀行</a:t>
            </a:r>
            <a:r>
              <a:rPr lang="en-US" altLang="ja-JP" sz="1050" dirty="0">
                <a:latin typeface="+mn-ea"/>
              </a:rPr>
              <a:t>ATM</a:t>
            </a:r>
            <a:r>
              <a:rPr lang="ja-JP" altLang="en-US" sz="1050" dirty="0">
                <a:latin typeface="+mn-ea"/>
              </a:rPr>
              <a:t>併設）</a:t>
            </a:r>
            <a:endParaRPr lang="en-US" altLang="ja-JP" sz="1050" dirty="0">
              <a:latin typeface="+mn-ea"/>
            </a:endParaRPr>
          </a:p>
          <a:p>
            <a:endParaRPr kumimoji="1" lang="ja-JP" altLang="en-US" sz="1050" dirty="0"/>
          </a:p>
        </p:txBody>
      </p:sp>
      <p:sp>
        <p:nvSpPr>
          <p:cNvPr id="18" name="正方形/長方形 17"/>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541329" y="1673191"/>
            <a:ext cx="7839503" cy="5034673"/>
            <a:chOff x="764946" y="1673191"/>
            <a:chExt cx="7839503" cy="5034673"/>
          </a:xfrm>
        </p:grpSpPr>
        <p:sp>
          <p:nvSpPr>
            <p:cNvPr id="10" name="テキスト ボックス 9"/>
            <p:cNvSpPr txBox="1"/>
            <p:nvPr/>
          </p:nvSpPr>
          <p:spPr>
            <a:xfrm>
              <a:off x="764946" y="3843904"/>
              <a:ext cx="1428596" cy="253916"/>
            </a:xfrm>
            <a:prstGeom prst="rect">
              <a:avLst/>
            </a:prstGeom>
            <a:noFill/>
          </p:spPr>
          <p:txBody>
            <a:bodyPr wrap="none" rtlCol="0">
              <a:spAutoFit/>
            </a:bodyPr>
            <a:lstStyle/>
            <a:p>
              <a:r>
                <a:rPr kumimoji="1" lang="ja-JP" altLang="en-US" sz="1050" dirty="0"/>
                <a:t>湯本地区　とらや商店</a:t>
              </a:r>
            </a:p>
          </p:txBody>
        </p:sp>
        <p:sp>
          <p:nvSpPr>
            <p:cNvPr id="11" name="テキスト ボックス 10"/>
            <p:cNvSpPr txBox="1"/>
            <p:nvPr/>
          </p:nvSpPr>
          <p:spPr>
            <a:xfrm>
              <a:off x="5157435" y="3843904"/>
              <a:ext cx="3447014" cy="253916"/>
            </a:xfrm>
            <a:prstGeom prst="rect">
              <a:avLst/>
            </a:prstGeom>
            <a:noFill/>
          </p:spPr>
          <p:txBody>
            <a:bodyPr wrap="square" rtlCol="0">
              <a:spAutoFit/>
            </a:bodyPr>
            <a:lstStyle/>
            <a:p>
              <a:r>
                <a:rPr lang="ja-JP" altLang="en-US" sz="1050" dirty="0"/>
                <a:t>とらや商店　野菜果物をはじめ、鮮魚なども取り扱っている</a:t>
              </a:r>
              <a:endParaRPr kumimoji="1" lang="ja-JP" altLang="en-US" sz="1050" dirty="0"/>
            </a:p>
          </p:txBody>
        </p:sp>
        <p:sp>
          <p:nvSpPr>
            <p:cNvPr id="12" name="テキスト ボックス 11"/>
            <p:cNvSpPr txBox="1"/>
            <p:nvPr/>
          </p:nvSpPr>
          <p:spPr>
            <a:xfrm>
              <a:off x="5166312" y="6453948"/>
              <a:ext cx="1784463" cy="253916"/>
            </a:xfrm>
            <a:prstGeom prst="rect">
              <a:avLst/>
            </a:prstGeom>
            <a:noFill/>
          </p:spPr>
          <p:txBody>
            <a:bodyPr wrap="none" rtlCol="0">
              <a:spAutoFit/>
            </a:bodyPr>
            <a:lstStyle/>
            <a:p>
              <a:r>
                <a:rPr lang="ja-JP" altLang="en-US" sz="1050" dirty="0"/>
                <a:t>コープやまぐち宅配サービス</a:t>
              </a:r>
              <a:endParaRPr kumimoji="1" lang="ja-JP" altLang="en-US" sz="1050" dirty="0"/>
            </a:p>
          </p:txBody>
        </p:sp>
        <p:sp>
          <p:nvSpPr>
            <p:cNvPr id="13" name="テキスト ボックス 12"/>
            <p:cNvSpPr txBox="1"/>
            <p:nvPr/>
          </p:nvSpPr>
          <p:spPr>
            <a:xfrm>
              <a:off x="764946" y="6453948"/>
              <a:ext cx="1189749" cy="253916"/>
            </a:xfrm>
            <a:prstGeom prst="rect">
              <a:avLst/>
            </a:prstGeom>
            <a:noFill/>
          </p:spPr>
          <p:txBody>
            <a:bodyPr wrap="none" rtlCol="0">
              <a:spAutoFit/>
            </a:bodyPr>
            <a:lstStyle/>
            <a:p>
              <a:r>
                <a:rPr kumimoji="1" lang="ja-JP" altLang="en-US" sz="1050" dirty="0"/>
                <a:t>ゆめマート板持店</a:t>
              </a:r>
            </a:p>
          </p:txBody>
        </p:sp>
        <p:pic>
          <p:nvPicPr>
            <p:cNvPr id="19" name="図 18" descr="IMG_6571_R.JPG"/>
            <p:cNvPicPr>
              <a:picLocks noChangeAspect="1"/>
            </p:cNvPicPr>
            <p:nvPr/>
          </p:nvPicPr>
          <p:blipFill>
            <a:blip r:embed="rId2" cstate="print"/>
            <a:stretch>
              <a:fillRect/>
            </a:stretch>
          </p:blipFill>
          <p:spPr>
            <a:xfrm>
              <a:off x="791089" y="1673191"/>
              <a:ext cx="3127663" cy="2160000"/>
            </a:xfrm>
            <a:prstGeom prst="rect">
              <a:avLst/>
            </a:prstGeom>
          </p:spPr>
        </p:pic>
        <p:pic>
          <p:nvPicPr>
            <p:cNvPr id="20" name="図 19" descr="IMG_6598_R.JPG"/>
            <p:cNvPicPr>
              <a:picLocks noChangeAspect="1"/>
            </p:cNvPicPr>
            <p:nvPr/>
          </p:nvPicPr>
          <p:blipFill>
            <a:blip r:embed="rId3" cstate="print"/>
            <a:stretch>
              <a:fillRect/>
            </a:stretch>
          </p:blipFill>
          <p:spPr>
            <a:xfrm>
              <a:off x="5165820" y="1674174"/>
              <a:ext cx="3168352" cy="2160000"/>
            </a:xfrm>
            <a:prstGeom prst="rect">
              <a:avLst/>
            </a:prstGeom>
          </p:spPr>
        </p:pic>
      </p:grpSp>
      <p:pic>
        <p:nvPicPr>
          <p:cNvPr id="14" name="図 13" descr="ゆめマート板持店_R.jpg">
            <a:extLst>
              <a:ext uri="{FF2B5EF4-FFF2-40B4-BE49-F238E27FC236}">
                <a16:creationId xmlns:a16="http://schemas.microsoft.com/office/drawing/2014/main" id="{8D5BFD01-BEA9-4DFC-91A1-236E22E40150}"/>
              </a:ext>
            </a:extLst>
          </p:cNvPr>
          <p:cNvPicPr>
            <a:picLocks noChangeAspect="1"/>
          </p:cNvPicPr>
          <p:nvPr/>
        </p:nvPicPr>
        <p:blipFill>
          <a:blip r:embed="rId4" cstate="print">
            <a:lum bright="10000"/>
          </a:blip>
          <a:stretch>
            <a:fillRect/>
          </a:stretch>
        </p:blipFill>
        <p:spPr>
          <a:xfrm>
            <a:off x="567472" y="4267831"/>
            <a:ext cx="3168352" cy="2160000"/>
          </a:xfrm>
          <a:prstGeom prst="rect">
            <a:avLst/>
          </a:prstGeom>
        </p:spPr>
      </p:pic>
      <p:pic>
        <p:nvPicPr>
          <p:cNvPr id="15" name="図 14" descr="IMG_20210726_143651_r_R.jpg">
            <a:extLst>
              <a:ext uri="{FF2B5EF4-FFF2-40B4-BE49-F238E27FC236}">
                <a16:creationId xmlns:a16="http://schemas.microsoft.com/office/drawing/2014/main" id="{99614E40-14B3-400E-8B91-019B4DB154D7}"/>
              </a:ext>
            </a:extLst>
          </p:cNvPr>
          <p:cNvPicPr>
            <a:picLocks noChangeAspect="1"/>
          </p:cNvPicPr>
          <p:nvPr/>
        </p:nvPicPr>
        <p:blipFill>
          <a:blip r:embed="rId5" cstate="print"/>
          <a:stretch>
            <a:fillRect/>
          </a:stretch>
        </p:blipFill>
        <p:spPr>
          <a:xfrm>
            <a:off x="4963025" y="4217145"/>
            <a:ext cx="3168352" cy="216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646331" cy="369332"/>
          </a:xfrm>
          <a:prstGeom prst="rect">
            <a:avLst/>
          </a:prstGeom>
          <a:noFill/>
        </p:spPr>
        <p:txBody>
          <a:bodyPr wrap="none" rtlCol="0">
            <a:spAutoFit/>
          </a:bodyPr>
          <a:lstStyle/>
          <a:p>
            <a:r>
              <a:rPr lang="ja-JP" altLang="en-US" dirty="0"/>
              <a:t>校区</a:t>
            </a:r>
            <a:endParaRPr kumimoji="1" lang="ja-JP" altLang="en-US" dirty="0"/>
          </a:p>
        </p:txBody>
      </p:sp>
      <p:sp>
        <p:nvSpPr>
          <p:cNvPr id="3" name="テキスト ボックス 2"/>
          <p:cNvSpPr txBox="1"/>
          <p:nvPr/>
        </p:nvSpPr>
        <p:spPr>
          <a:xfrm>
            <a:off x="324000" y="705600"/>
            <a:ext cx="3756156" cy="253916"/>
          </a:xfrm>
          <a:prstGeom prst="rect">
            <a:avLst/>
          </a:prstGeom>
          <a:noFill/>
        </p:spPr>
        <p:txBody>
          <a:bodyPr wrap="none" rtlCol="0">
            <a:spAutoFit/>
          </a:bodyPr>
          <a:lstStyle/>
          <a:p>
            <a:r>
              <a:rPr lang="ja-JP" altLang="en-US" sz="1050" dirty="0"/>
              <a:t>小学校は、地域内にある向陽（こうよう）小学校への通学です。</a:t>
            </a:r>
            <a:endParaRPr lang="en-US" altLang="ja-JP" sz="1050" dirty="0"/>
          </a:p>
        </p:txBody>
      </p:sp>
      <p:sp>
        <p:nvSpPr>
          <p:cNvPr id="4" name="テキスト ボックス 3"/>
          <p:cNvSpPr txBox="1"/>
          <p:nvPr/>
        </p:nvSpPr>
        <p:spPr>
          <a:xfrm>
            <a:off x="324000" y="3861048"/>
            <a:ext cx="5920210" cy="253916"/>
          </a:xfrm>
          <a:prstGeom prst="rect">
            <a:avLst/>
          </a:prstGeom>
          <a:noFill/>
        </p:spPr>
        <p:txBody>
          <a:bodyPr wrap="none" rtlCol="0">
            <a:spAutoFit/>
          </a:bodyPr>
          <a:lstStyle/>
          <a:p>
            <a:r>
              <a:rPr lang="ja-JP" altLang="en-US" sz="1050" dirty="0"/>
              <a:t>中学校は、深川（ふかわ）地域にある深川中学校へ自転車通学です。（</a:t>
            </a:r>
            <a:r>
              <a:rPr lang="en-US" altLang="ja-JP" sz="1050" dirty="0"/>
              <a:t>※</a:t>
            </a:r>
            <a:r>
              <a:rPr lang="ja-JP" altLang="en-US" sz="1050" dirty="0"/>
              <a:t>ヘルメット購入費補助制度有）</a:t>
            </a:r>
          </a:p>
        </p:txBody>
      </p:sp>
      <p:grpSp>
        <p:nvGrpSpPr>
          <p:cNvPr id="5" name="グループ化 4"/>
          <p:cNvGrpSpPr/>
          <p:nvPr/>
        </p:nvGrpSpPr>
        <p:grpSpPr>
          <a:xfrm>
            <a:off x="791580" y="3356992"/>
            <a:ext cx="7456147" cy="3367826"/>
            <a:chOff x="395536" y="3356992"/>
            <a:chExt cx="7456147" cy="3367826"/>
          </a:xfrm>
        </p:grpSpPr>
        <p:sp>
          <p:nvSpPr>
            <p:cNvPr id="6" name="テキスト ボックス 5"/>
            <p:cNvSpPr txBox="1"/>
            <p:nvPr/>
          </p:nvSpPr>
          <p:spPr>
            <a:xfrm>
              <a:off x="395536" y="3356992"/>
              <a:ext cx="1116011" cy="469359"/>
            </a:xfrm>
            <a:prstGeom prst="rect">
              <a:avLst/>
            </a:prstGeom>
            <a:noFill/>
          </p:spPr>
          <p:txBody>
            <a:bodyPr wrap="none" rtlCol="0">
              <a:spAutoFit/>
            </a:bodyPr>
            <a:lstStyle/>
            <a:p>
              <a:r>
                <a:rPr lang="ja-JP" altLang="en-US" sz="1400" b="1" dirty="0"/>
                <a:t>向陽小学校</a:t>
              </a:r>
              <a:endParaRPr lang="en-US" altLang="ja-JP" sz="1400" dirty="0"/>
            </a:p>
            <a:p>
              <a:endParaRPr kumimoji="1" lang="ja-JP" altLang="en-US" sz="1050" dirty="0"/>
            </a:p>
          </p:txBody>
        </p:sp>
        <p:sp>
          <p:nvSpPr>
            <p:cNvPr id="7" name="テキスト ボックス 6"/>
            <p:cNvSpPr txBox="1"/>
            <p:nvPr/>
          </p:nvSpPr>
          <p:spPr>
            <a:xfrm>
              <a:off x="4788024" y="3356992"/>
              <a:ext cx="2387192" cy="253916"/>
            </a:xfrm>
            <a:prstGeom prst="rect">
              <a:avLst/>
            </a:prstGeom>
            <a:noFill/>
          </p:spPr>
          <p:txBody>
            <a:bodyPr wrap="none" rtlCol="0">
              <a:spAutoFit/>
            </a:bodyPr>
            <a:lstStyle/>
            <a:p>
              <a:r>
                <a:rPr lang="ja-JP" altLang="en-US" sz="1050" dirty="0"/>
                <a:t>向陽小学校　放課後子ども教室の様子</a:t>
              </a:r>
              <a:endParaRPr kumimoji="1" lang="ja-JP" altLang="en-US" sz="1050" dirty="0"/>
            </a:p>
          </p:txBody>
        </p:sp>
        <p:sp>
          <p:nvSpPr>
            <p:cNvPr id="8" name="テキスト ボックス 7"/>
            <p:cNvSpPr txBox="1"/>
            <p:nvPr/>
          </p:nvSpPr>
          <p:spPr>
            <a:xfrm>
              <a:off x="4788024" y="6309320"/>
              <a:ext cx="3063659" cy="415498"/>
            </a:xfrm>
            <a:prstGeom prst="rect">
              <a:avLst/>
            </a:prstGeom>
            <a:noFill/>
          </p:spPr>
          <p:txBody>
            <a:bodyPr wrap="none" rtlCol="0">
              <a:spAutoFit/>
            </a:bodyPr>
            <a:lstStyle/>
            <a:p>
              <a:r>
                <a:rPr lang="ja-JP" altLang="en-US" sz="1050" dirty="0"/>
                <a:t>深川中学校　市内で一番生徒数の多い中学校です</a:t>
              </a:r>
              <a:endParaRPr lang="en-US" altLang="ja-JP" sz="1050" dirty="0"/>
            </a:p>
            <a:p>
              <a:r>
                <a:rPr kumimoji="1" lang="ja-JP" altLang="en-US" sz="1050" dirty="0"/>
                <a:t>（</a:t>
              </a:r>
              <a:r>
                <a:rPr kumimoji="1" lang="en-US" altLang="ja-JP" sz="1050" dirty="0"/>
                <a:t>100</a:t>
              </a:r>
              <a:r>
                <a:rPr kumimoji="1" lang="ja-JP" altLang="en-US" sz="1050" dirty="0"/>
                <a:t>名前後）</a:t>
              </a:r>
            </a:p>
          </p:txBody>
        </p:sp>
        <p:sp>
          <p:nvSpPr>
            <p:cNvPr id="9" name="テキスト ボックス 8"/>
            <p:cNvSpPr txBox="1"/>
            <p:nvPr/>
          </p:nvSpPr>
          <p:spPr>
            <a:xfrm>
              <a:off x="395536" y="6292176"/>
              <a:ext cx="1082348" cy="307777"/>
            </a:xfrm>
            <a:prstGeom prst="rect">
              <a:avLst/>
            </a:prstGeom>
            <a:noFill/>
          </p:spPr>
          <p:txBody>
            <a:bodyPr wrap="none" rtlCol="0">
              <a:spAutoFit/>
            </a:bodyPr>
            <a:lstStyle/>
            <a:p>
              <a:r>
                <a:rPr lang="ja-JP" altLang="en-US" sz="1400" b="1" dirty="0"/>
                <a:t>深川中学校</a:t>
              </a:r>
              <a:endParaRPr lang="en-US" altLang="ja-JP" sz="1400" b="1" dirty="0"/>
            </a:p>
          </p:txBody>
        </p:sp>
      </p:gr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IMG_6610_R.JPG"/>
          <p:cNvPicPr>
            <a:picLocks noChangeAspect="1"/>
          </p:cNvPicPr>
          <p:nvPr/>
        </p:nvPicPr>
        <p:blipFill>
          <a:blip r:embed="rId2" cstate="print"/>
          <a:stretch>
            <a:fillRect/>
          </a:stretch>
        </p:blipFill>
        <p:spPr>
          <a:xfrm>
            <a:off x="782210" y="1196752"/>
            <a:ext cx="3168352" cy="2160000"/>
          </a:xfrm>
          <a:prstGeom prst="rect">
            <a:avLst/>
          </a:prstGeom>
        </p:spPr>
      </p:pic>
      <p:pic>
        <p:nvPicPr>
          <p:cNvPr id="16" name="図 15" descr="放課後こども教室_R.jpg"/>
          <p:cNvPicPr>
            <a:picLocks noChangeAspect="1"/>
          </p:cNvPicPr>
          <p:nvPr/>
        </p:nvPicPr>
        <p:blipFill>
          <a:blip r:embed="rId3" cstate="print"/>
          <a:stretch>
            <a:fillRect/>
          </a:stretch>
        </p:blipFill>
        <p:spPr>
          <a:xfrm>
            <a:off x="5174698" y="1196752"/>
            <a:ext cx="3168351" cy="2160000"/>
          </a:xfrm>
          <a:prstGeom prst="rect">
            <a:avLst/>
          </a:prstGeom>
        </p:spPr>
      </p:pic>
      <p:pic>
        <p:nvPicPr>
          <p:cNvPr id="17" name="図 16" descr="IMG_6074.JPG"/>
          <p:cNvPicPr>
            <a:picLocks noChangeAspect="1"/>
          </p:cNvPicPr>
          <p:nvPr/>
        </p:nvPicPr>
        <p:blipFill>
          <a:blip r:embed="rId4" cstate="print"/>
          <a:srcRect b="4762"/>
          <a:stretch>
            <a:fillRect/>
          </a:stretch>
        </p:blipFill>
        <p:spPr>
          <a:xfrm>
            <a:off x="791088" y="4149080"/>
            <a:ext cx="3168352" cy="2160000"/>
          </a:xfrm>
          <a:prstGeom prst="rect">
            <a:avLst/>
          </a:prstGeom>
        </p:spPr>
      </p:pic>
      <p:pic>
        <p:nvPicPr>
          <p:cNvPr id="18" name="図 17" descr="深川中学校卒業式.jpg"/>
          <p:cNvPicPr>
            <a:picLocks noChangeAspect="1"/>
          </p:cNvPicPr>
          <p:nvPr/>
        </p:nvPicPr>
        <p:blipFill>
          <a:blip r:embed="rId5" cstate="print"/>
          <a:stretch>
            <a:fillRect/>
          </a:stretch>
        </p:blipFill>
        <p:spPr>
          <a:xfrm>
            <a:off x="5193438" y="4149080"/>
            <a:ext cx="3168352" cy="216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1107996" cy="369332"/>
          </a:xfrm>
          <a:prstGeom prst="rect">
            <a:avLst/>
          </a:prstGeom>
          <a:noFill/>
        </p:spPr>
        <p:txBody>
          <a:bodyPr wrap="none" rtlCol="0">
            <a:spAutoFit/>
          </a:bodyPr>
          <a:lstStyle/>
          <a:p>
            <a:r>
              <a:rPr lang="ja-JP" altLang="en-US" dirty="0"/>
              <a:t>保育施設</a:t>
            </a:r>
            <a:endParaRPr kumimoji="1" lang="ja-JP" altLang="en-US" dirty="0"/>
          </a:p>
        </p:txBody>
      </p:sp>
      <p:sp>
        <p:nvSpPr>
          <p:cNvPr id="3" name="テキスト ボックス 2"/>
          <p:cNvSpPr txBox="1"/>
          <p:nvPr/>
        </p:nvSpPr>
        <p:spPr>
          <a:xfrm>
            <a:off x="323528" y="620688"/>
            <a:ext cx="5497018" cy="253916"/>
          </a:xfrm>
          <a:prstGeom prst="rect">
            <a:avLst/>
          </a:prstGeom>
          <a:noFill/>
        </p:spPr>
        <p:txBody>
          <a:bodyPr wrap="none" rtlCol="0">
            <a:spAutoFit/>
          </a:bodyPr>
          <a:lstStyle/>
          <a:p>
            <a:r>
              <a:rPr lang="ja-JP" altLang="en-US" sz="1050" dirty="0"/>
              <a:t>地域内に保育施設は無く、</a:t>
            </a:r>
            <a:r>
              <a:rPr kumimoji="1" lang="ja-JP" altLang="en-US" sz="1050" dirty="0"/>
              <a:t>車で</a:t>
            </a:r>
            <a:r>
              <a:rPr kumimoji="1" lang="en-US" altLang="ja-JP" sz="1050" dirty="0"/>
              <a:t>10</a:t>
            </a:r>
            <a:r>
              <a:rPr kumimoji="1" lang="ja-JP" altLang="en-US" sz="1050" dirty="0"/>
              <a:t>～</a:t>
            </a:r>
            <a:r>
              <a:rPr kumimoji="1" lang="en-US" altLang="ja-JP" sz="1050" dirty="0"/>
              <a:t>15</a:t>
            </a:r>
            <a:r>
              <a:rPr lang="ja-JP" altLang="en-US" sz="1050" dirty="0"/>
              <a:t>分程度のところにある市街地の保育施設を利用します。</a:t>
            </a:r>
            <a:endParaRPr kumimoji="1" lang="ja-JP" altLang="en-US" sz="1050" dirty="0"/>
          </a:p>
        </p:txBody>
      </p:sp>
      <p:sp>
        <p:nvSpPr>
          <p:cNvPr id="16" name="正方形/長方形 15"/>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791580" y="1124744"/>
            <a:ext cx="7560840" cy="5509919"/>
            <a:chOff x="683568" y="1124744"/>
            <a:chExt cx="7560840" cy="5509919"/>
          </a:xfrm>
        </p:grpSpPr>
        <p:grpSp>
          <p:nvGrpSpPr>
            <p:cNvPr id="4" name="グループ化 3"/>
            <p:cNvGrpSpPr/>
            <p:nvPr/>
          </p:nvGrpSpPr>
          <p:grpSpPr>
            <a:xfrm>
              <a:off x="683568" y="4005064"/>
              <a:ext cx="7560840" cy="2629599"/>
              <a:chOff x="395536" y="908720"/>
              <a:chExt cx="7560840" cy="2629599"/>
            </a:xfrm>
          </p:grpSpPr>
          <p:sp>
            <p:nvSpPr>
              <p:cNvPr id="5" name="テキスト ボックス 4"/>
              <p:cNvSpPr txBox="1"/>
              <p:nvPr/>
            </p:nvSpPr>
            <p:spPr>
              <a:xfrm>
                <a:off x="395536" y="3068960"/>
                <a:ext cx="2379177" cy="469359"/>
              </a:xfrm>
              <a:prstGeom prst="rect">
                <a:avLst/>
              </a:prstGeom>
              <a:noFill/>
            </p:spPr>
            <p:txBody>
              <a:bodyPr wrap="none" rtlCol="0">
                <a:spAutoFit/>
              </a:bodyPr>
              <a:lstStyle/>
              <a:p>
                <a:r>
                  <a:rPr lang="ja-JP" altLang="en-US" sz="1400" b="1" dirty="0"/>
                  <a:t>認定こども園 あおい幼稚園</a:t>
                </a:r>
                <a:r>
                  <a:rPr lang="ja-JP" altLang="en-US" sz="1400" dirty="0"/>
                  <a:t>　</a:t>
                </a:r>
                <a:endParaRPr lang="en-US" altLang="ja-JP" sz="1400" dirty="0"/>
              </a:p>
              <a:p>
                <a:r>
                  <a:rPr kumimoji="1" lang="en-US" altLang="ja-JP" sz="1050" dirty="0"/>
                  <a:t>※</a:t>
                </a:r>
                <a:r>
                  <a:rPr kumimoji="1" lang="ja-JP" altLang="en-US" sz="1050" dirty="0"/>
                  <a:t>地域内　園バス運行しています</a:t>
                </a:r>
              </a:p>
            </p:txBody>
          </p:sp>
          <p:sp>
            <p:nvSpPr>
              <p:cNvPr id="6" name="テキスト ボックス 5"/>
              <p:cNvSpPr txBox="1"/>
              <p:nvPr/>
            </p:nvSpPr>
            <p:spPr>
              <a:xfrm>
                <a:off x="4788024" y="3068960"/>
                <a:ext cx="1221809" cy="469359"/>
              </a:xfrm>
              <a:prstGeom prst="rect">
                <a:avLst/>
              </a:prstGeom>
              <a:noFill/>
            </p:spPr>
            <p:txBody>
              <a:bodyPr wrap="none" rtlCol="0">
                <a:spAutoFit/>
              </a:bodyPr>
              <a:lstStyle/>
              <a:p>
                <a:r>
                  <a:rPr lang="ja-JP" altLang="en-US" sz="1400" b="1" dirty="0" err="1"/>
                  <a:t>みすゞ</a:t>
                </a:r>
                <a:r>
                  <a:rPr lang="ja-JP" altLang="en-US" sz="1400" b="1" dirty="0"/>
                  <a:t>保育園</a:t>
                </a:r>
                <a:endParaRPr lang="en-US" altLang="ja-JP" sz="1400" b="1" dirty="0"/>
              </a:p>
              <a:p>
                <a:endParaRPr kumimoji="1" lang="ja-JP" altLang="en-US" sz="1050" dirty="0"/>
              </a:p>
            </p:txBody>
          </p:sp>
          <p:pic>
            <p:nvPicPr>
              <p:cNvPr id="7" name="図 6" descr="IMG_5480_R.JPG"/>
              <p:cNvPicPr>
                <a:picLocks noChangeAspect="1"/>
              </p:cNvPicPr>
              <p:nvPr/>
            </p:nvPicPr>
            <p:blipFill>
              <a:blip r:embed="rId2" cstate="print"/>
              <a:stretch>
                <a:fillRect/>
              </a:stretch>
            </p:blipFill>
            <p:spPr>
              <a:xfrm>
                <a:off x="395536" y="908720"/>
                <a:ext cx="3168352" cy="2160000"/>
              </a:xfrm>
              <a:prstGeom prst="rect">
                <a:avLst/>
              </a:prstGeom>
            </p:spPr>
          </p:pic>
          <p:pic>
            <p:nvPicPr>
              <p:cNvPr id="8" name="図 7" descr="IMG_5484_R.JPG"/>
              <p:cNvPicPr>
                <a:picLocks noChangeAspect="1"/>
              </p:cNvPicPr>
              <p:nvPr/>
            </p:nvPicPr>
            <p:blipFill>
              <a:blip r:embed="rId3" cstate="print"/>
              <a:stretch>
                <a:fillRect/>
              </a:stretch>
            </p:blipFill>
            <p:spPr>
              <a:xfrm>
                <a:off x="4788024" y="908720"/>
                <a:ext cx="3168352" cy="2160000"/>
              </a:xfrm>
              <a:prstGeom prst="rect">
                <a:avLst/>
              </a:prstGeom>
            </p:spPr>
          </p:pic>
        </p:grpSp>
        <p:grpSp>
          <p:nvGrpSpPr>
            <p:cNvPr id="20" name="グループ化 19"/>
            <p:cNvGrpSpPr/>
            <p:nvPr/>
          </p:nvGrpSpPr>
          <p:grpSpPr>
            <a:xfrm>
              <a:off x="683568" y="1124744"/>
              <a:ext cx="7560840" cy="2629599"/>
              <a:chOff x="791580" y="764704"/>
              <a:chExt cx="7560840" cy="2629599"/>
            </a:xfrm>
          </p:grpSpPr>
          <p:sp>
            <p:nvSpPr>
              <p:cNvPr id="21" name="テキスト ボックス 20"/>
              <p:cNvSpPr txBox="1"/>
              <p:nvPr/>
            </p:nvSpPr>
            <p:spPr>
              <a:xfrm>
                <a:off x="791580" y="2924944"/>
                <a:ext cx="2228495" cy="469359"/>
              </a:xfrm>
              <a:prstGeom prst="rect">
                <a:avLst/>
              </a:prstGeom>
              <a:noFill/>
            </p:spPr>
            <p:txBody>
              <a:bodyPr wrap="none" rtlCol="0">
                <a:spAutoFit/>
              </a:bodyPr>
              <a:lstStyle/>
              <a:p>
                <a:r>
                  <a:rPr lang="ja-JP" altLang="en-US" sz="1400" b="1" dirty="0"/>
                  <a:t>認定こども園 深川幼稚園</a:t>
                </a:r>
                <a:r>
                  <a:rPr lang="ja-JP" altLang="en-US" sz="1400" dirty="0"/>
                  <a:t>　</a:t>
                </a:r>
                <a:endParaRPr lang="en-US" altLang="ja-JP" sz="1050" dirty="0"/>
              </a:p>
              <a:p>
                <a:r>
                  <a:rPr kumimoji="1" lang="en-US" altLang="ja-JP" sz="1050" dirty="0"/>
                  <a:t>※</a:t>
                </a:r>
                <a:r>
                  <a:rPr kumimoji="1" lang="ja-JP" altLang="en-US" sz="1050" dirty="0"/>
                  <a:t>地域内　園バス運行しています</a:t>
                </a:r>
              </a:p>
            </p:txBody>
          </p:sp>
          <p:sp>
            <p:nvSpPr>
              <p:cNvPr id="22" name="テキスト ボックス 21"/>
              <p:cNvSpPr txBox="1"/>
              <p:nvPr/>
            </p:nvSpPr>
            <p:spPr>
              <a:xfrm>
                <a:off x="5184068" y="2924944"/>
                <a:ext cx="1223412" cy="469359"/>
              </a:xfrm>
              <a:prstGeom prst="rect">
                <a:avLst/>
              </a:prstGeom>
              <a:noFill/>
            </p:spPr>
            <p:txBody>
              <a:bodyPr wrap="none" rtlCol="0">
                <a:spAutoFit/>
              </a:bodyPr>
              <a:lstStyle/>
              <a:p>
                <a:r>
                  <a:rPr lang="ja-JP" altLang="en-US" sz="1400" b="1" dirty="0"/>
                  <a:t>みのり保育園</a:t>
                </a:r>
                <a:endParaRPr lang="en-US" altLang="ja-JP" sz="1400" b="1" dirty="0"/>
              </a:p>
              <a:p>
                <a:endParaRPr kumimoji="1" lang="ja-JP" altLang="en-US" sz="1050" dirty="0"/>
              </a:p>
            </p:txBody>
          </p:sp>
          <p:pic>
            <p:nvPicPr>
              <p:cNvPr id="23" name="図 22" descr="深川幼稚園.jpg"/>
              <p:cNvPicPr>
                <a:picLocks noChangeAspect="1"/>
              </p:cNvPicPr>
              <p:nvPr/>
            </p:nvPicPr>
            <p:blipFill>
              <a:blip r:embed="rId4" cstate="print"/>
              <a:srcRect l="39789"/>
              <a:stretch>
                <a:fillRect/>
              </a:stretch>
            </p:blipFill>
            <p:spPr>
              <a:xfrm>
                <a:off x="791580" y="764704"/>
                <a:ext cx="3168352" cy="2160000"/>
              </a:xfrm>
              <a:prstGeom prst="rect">
                <a:avLst/>
              </a:prstGeom>
            </p:spPr>
          </p:pic>
          <p:pic>
            <p:nvPicPr>
              <p:cNvPr id="24" name="図 23" descr="IMG_6146_R.JPG"/>
              <p:cNvPicPr>
                <a:picLocks noChangeAspect="1"/>
              </p:cNvPicPr>
              <p:nvPr/>
            </p:nvPicPr>
            <p:blipFill>
              <a:blip r:embed="rId5" cstate="print"/>
              <a:stretch>
                <a:fillRect/>
              </a:stretch>
            </p:blipFill>
            <p:spPr>
              <a:xfrm>
                <a:off x="5184068" y="764704"/>
                <a:ext cx="3168352" cy="2160000"/>
              </a:xfrm>
              <a:prstGeom prst="rect">
                <a:avLst/>
              </a:prstGeom>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705600"/>
            <a:ext cx="8568952" cy="738664"/>
          </a:xfrm>
          <a:prstGeom prst="rect">
            <a:avLst/>
          </a:prstGeom>
          <a:noFill/>
        </p:spPr>
        <p:txBody>
          <a:bodyPr wrap="square" rtlCol="0">
            <a:spAutoFit/>
          </a:bodyPr>
          <a:lstStyle/>
          <a:p>
            <a:r>
              <a:rPr kumimoji="1" lang="ja-JP" altLang="en-US" sz="1050" dirty="0"/>
              <a:t>長門市には</a:t>
            </a:r>
            <a:r>
              <a:rPr lang="ja-JP" altLang="en-US" sz="1050" dirty="0"/>
              <a:t>、</a:t>
            </a:r>
            <a:r>
              <a:rPr kumimoji="1" lang="ja-JP" altLang="en-US" sz="1050" dirty="0"/>
              <a:t>行政区ごとに自治会組織があり、</a:t>
            </a:r>
            <a:r>
              <a:rPr lang="ja-JP" altLang="en-US" sz="1050" dirty="0"/>
              <a:t>湯本地域</a:t>
            </a:r>
            <a:r>
              <a:rPr kumimoji="1" lang="ja-JP" altLang="en-US" sz="1050" dirty="0"/>
              <a:t>は</a:t>
            </a:r>
            <a:r>
              <a:rPr lang="en-US" altLang="ja-JP" sz="1050" dirty="0"/>
              <a:t>7</a:t>
            </a:r>
            <a:r>
              <a:rPr kumimoji="1" lang="ja-JP" altLang="en-US" sz="1050" dirty="0"/>
              <a:t>自治会あります。</a:t>
            </a:r>
            <a:endParaRPr lang="en-US" altLang="ja-JP" sz="1050" dirty="0"/>
          </a:p>
          <a:p>
            <a:r>
              <a:rPr lang="ja-JP" altLang="en-US" sz="1050" dirty="0"/>
              <a:t>主な活動：自治会総会、年１～２回清掃活動、地区の運動会、夏祭り等</a:t>
            </a:r>
            <a:endParaRPr lang="en-US" altLang="ja-JP" sz="1050" dirty="0"/>
          </a:p>
          <a:p>
            <a:r>
              <a:rPr kumimoji="1" lang="ja-JP" altLang="en-US" sz="1050" dirty="0"/>
              <a:t>一部の自治会では、葬祭時に出棺等の手伝いがあります。</a:t>
            </a:r>
            <a:endParaRPr kumimoji="1" lang="en-US" altLang="ja-JP" sz="1050" dirty="0"/>
          </a:p>
          <a:p>
            <a:r>
              <a:rPr lang="ja-JP" altLang="en-US" sz="1050" dirty="0"/>
              <a:t>自分達が生活する地域を良くするため、生活道路や河川の草刈りなど、地域住民の共同作業として営まれていますので、</a:t>
            </a:r>
            <a:r>
              <a:rPr kumimoji="1" lang="ja-JP" altLang="en-US" sz="1050" dirty="0"/>
              <a:t>ご協力をお願いいたします。</a:t>
            </a:r>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791826" y="1772816"/>
            <a:ext cx="7560348" cy="4934436"/>
            <a:chOff x="791580" y="1772816"/>
            <a:chExt cx="7560348" cy="4934436"/>
          </a:xfrm>
        </p:grpSpPr>
        <p:sp>
          <p:nvSpPr>
            <p:cNvPr id="5" name="テキスト ボックス 4"/>
            <p:cNvSpPr txBox="1"/>
            <p:nvPr/>
          </p:nvSpPr>
          <p:spPr>
            <a:xfrm>
              <a:off x="5184068" y="3933056"/>
              <a:ext cx="1362874" cy="253916"/>
            </a:xfrm>
            <a:prstGeom prst="rect">
              <a:avLst/>
            </a:prstGeom>
            <a:noFill/>
          </p:spPr>
          <p:txBody>
            <a:bodyPr wrap="none" rtlCol="0">
              <a:spAutoFit/>
            </a:bodyPr>
            <a:lstStyle/>
            <a:p>
              <a:r>
                <a:rPr lang="ja-JP" altLang="en-US" sz="1050" dirty="0"/>
                <a:t>湯本温泉祭りの様子</a:t>
              </a:r>
              <a:endParaRPr kumimoji="1" lang="ja-JP" altLang="en-US" sz="1050" dirty="0"/>
            </a:p>
          </p:txBody>
        </p:sp>
        <p:sp>
          <p:nvSpPr>
            <p:cNvPr id="6" name="テキスト ボックス 5"/>
            <p:cNvSpPr txBox="1"/>
            <p:nvPr/>
          </p:nvSpPr>
          <p:spPr>
            <a:xfrm>
              <a:off x="791580" y="3933056"/>
              <a:ext cx="1755609" cy="253916"/>
            </a:xfrm>
            <a:prstGeom prst="rect">
              <a:avLst/>
            </a:prstGeom>
            <a:noFill/>
          </p:spPr>
          <p:txBody>
            <a:bodyPr wrap="none" rtlCol="0">
              <a:spAutoFit/>
            </a:bodyPr>
            <a:lstStyle/>
            <a:p>
              <a:r>
                <a:rPr kumimoji="1" lang="ja-JP" altLang="en-US" sz="1050" dirty="0"/>
                <a:t>湯本地区　清掃活動の様子</a:t>
              </a:r>
            </a:p>
          </p:txBody>
        </p:sp>
        <p:sp>
          <p:nvSpPr>
            <p:cNvPr id="7" name="テキスト ボックス 6"/>
            <p:cNvSpPr txBox="1"/>
            <p:nvPr/>
          </p:nvSpPr>
          <p:spPr>
            <a:xfrm>
              <a:off x="791580" y="6453336"/>
              <a:ext cx="3248005" cy="253916"/>
            </a:xfrm>
            <a:prstGeom prst="rect">
              <a:avLst/>
            </a:prstGeom>
            <a:noFill/>
          </p:spPr>
          <p:txBody>
            <a:bodyPr wrap="none" rtlCol="0">
              <a:spAutoFit/>
            </a:bodyPr>
            <a:lstStyle/>
            <a:p>
              <a:r>
                <a:rPr lang="ja-JP" altLang="en-US" sz="1050" dirty="0"/>
                <a:t>市の広報紙や回覧板なども自治会を通じて配布される</a:t>
              </a:r>
              <a:endParaRPr kumimoji="1" lang="ja-JP" altLang="en-US" sz="1050" dirty="0"/>
            </a:p>
          </p:txBody>
        </p:sp>
        <p:sp>
          <p:nvSpPr>
            <p:cNvPr id="8" name="テキスト ボックス 7"/>
            <p:cNvSpPr txBox="1"/>
            <p:nvPr/>
          </p:nvSpPr>
          <p:spPr>
            <a:xfrm>
              <a:off x="5184068" y="6453336"/>
              <a:ext cx="2263761" cy="253916"/>
            </a:xfrm>
            <a:prstGeom prst="rect">
              <a:avLst/>
            </a:prstGeom>
            <a:noFill/>
          </p:spPr>
          <p:txBody>
            <a:bodyPr wrap="none" rtlCol="0">
              <a:spAutoFit/>
            </a:bodyPr>
            <a:lstStyle/>
            <a:p>
              <a:r>
                <a:rPr lang="ja-JP" altLang="en-US" sz="1050" dirty="0"/>
                <a:t>おとずれ夜市</a:t>
              </a:r>
              <a:r>
                <a:rPr lang="ja-JP" altLang="en-US" sz="1050" dirty="0" err="1"/>
                <a:t>じゃらんじゃらん</a:t>
              </a:r>
              <a:r>
                <a:rPr lang="ja-JP" altLang="en-US" sz="1050" dirty="0"/>
                <a:t>の様子</a:t>
              </a:r>
              <a:endParaRPr kumimoji="1" lang="ja-JP" altLang="en-US" sz="1050" dirty="0"/>
            </a:p>
          </p:txBody>
        </p:sp>
        <p:pic>
          <p:nvPicPr>
            <p:cNvPr id="9" name="図 8" descr="IMG_6823_R.JPG"/>
            <p:cNvPicPr>
              <a:picLocks noChangeAspect="1"/>
            </p:cNvPicPr>
            <p:nvPr/>
          </p:nvPicPr>
          <p:blipFill>
            <a:blip r:embed="rId2" cstate="print"/>
            <a:stretch>
              <a:fillRect/>
            </a:stretch>
          </p:blipFill>
          <p:spPr>
            <a:xfrm>
              <a:off x="791580" y="4293096"/>
              <a:ext cx="3168352" cy="2160000"/>
            </a:xfrm>
            <a:prstGeom prst="rect">
              <a:avLst/>
            </a:prstGeom>
          </p:spPr>
        </p:pic>
        <p:pic>
          <p:nvPicPr>
            <p:cNvPr id="14" name="図 13" descr="湯本温泉まつり子供神輿_R.jpg"/>
            <p:cNvPicPr>
              <a:picLocks noChangeAspect="1"/>
            </p:cNvPicPr>
            <p:nvPr/>
          </p:nvPicPr>
          <p:blipFill>
            <a:blip r:embed="rId3" cstate="print"/>
            <a:stretch>
              <a:fillRect/>
            </a:stretch>
          </p:blipFill>
          <p:spPr>
            <a:xfrm>
              <a:off x="5174698" y="1772816"/>
              <a:ext cx="3168352" cy="2160000"/>
            </a:xfrm>
            <a:prstGeom prst="rect">
              <a:avLst/>
            </a:prstGeom>
          </p:spPr>
        </p:pic>
        <p:pic>
          <p:nvPicPr>
            <p:cNvPr id="15" name="図 14" descr="温泉街草刈り_R.jpg"/>
            <p:cNvPicPr>
              <a:picLocks noChangeAspect="1"/>
            </p:cNvPicPr>
            <p:nvPr/>
          </p:nvPicPr>
          <p:blipFill>
            <a:blip r:embed="rId4" cstate="print"/>
            <a:stretch>
              <a:fillRect/>
            </a:stretch>
          </p:blipFill>
          <p:spPr>
            <a:xfrm>
              <a:off x="792072" y="1772816"/>
              <a:ext cx="3131856" cy="2160000"/>
            </a:xfrm>
            <a:prstGeom prst="rect">
              <a:avLst/>
            </a:prstGeom>
          </p:spPr>
        </p:pic>
        <p:pic>
          <p:nvPicPr>
            <p:cNvPr id="16" name="図 15" descr="じゃらんじゃらん_R.jpg"/>
            <p:cNvPicPr>
              <a:picLocks noChangeAspect="1"/>
            </p:cNvPicPr>
            <p:nvPr/>
          </p:nvPicPr>
          <p:blipFill>
            <a:blip r:embed="rId5" cstate="print"/>
            <a:stretch>
              <a:fillRect/>
            </a:stretch>
          </p:blipFill>
          <p:spPr>
            <a:xfrm>
              <a:off x="5183576" y="4293096"/>
              <a:ext cx="3168352" cy="216000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自治会紹介.png"/>
          <p:cNvPicPr>
            <a:picLocks noChangeAspect="1"/>
          </p:cNvPicPr>
          <p:nvPr/>
        </p:nvPicPr>
        <p:blipFill>
          <a:blip r:embed="rId2" cstate="print"/>
          <a:stretch>
            <a:fillRect/>
          </a:stretch>
        </p:blipFill>
        <p:spPr>
          <a:xfrm>
            <a:off x="567259" y="311153"/>
            <a:ext cx="8009482" cy="623569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latin typeface="+mn-ea"/>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4338</TotalTime>
  <Words>2691</Words>
  <Application>Microsoft Office PowerPoint</Application>
  <PresentationFormat>画面に合わせる (4:3)</PresentationFormat>
  <Paragraphs>189</Paragraphs>
  <Slides>23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HG丸ｺﾞｼｯｸM-PRO</vt:lpstr>
      <vt:lpstr>ＭＳ Ｐゴシック</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dc:creator>
  <cp:lastModifiedBy>企画統計係 國重　真弓</cp:lastModifiedBy>
  <cp:revision>554</cp:revision>
  <dcterms:created xsi:type="dcterms:W3CDTF">2020-10-06T02:08:54Z</dcterms:created>
  <dcterms:modified xsi:type="dcterms:W3CDTF">2025-01-16T06:13:47Z</dcterms:modified>
</cp:coreProperties>
</file>