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88" r:id="rId3"/>
    <p:sldId id="259" r:id="rId4"/>
    <p:sldId id="260" r:id="rId5"/>
    <p:sldId id="264" r:id="rId6"/>
    <p:sldId id="263" r:id="rId7"/>
    <p:sldId id="265" r:id="rId8"/>
    <p:sldId id="268" r:id="rId9"/>
    <p:sldId id="266" r:id="rId10"/>
    <p:sldId id="267" r:id="rId11"/>
    <p:sldId id="269" r:id="rId12"/>
    <p:sldId id="270" r:id="rId13"/>
    <p:sldId id="271" r:id="rId14"/>
    <p:sldId id="272" r:id="rId15"/>
    <p:sldId id="277" r:id="rId16"/>
    <p:sldId id="275" r:id="rId17"/>
    <p:sldId id="278" r:id="rId18"/>
    <p:sldId id="289" r:id="rId19"/>
    <p:sldId id="262"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575" cy="496888"/>
          </a:xfrm>
          <a:prstGeom prst="rect">
            <a:avLst/>
          </a:prstGeom>
        </p:spPr>
        <p:txBody>
          <a:bodyPr vert="horz" lIns="91436" tIns="45718" rIns="91436" bIns="45718"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36" tIns="45718" rIns="91436" bIns="45718" rtlCol="0"/>
          <a:lstStyle>
            <a:lvl1pPr algn="r">
              <a:defRPr sz="1200"/>
            </a:lvl1pPr>
          </a:lstStyle>
          <a:p>
            <a:fld id="{BCE1AD6C-B886-4177-B872-27CA209EF384}" type="datetimeFigureOut">
              <a:rPr kumimoji="1" lang="ja-JP" altLang="en-US" smtClean="0"/>
              <a:pPr/>
              <a:t>2025/1/28</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6" tIns="45718" rIns="91436" bIns="45718" rtlCol="0" anchor="ctr"/>
          <a:lstStyle/>
          <a:p>
            <a:endParaRPr lang="ja-JP" altLang="en-US"/>
          </a:p>
        </p:txBody>
      </p:sp>
      <p:sp>
        <p:nvSpPr>
          <p:cNvPr id="5" name="ノート プレースホルダ 4"/>
          <p:cNvSpPr>
            <a:spLocks noGrp="1"/>
          </p:cNvSpPr>
          <p:nvPr>
            <p:ph type="body" sz="quarter" idx="3"/>
          </p:nvPr>
        </p:nvSpPr>
        <p:spPr>
          <a:xfrm>
            <a:off x="681038" y="4721226"/>
            <a:ext cx="5445125" cy="4471988"/>
          </a:xfrm>
          <a:prstGeom prst="rect">
            <a:avLst/>
          </a:prstGeom>
        </p:spPr>
        <p:txBody>
          <a:bodyPr vert="horz" lIns="91436" tIns="45718" rIns="91436" bIns="4571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440863"/>
            <a:ext cx="2949575" cy="496887"/>
          </a:xfrm>
          <a:prstGeom prst="rect">
            <a:avLst/>
          </a:prstGeom>
        </p:spPr>
        <p:txBody>
          <a:bodyPr vert="horz" lIns="91436" tIns="45718" rIns="91436" bIns="4571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36" tIns="45718" rIns="91436" bIns="45718" rtlCol="0" anchor="b"/>
          <a:lstStyle>
            <a:lvl1pPr algn="r">
              <a:defRPr sz="1200"/>
            </a:lvl1pPr>
          </a:lstStyle>
          <a:p>
            <a:fld id="{F1B3E8F6-ECC0-4F53-9D84-52D13E6C510B}" type="slidenum">
              <a:rPr kumimoji="1" lang="ja-JP" altLang="en-US" smtClean="0"/>
              <a:pPr/>
              <a:t>‹#›</a:t>
            </a:fld>
            <a:endParaRPr kumimoji="1" lang="ja-JP" altLang="en-US"/>
          </a:p>
        </p:txBody>
      </p:sp>
    </p:spTree>
    <p:extLst>
      <p:ext uri="{BB962C8B-B14F-4D97-AF65-F5344CB8AC3E}">
        <p14:creationId xmlns:p14="http://schemas.microsoft.com/office/powerpoint/2010/main" val="19294812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1B3E8F6-ECC0-4F53-9D84-52D13E6C510B}" type="slidenum">
              <a:rPr kumimoji="1" lang="ja-JP" altLang="en-US" smtClean="0"/>
              <a:pPr/>
              <a:t>16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58B75B6-91F9-4C18-8470-38A18395CD85}" type="datetimeFigureOut">
              <a:rPr kumimoji="1" lang="ja-JP" altLang="en-US" smtClean="0"/>
              <a:pPr/>
              <a:t>2025/1/28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EA2715-2972-4D3F-8DDE-23E0F607DF8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B75B6-91F9-4C18-8470-38A18395CD85}" type="datetimeFigureOut">
              <a:rPr kumimoji="1" lang="ja-JP" altLang="en-US" smtClean="0"/>
              <a:pPr/>
              <a:t>2025/1/28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A2715-2972-4D3F-8DDE-23E0F607DF8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5800" y="332656"/>
            <a:ext cx="7772400" cy="1008112"/>
          </a:xfrm>
          <a:prstGeom prst="rect">
            <a:avLst/>
          </a:prstGeom>
        </p:spPr>
        <p:txBody>
          <a:bodyPr>
            <a:normAutofit/>
          </a:bodyPr>
          <a:lstStyle/>
          <a:p>
            <a:pPr lvl="0" algn="ctr">
              <a:spcBef>
                <a:spcPct val="0"/>
              </a:spcBef>
            </a:pPr>
            <a:r>
              <a:rPr lang="ja-JP" altLang="en-US" sz="3200" noProof="0" dirty="0">
                <a:latin typeface="+mj-lt"/>
                <a:ea typeface="+mj-ea"/>
                <a:cs typeface="+mj-cs"/>
              </a:rPr>
              <a:t>油谷</a:t>
            </a:r>
            <a:r>
              <a:rPr kumimoji="1" lang="ja-JP" altLang="en-US" sz="3200" b="0" i="0" u="none" strike="noStrike" kern="1200" cap="none" spc="0" normalizeH="0" baseline="0" noProof="0" dirty="0">
                <a:ln>
                  <a:noFill/>
                </a:ln>
                <a:solidFill>
                  <a:schemeClr val="tx1"/>
                </a:solidFill>
                <a:effectLst/>
                <a:uLnTx/>
                <a:uFillTx/>
                <a:latin typeface="+mj-lt"/>
                <a:ea typeface="+mj-ea"/>
                <a:cs typeface="+mj-cs"/>
              </a:rPr>
              <a:t>（ゆや）菱海・</a:t>
            </a:r>
            <a:r>
              <a:rPr lang="ja-JP" altLang="en-US" sz="3200" spc="-1" noProof="0" dirty="0">
                <a:solidFill>
                  <a:srgbClr val="000000"/>
                </a:solidFill>
                <a:uFill>
                  <a:solidFill>
                    <a:srgbClr val="FFFFFF"/>
                  </a:solidFill>
                </a:uFill>
                <a:latin typeface="游ゴシック Light"/>
              </a:rPr>
              <a:t>蔵小田</a:t>
            </a:r>
            <a:r>
              <a:rPr lang="ja-JP" altLang="en-US" sz="3200" b="0" strike="noStrike" spc="-1" dirty="0">
                <a:solidFill>
                  <a:srgbClr val="000000"/>
                </a:solidFill>
                <a:uFill>
                  <a:solidFill>
                    <a:srgbClr val="FFFFFF"/>
                  </a:solidFill>
                </a:uFill>
                <a:latin typeface="游ゴシック Light"/>
              </a:rPr>
              <a:t>地区</a:t>
            </a:r>
            <a:r>
              <a:rPr kumimoji="1" lang="ja-JP" altLang="en-US" sz="3200" b="0" i="0" u="none" strike="noStrike" kern="1200" cap="none" spc="0" normalizeH="0" baseline="0" noProof="0" dirty="0">
                <a:ln>
                  <a:noFill/>
                </a:ln>
                <a:solidFill>
                  <a:schemeClr val="tx1"/>
                </a:solidFill>
                <a:effectLst/>
                <a:uLnTx/>
                <a:uFillTx/>
                <a:latin typeface="+mj-lt"/>
                <a:ea typeface="+mj-ea"/>
                <a:cs typeface="+mj-cs"/>
              </a:rPr>
              <a:t>地域情報</a:t>
            </a:r>
          </a:p>
        </p:txBody>
      </p:sp>
      <p:sp>
        <p:nvSpPr>
          <p:cNvPr id="3" name="テキスト ボックス 2"/>
          <p:cNvSpPr txBox="1"/>
          <p:nvPr/>
        </p:nvSpPr>
        <p:spPr>
          <a:xfrm>
            <a:off x="576355" y="5661248"/>
            <a:ext cx="7991290" cy="646331"/>
          </a:xfrm>
          <a:prstGeom prst="rect">
            <a:avLst/>
          </a:prstGeom>
          <a:noFill/>
        </p:spPr>
        <p:txBody>
          <a:bodyPr wrap="none" rtlCol="0">
            <a:spAutoFit/>
          </a:bodyPr>
          <a:lstStyle/>
          <a:p>
            <a:r>
              <a:rPr kumimoji="1" lang="ja-JP" altLang="en-US" dirty="0"/>
              <a:t>油谷湾に広がる穏やかな海の景色を身近に感じることができます。</a:t>
            </a:r>
            <a:r>
              <a:rPr lang="ja-JP" altLang="en-US" dirty="0"/>
              <a:t>海の近くに</a:t>
            </a:r>
            <a:endParaRPr lang="en-US" altLang="ja-JP" dirty="0"/>
          </a:p>
          <a:p>
            <a:r>
              <a:rPr lang="ja-JP" altLang="en-US" dirty="0"/>
              <a:t>住み、家庭菜園やマリンアクティビティを楽しみたい方におすすめの地域です。</a:t>
            </a:r>
            <a:endParaRPr kumimoji="1" lang="ja-JP" altLang="en-US" dirty="0"/>
          </a:p>
        </p:txBody>
      </p:sp>
      <p:sp>
        <p:nvSpPr>
          <p:cNvPr id="5" name="テキスト ボックス 4"/>
          <p:cNvSpPr txBox="1"/>
          <p:nvPr/>
        </p:nvSpPr>
        <p:spPr>
          <a:xfrm>
            <a:off x="4499992" y="188640"/>
            <a:ext cx="769763" cy="307777"/>
          </a:xfrm>
          <a:prstGeom prst="rect">
            <a:avLst/>
          </a:prstGeom>
          <a:noFill/>
        </p:spPr>
        <p:txBody>
          <a:bodyPr wrap="none" rtlCol="0">
            <a:spAutoFit/>
          </a:bodyPr>
          <a:lstStyle/>
          <a:p>
            <a:r>
              <a:rPr lang="ja-JP" altLang="en-US" sz="1400" dirty="0" err="1"/>
              <a:t>くらおだ</a:t>
            </a:r>
            <a:endParaRPr kumimoji="1" lang="ja-JP" altLang="en-US" sz="1400" dirty="0"/>
          </a:p>
        </p:txBody>
      </p:sp>
      <p:sp>
        <p:nvSpPr>
          <p:cNvPr id="7" name="テキスト ボックス 6"/>
          <p:cNvSpPr txBox="1"/>
          <p:nvPr/>
        </p:nvSpPr>
        <p:spPr>
          <a:xfrm>
            <a:off x="3275856" y="188640"/>
            <a:ext cx="845103" cy="307777"/>
          </a:xfrm>
          <a:prstGeom prst="rect">
            <a:avLst/>
          </a:prstGeom>
          <a:noFill/>
        </p:spPr>
        <p:txBody>
          <a:bodyPr wrap="none" rtlCol="0">
            <a:spAutoFit/>
          </a:bodyPr>
          <a:lstStyle/>
          <a:p>
            <a:r>
              <a:rPr lang="ja-JP" altLang="en-US" sz="1400" dirty="0"/>
              <a:t>ひしかい</a:t>
            </a:r>
            <a:endParaRPr kumimoji="1" lang="ja-JP" altLang="en-US" sz="1400" dirty="0"/>
          </a:p>
        </p:txBody>
      </p:sp>
      <p:pic>
        <p:nvPicPr>
          <p:cNvPr id="13" name="図 12" descr="IMG_1644.JPG"/>
          <p:cNvPicPr>
            <a:picLocks noChangeAspect="1"/>
          </p:cNvPicPr>
          <p:nvPr/>
        </p:nvPicPr>
        <p:blipFill>
          <a:blip r:embed="rId2" cstate="print"/>
          <a:stretch>
            <a:fillRect/>
          </a:stretch>
        </p:blipFill>
        <p:spPr>
          <a:xfrm>
            <a:off x="1510200" y="1268760"/>
            <a:ext cx="6123600" cy="4082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295821" cy="369332"/>
          </a:xfrm>
          <a:prstGeom prst="rect">
            <a:avLst/>
          </a:prstGeom>
          <a:noFill/>
        </p:spPr>
        <p:txBody>
          <a:bodyPr wrap="none" rtlCol="0">
            <a:spAutoFit/>
          </a:bodyPr>
          <a:lstStyle/>
          <a:p>
            <a:r>
              <a:rPr lang="ja-JP" altLang="en-US" dirty="0"/>
              <a:t>地域の主な行事・祭り</a:t>
            </a:r>
            <a:endParaRPr kumimoji="1" lang="ja-JP" altLang="en-US" dirty="0"/>
          </a:p>
        </p:txBody>
      </p:sp>
      <p:sp>
        <p:nvSpPr>
          <p:cNvPr id="3" name="テキスト ボックス 2"/>
          <p:cNvSpPr txBox="1"/>
          <p:nvPr/>
        </p:nvSpPr>
        <p:spPr>
          <a:xfrm>
            <a:off x="323528" y="676800"/>
            <a:ext cx="2345514" cy="1061829"/>
          </a:xfrm>
          <a:prstGeom prst="rect">
            <a:avLst/>
          </a:prstGeom>
          <a:noFill/>
        </p:spPr>
        <p:txBody>
          <a:bodyPr wrap="none" rtlCol="0">
            <a:spAutoFit/>
          </a:bodyPr>
          <a:lstStyle/>
          <a:p>
            <a:r>
              <a:rPr kumimoji="1" lang="ja-JP" altLang="en-US" sz="1050" dirty="0"/>
              <a:t>　</a:t>
            </a:r>
            <a:r>
              <a:rPr kumimoji="1" lang="en-US" altLang="ja-JP" sz="1050" dirty="0"/>
              <a:t>8</a:t>
            </a:r>
            <a:r>
              <a:rPr kumimoji="1" lang="ja-JP" altLang="en-US" sz="1050" dirty="0"/>
              <a:t>月　　人丸夜市（花火打ち上げあり）</a:t>
            </a:r>
            <a:endParaRPr lang="en-US" altLang="ja-JP" sz="1050" dirty="0"/>
          </a:p>
          <a:p>
            <a:r>
              <a:rPr lang="ja-JP" altLang="en-US" sz="1050" dirty="0"/>
              <a:t> </a:t>
            </a:r>
            <a:r>
              <a:rPr lang="en-US" altLang="ja-JP" sz="1050" dirty="0"/>
              <a:t>10</a:t>
            </a:r>
            <a:r>
              <a:rPr lang="ja-JP" altLang="en-US" sz="1050" dirty="0"/>
              <a:t>月　　楊貴妃炎の祭典</a:t>
            </a:r>
            <a:endParaRPr lang="en-US" altLang="ja-JP" sz="1050" dirty="0"/>
          </a:p>
          <a:p>
            <a:r>
              <a:rPr lang="en-US" altLang="ja-JP" sz="1050" dirty="0"/>
              <a:t>            </a:t>
            </a:r>
          </a:p>
          <a:p>
            <a:endParaRPr lang="en-US" altLang="ja-JP" sz="1050" dirty="0"/>
          </a:p>
          <a:p>
            <a:endParaRPr lang="en-US" altLang="ja-JP" sz="1050" dirty="0"/>
          </a:p>
          <a:p>
            <a:endParaRPr kumimoji="1" lang="en-US" altLang="ja-JP" sz="1050" dirty="0"/>
          </a:p>
        </p:txBody>
      </p:sp>
      <p:sp>
        <p:nvSpPr>
          <p:cNvPr id="4" name="テキスト ボックス 3"/>
          <p:cNvSpPr txBox="1"/>
          <p:nvPr/>
        </p:nvSpPr>
        <p:spPr>
          <a:xfrm>
            <a:off x="4723200" y="676800"/>
            <a:ext cx="3087705" cy="738664"/>
          </a:xfrm>
          <a:prstGeom prst="rect">
            <a:avLst/>
          </a:prstGeom>
          <a:noFill/>
        </p:spPr>
        <p:txBody>
          <a:bodyPr wrap="none" rtlCol="0">
            <a:spAutoFit/>
          </a:bodyPr>
          <a:lstStyle/>
          <a:p>
            <a:r>
              <a:rPr lang="en-US" altLang="ja-JP" sz="1050" dirty="0"/>
              <a:t>11</a:t>
            </a:r>
            <a:r>
              <a:rPr lang="ja-JP" altLang="en-US" sz="1050" dirty="0"/>
              <a:t>月　　来んかねラポールゆやクリスマスマーケット</a:t>
            </a:r>
            <a:endParaRPr lang="en-US" altLang="ja-JP" sz="1050" dirty="0"/>
          </a:p>
          <a:p>
            <a:r>
              <a:rPr lang="ja-JP" altLang="en-US" sz="1050" dirty="0"/>
              <a:t>　　　　　ふれあいスポーツフェスティバル</a:t>
            </a:r>
            <a:endParaRPr lang="en-US" altLang="ja-JP" sz="1050" dirty="0"/>
          </a:p>
          <a:p>
            <a:r>
              <a:rPr lang="en-US" altLang="ja-JP" sz="1050" dirty="0"/>
              <a:t>      </a:t>
            </a:r>
            <a:r>
              <a:rPr lang="ja-JP" altLang="en-US" sz="1050" dirty="0"/>
              <a:t>　　　 油谷文化祭</a:t>
            </a:r>
            <a:endParaRPr lang="en-US" altLang="ja-JP" sz="1050" dirty="0"/>
          </a:p>
          <a:p>
            <a:endParaRPr kumimoji="1" lang="en-US" altLang="ja-JP" sz="1050" dirty="0"/>
          </a:p>
        </p:txBody>
      </p:sp>
      <p:grpSp>
        <p:nvGrpSpPr>
          <p:cNvPr id="5" name="グループ化 4"/>
          <p:cNvGrpSpPr/>
          <p:nvPr/>
        </p:nvGrpSpPr>
        <p:grpSpPr>
          <a:xfrm>
            <a:off x="791580" y="3933056"/>
            <a:ext cx="7095472" cy="2846204"/>
            <a:chOff x="395536" y="3933056"/>
            <a:chExt cx="7095472" cy="2846204"/>
          </a:xfrm>
        </p:grpSpPr>
        <p:sp>
          <p:nvSpPr>
            <p:cNvPr id="6" name="テキスト ボックス 5"/>
            <p:cNvSpPr txBox="1"/>
            <p:nvPr/>
          </p:nvSpPr>
          <p:spPr>
            <a:xfrm>
              <a:off x="395536" y="3933056"/>
              <a:ext cx="1888659" cy="253916"/>
            </a:xfrm>
            <a:prstGeom prst="rect">
              <a:avLst/>
            </a:prstGeom>
            <a:noFill/>
          </p:spPr>
          <p:txBody>
            <a:bodyPr wrap="none" rtlCol="0">
              <a:spAutoFit/>
            </a:bodyPr>
            <a:lstStyle/>
            <a:p>
              <a:r>
                <a:rPr kumimoji="1" lang="ja-JP" altLang="en-US" sz="1050" dirty="0"/>
                <a:t>人丸夜市（油谷音頭で盆踊り）</a:t>
              </a:r>
            </a:p>
          </p:txBody>
        </p:sp>
        <p:sp>
          <p:nvSpPr>
            <p:cNvPr id="7" name="テキスト ボックス 6"/>
            <p:cNvSpPr txBox="1"/>
            <p:nvPr/>
          </p:nvSpPr>
          <p:spPr>
            <a:xfrm>
              <a:off x="4788024" y="3933056"/>
              <a:ext cx="1321196" cy="253916"/>
            </a:xfrm>
            <a:prstGeom prst="rect">
              <a:avLst/>
            </a:prstGeom>
            <a:noFill/>
          </p:spPr>
          <p:txBody>
            <a:bodyPr wrap="none" rtlCol="0">
              <a:spAutoFit/>
            </a:bodyPr>
            <a:lstStyle/>
            <a:p>
              <a:r>
                <a:rPr kumimoji="1" lang="ja-JP" altLang="en-US" sz="1050" dirty="0"/>
                <a:t>阿惣ダム走</a:t>
              </a:r>
              <a:r>
                <a:rPr kumimoji="1" lang="ja-JP" altLang="en-US" sz="1050" dirty="0" err="1"/>
                <a:t>ろう</a:t>
              </a:r>
              <a:r>
                <a:rPr kumimoji="1" lang="ja-JP" altLang="en-US" sz="1050" dirty="0"/>
                <a:t>大会</a:t>
              </a:r>
            </a:p>
          </p:txBody>
        </p:sp>
        <p:sp>
          <p:nvSpPr>
            <p:cNvPr id="8" name="テキスト ボックス 7"/>
            <p:cNvSpPr txBox="1"/>
            <p:nvPr/>
          </p:nvSpPr>
          <p:spPr>
            <a:xfrm>
              <a:off x="4788024" y="6525344"/>
              <a:ext cx="2702984" cy="253916"/>
            </a:xfrm>
            <a:prstGeom prst="rect">
              <a:avLst/>
            </a:prstGeom>
            <a:noFill/>
          </p:spPr>
          <p:txBody>
            <a:bodyPr wrap="none" rtlCol="0">
              <a:spAutoFit/>
            </a:bodyPr>
            <a:lstStyle/>
            <a:p>
              <a:r>
                <a:rPr kumimoji="1" lang="ja-JP" altLang="en-US" sz="1050" dirty="0"/>
                <a:t>来んかねラポールゆや・クリスマスマーケット</a:t>
              </a:r>
            </a:p>
          </p:txBody>
        </p:sp>
        <p:sp>
          <p:nvSpPr>
            <p:cNvPr id="9" name="テキスト ボックス 8"/>
            <p:cNvSpPr txBox="1"/>
            <p:nvPr/>
          </p:nvSpPr>
          <p:spPr>
            <a:xfrm>
              <a:off x="395536" y="6525344"/>
              <a:ext cx="3233578" cy="253916"/>
            </a:xfrm>
            <a:prstGeom prst="rect">
              <a:avLst/>
            </a:prstGeom>
            <a:noFill/>
          </p:spPr>
          <p:txBody>
            <a:bodyPr wrap="none" rtlCol="0">
              <a:spAutoFit/>
            </a:bodyPr>
            <a:lstStyle/>
            <a:p>
              <a:r>
                <a:rPr lang="ja-JP" altLang="en-US" sz="1050" dirty="0"/>
                <a:t>ふれあいスポーツフェスティバル　元気に体を動かそう</a:t>
              </a:r>
              <a:endParaRPr kumimoji="1" lang="ja-JP" altLang="en-US" sz="1050" dirty="0"/>
            </a:p>
          </p:txBody>
        </p:sp>
      </p:grpSp>
      <p:cxnSp>
        <p:nvCxnSpPr>
          <p:cNvPr id="14" name="直線コネクタ 13"/>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図 15" descr="あそうダム走ろう大会_R.jpg"/>
          <p:cNvPicPr>
            <a:picLocks noChangeAspect="1"/>
          </p:cNvPicPr>
          <p:nvPr/>
        </p:nvPicPr>
        <p:blipFill>
          <a:blip r:embed="rId2" cstate="print"/>
          <a:stretch>
            <a:fillRect/>
          </a:stretch>
        </p:blipFill>
        <p:spPr>
          <a:xfrm>
            <a:off x="5201784" y="1772816"/>
            <a:ext cx="3168352" cy="2160000"/>
          </a:xfrm>
          <a:prstGeom prst="rect">
            <a:avLst/>
          </a:prstGeom>
        </p:spPr>
      </p:pic>
      <p:pic>
        <p:nvPicPr>
          <p:cNvPr id="15" name="図 14" descr="ゆやスポーツフェスティバル_R.jpg"/>
          <p:cNvPicPr>
            <a:picLocks noChangeAspect="1"/>
          </p:cNvPicPr>
          <p:nvPr/>
        </p:nvPicPr>
        <p:blipFill>
          <a:blip r:embed="rId3" cstate="print"/>
          <a:stretch>
            <a:fillRect/>
          </a:stretch>
        </p:blipFill>
        <p:spPr>
          <a:xfrm>
            <a:off x="773864" y="4365104"/>
            <a:ext cx="3168352" cy="2160000"/>
          </a:xfrm>
          <a:prstGeom prst="rect">
            <a:avLst/>
          </a:prstGeom>
        </p:spPr>
      </p:pic>
      <p:pic>
        <p:nvPicPr>
          <p:cNvPr id="11" name="図 10">
            <a:extLst>
              <a:ext uri="{FF2B5EF4-FFF2-40B4-BE49-F238E27FC236}">
                <a16:creationId xmlns:a16="http://schemas.microsoft.com/office/drawing/2014/main" id="{94A4022A-E003-4696-AE5C-98548A451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527" y="4411947"/>
            <a:ext cx="3172908" cy="2113157"/>
          </a:xfrm>
          <a:prstGeom prst="rect">
            <a:avLst/>
          </a:prstGeom>
        </p:spPr>
      </p:pic>
      <p:pic>
        <p:nvPicPr>
          <p:cNvPr id="13" name="図 12">
            <a:extLst>
              <a:ext uri="{FF2B5EF4-FFF2-40B4-BE49-F238E27FC236}">
                <a16:creationId xmlns:a16="http://schemas.microsoft.com/office/drawing/2014/main" id="{19D3407C-E30E-4591-B910-773D05B8D0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64" y="1796929"/>
            <a:ext cx="3168352" cy="21101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223412" cy="369332"/>
          </a:xfrm>
          <a:prstGeom prst="rect">
            <a:avLst/>
          </a:prstGeom>
          <a:noFill/>
        </p:spPr>
        <p:txBody>
          <a:bodyPr wrap="none" rtlCol="0">
            <a:spAutoFit/>
          </a:bodyPr>
          <a:lstStyle/>
          <a:p>
            <a:r>
              <a:rPr lang="ja-JP" altLang="en-US" dirty="0"/>
              <a:t>歴史・文化</a:t>
            </a:r>
            <a:endParaRPr kumimoji="1" lang="ja-JP" altLang="en-US" dirty="0"/>
          </a:p>
        </p:txBody>
      </p:sp>
      <p:grpSp>
        <p:nvGrpSpPr>
          <p:cNvPr id="3" name="グループ化 2"/>
          <p:cNvGrpSpPr/>
          <p:nvPr/>
        </p:nvGrpSpPr>
        <p:grpSpPr>
          <a:xfrm>
            <a:off x="683568" y="4011796"/>
            <a:ext cx="7302259" cy="2846204"/>
            <a:chOff x="395536" y="3789040"/>
            <a:chExt cx="7302259" cy="2846204"/>
          </a:xfrm>
        </p:grpSpPr>
        <p:sp>
          <p:nvSpPr>
            <p:cNvPr id="4" name="テキスト ボックス 3"/>
            <p:cNvSpPr txBox="1"/>
            <p:nvPr/>
          </p:nvSpPr>
          <p:spPr>
            <a:xfrm>
              <a:off x="395536" y="3789040"/>
              <a:ext cx="2268570" cy="253916"/>
            </a:xfrm>
            <a:prstGeom prst="rect">
              <a:avLst/>
            </a:prstGeom>
            <a:noFill/>
          </p:spPr>
          <p:txBody>
            <a:bodyPr wrap="none" rtlCol="0">
              <a:spAutoFit/>
            </a:bodyPr>
            <a:lstStyle/>
            <a:p>
              <a:r>
                <a:rPr kumimoji="1" lang="ja-JP" altLang="en-US" sz="1050" dirty="0"/>
                <a:t>毎年ラポールゆやで公演が行われる</a:t>
              </a:r>
            </a:p>
          </p:txBody>
        </p:sp>
        <p:sp>
          <p:nvSpPr>
            <p:cNvPr id="5" name="テキスト ボックス 4"/>
            <p:cNvSpPr txBox="1"/>
            <p:nvPr/>
          </p:nvSpPr>
          <p:spPr>
            <a:xfrm>
              <a:off x="4788024" y="3789040"/>
              <a:ext cx="2909771" cy="253916"/>
            </a:xfrm>
            <a:prstGeom prst="rect">
              <a:avLst/>
            </a:prstGeom>
            <a:noFill/>
          </p:spPr>
          <p:txBody>
            <a:bodyPr wrap="none" rtlCol="0">
              <a:spAutoFit/>
            </a:bodyPr>
            <a:lstStyle/>
            <a:p>
              <a:r>
                <a:rPr kumimoji="1" lang="en-US" altLang="ja-JP" sz="1050" dirty="0"/>
                <a:t>2016</a:t>
              </a:r>
              <a:r>
                <a:rPr kumimoji="1" lang="ja-JP" altLang="en-US" sz="1050" dirty="0"/>
                <a:t>年開催　</a:t>
              </a:r>
              <a:r>
                <a:rPr kumimoji="1" lang="en-US" altLang="ja-JP" sz="1050" dirty="0"/>
                <a:t>15</a:t>
              </a:r>
              <a:r>
                <a:rPr kumimoji="1" lang="ja-JP" altLang="en-US" sz="1050" dirty="0"/>
                <a:t>周年記念公演　オズの魔法使い</a:t>
              </a:r>
            </a:p>
          </p:txBody>
        </p:sp>
        <p:sp>
          <p:nvSpPr>
            <p:cNvPr id="6" name="テキスト ボックス 5"/>
            <p:cNvSpPr txBox="1"/>
            <p:nvPr/>
          </p:nvSpPr>
          <p:spPr>
            <a:xfrm>
              <a:off x="4788024" y="6381328"/>
              <a:ext cx="2659702" cy="253916"/>
            </a:xfrm>
            <a:prstGeom prst="rect">
              <a:avLst/>
            </a:prstGeom>
            <a:noFill/>
          </p:spPr>
          <p:txBody>
            <a:bodyPr wrap="none" rtlCol="0">
              <a:spAutoFit/>
            </a:bodyPr>
            <a:lstStyle/>
            <a:p>
              <a:r>
                <a:rPr lang="ja-JP" altLang="en-US" sz="1050" dirty="0"/>
                <a:t>努力は絶対に裏切らない！そんな練習風景</a:t>
              </a:r>
              <a:endParaRPr kumimoji="1" lang="ja-JP" altLang="en-US" sz="1050" dirty="0"/>
            </a:p>
          </p:txBody>
        </p:sp>
        <p:sp>
          <p:nvSpPr>
            <p:cNvPr id="10" name="テキスト ボックス 9"/>
            <p:cNvSpPr txBox="1"/>
            <p:nvPr/>
          </p:nvSpPr>
          <p:spPr>
            <a:xfrm>
              <a:off x="395536" y="6381328"/>
              <a:ext cx="2358338" cy="253916"/>
            </a:xfrm>
            <a:prstGeom prst="rect">
              <a:avLst/>
            </a:prstGeom>
            <a:noFill/>
          </p:spPr>
          <p:txBody>
            <a:bodyPr wrap="none" rtlCol="0">
              <a:spAutoFit/>
            </a:bodyPr>
            <a:lstStyle/>
            <a:p>
              <a:r>
                <a:rPr lang="ja-JP" altLang="en-US" sz="1050" dirty="0"/>
                <a:t>子どもたちの創造性、可能性は無限大</a:t>
              </a:r>
              <a:endParaRPr kumimoji="1" lang="ja-JP" altLang="en-US" sz="1050" dirty="0"/>
            </a:p>
          </p:txBody>
        </p:sp>
      </p:grpSp>
      <p:sp>
        <p:nvSpPr>
          <p:cNvPr id="12" name="テキスト ボックス 11"/>
          <p:cNvSpPr txBox="1"/>
          <p:nvPr/>
        </p:nvSpPr>
        <p:spPr>
          <a:xfrm>
            <a:off x="268664" y="705600"/>
            <a:ext cx="8695824" cy="1061829"/>
          </a:xfrm>
          <a:prstGeom prst="rect">
            <a:avLst/>
          </a:prstGeom>
          <a:noFill/>
        </p:spPr>
        <p:txBody>
          <a:bodyPr wrap="square" rtlCol="0">
            <a:spAutoFit/>
          </a:bodyPr>
          <a:lstStyle/>
          <a:p>
            <a:r>
              <a:rPr lang="ja-JP" altLang="ja-JP" sz="1050" dirty="0"/>
              <a:t>油谷地域には、長門市内小学校</a:t>
            </a:r>
            <a:r>
              <a:rPr lang="en-US" altLang="ja-JP" sz="1050" dirty="0"/>
              <a:t>4</a:t>
            </a:r>
            <a:r>
              <a:rPr lang="ja-JP" altLang="ja-JP" sz="1050" dirty="0"/>
              <a:t>年生～高校</a:t>
            </a:r>
            <a:r>
              <a:rPr lang="en-US" altLang="ja-JP" sz="1050" dirty="0"/>
              <a:t>3</a:t>
            </a:r>
            <a:r>
              <a:rPr lang="ja-JP" altLang="ja-JP" sz="1050" dirty="0"/>
              <a:t>年生を対象にした、『油谷こどもミュージカル』があります。平成</a:t>
            </a:r>
            <a:r>
              <a:rPr lang="en-US" altLang="ja-JP" sz="1050" dirty="0"/>
              <a:t>14</a:t>
            </a:r>
            <a:r>
              <a:rPr lang="ja-JP" altLang="ja-JP" sz="1050" dirty="0"/>
              <a:t>年度に発足した油谷こどもミュージカルは、地域住民とともに創り上げる文化事業、ミュージカルを通じての話題提供、</a:t>
            </a:r>
            <a:r>
              <a:rPr lang="ja-JP" altLang="en-US" sz="1050" dirty="0"/>
              <a:t>子</a:t>
            </a:r>
            <a:r>
              <a:rPr lang="ja-JP" altLang="ja-JP" sz="1050" dirty="0"/>
              <a:t>どもの創造性・可能性を伸ばすことを目的としており、これまでに</a:t>
            </a:r>
            <a:r>
              <a:rPr lang="en-US" altLang="ja-JP" sz="1050" dirty="0"/>
              <a:t>17</a:t>
            </a:r>
            <a:r>
              <a:rPr lang="ja-JP" altLang="ja-JP" sz="1050" dirty="0"/>
              <a:t>回の公演を重ねてきました。延べ観客動員数は２万人を</a:t>
            </a:r>
            <a:r>
              <a:rPr lang="ja-JP" altLang="en-US" sz="1050" dirty="0"/>
              <a:t>超え</a:t>
            </a:r>
            <a:r>
              <a:rPr lang="ja-JP" altLang="ja-JP" sz="1050" dirty="0"/>
              <a:t>、市内外の多くの人から愛されています。油谷こどもミュージカルに在籍した子どもの中には、日本の第一線で活躍する劇団員も輩出しています。子どもたちの明るく元気なかわいらしい演技が、何とも言えない感動を与えてくれます。出演する子どもたちも、稽古や公演を通して、たくさんのことを学び、大きく成長できる油谷の代表的な素晴らしい文化です。『ラポールゆや・油谷中央公民館』の取り組みで、令和</a:t>
            </a:r>
            <a:r>
              <a:rPr lang="en-US" altLang="ja-JP" sz="1050" dirty="0"/>
              <a:t>6</a:t>
            </a:r>
            <a:r>
              <a:rPr lang="ja-JP" altLang="ja-JP" sz="1050" dirty="0"/>
              <a:t>年度で、</a:t>
            </a:r>
            <a:r>
              <a:rPr lang="en-US" altLang="ja-JP" sz="1050" dirty="0"/>
              <a:t>23</a:t>
            </a:r>
            <a:r>
              <a:rPr lang="ja-JP" altLang="ja-JP" sz="1050" dirty="0"/>
              <a:t>周年を迎えます。</a:t>
            </a:r>
            <a:endParaRPr lang="ja-JP" altLang="en-US" sz="1050" dirty="0"/>
          </a:p>
        </p:txBody>
      </p:sp>
      <p:cxnSp>
        <p:nvCxnSpPr>
          <p:cNvPr id="13" name="直線コネクタ 12"/>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図 4"/>
          <p:cNvPicPr/>
          <p:nvPr/>
        </p:nvPicPr>
        <p:blipFill>
          <a:blip r:embed="rId2" cstate="print"/>
          <a:srcRect b="11672"/>
          <a:stretch/>
        </p:blipFill>
        <p:spPr>
          <a:xfrm>
            <a:off x="683568" y="1844824"/>
            <a:ext cx="3168352" cy="2160240"/>
          </a:xfrm>
          <a:prstGeom prst="rect">
            <a:avLst/>
          </a:prstGeom>
          <a:ln>
            <a:noFill/>
          </a:ln>
        </p:spPr>
      </p:pic>
      <p:pic>
        <p:nvPicPr>
          <p:cNvPr id="15" name="図 14" descr="こどもミュージカル_R.jpg"/>
          <p:cNvPicPr>
            <a:picLocks noChangeAspect="1"/>
          </p:cNvPicPr>
          <p:nvPr/>
        </p:nvPicPr>
        <p:blipFill>
          <a:blip r:embed="rId3" cstate="print"/>
          <a:stretch>
            <a:fillRect/>
          </a:stretch>
        </p:blipFill>
        <p:spPr>
          <a:xfrm>
            <a:off x="683568" y="4437112"/>
            <a:ext cx="3168352" cy="2160000"/>
          </a:xfrm>
          <a:prstGeom prst="rect">
            <a:avLst/>
          </a:prstGeom>
        </p:spPr>
      </p:pic>
      <p:pic>
        <p:nvPicPr>
          <p:cNvPr id="16" name="図 15" descr="オズの魔法使い_R.jpg"/>
          <p:cNvPicPr>
            <a:picLocks noChangeAspect="1"/>
          </p:cNvPicPr>
          <p:nvPr/>
        </p:nvPicPr>
        <p:blipFill>
          <a:blip r:embed="rId4" cstate="print"/>
          <a:stretch>
            <a:fillRect/>
          </a:stretch>
        </p:blipFill>
        <p:spPr>
          <a:xfrm>
            <a:off x="5076056" y="1844824"/>
            <a:ext cx="3168352" cy="2160000"/>
          </a:xfrm>
          <a:prstGeom prst="rect">
            <a:avLst/>
          </a:prstGeom>
        </p:spPr>
      </p:pic>
      <p:pic>
        <p:nvPicPr>
          <p:cNvPr id="19" name="図 18" descr="ゆやこどもミュージカル練習風景_R.jpg"/>
          <p:cNvPicPr>
            <a:picLocks noChangeAspect="1"/>
          </p:cNvPicPr>
          <p:nvPr/>
        </p:nvPicPr>
        <p:blipFill>
          <a:blip r:embed="rId5" cstate="print"/>
          <a:stretch>
            <a:fillRect/>
          </a:stretch>
        </p:blipFill>
        <p:spPr>
          <a:xfrm>
            <a:off x="5076056" y="4437112"/>
            <a:ext cx="3168352" cy="216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3308919" cy="369332"/>
          </a:xfrm>
          <a:prstGeom prst="rect">
            <a:avLst/>
          </a:prstGeom>
          <a:noFill/>
        </p:spPr>
        <p:txBody>
          <a:bodyPr wrap="none" rtlCol="0">
            <a:spAutoFit/>
          </a:bodyPr>
          <a:lstStyle/>
          <a:p>
            <a:r>
              <a:rPr kumimoji="1" lang="ja-JP" altLang="en-US" dirty="0"/>
              <a:t>地域の遊び場・おすすめスポット</a:t>
            </a:r>
          </a:p>
        </p:txBody>
      </p:sp>
      <p:grpSp>
        <p:nvGrpSpPr>
          <p:cNvPr id="3" name="グループ化 2"/>
          <p:cNvGrpSpPr/>
          <p:nvPr/>
        </p:nvGrpSpPr>
        <p:grpSpPr>
          <a:xfrm>
            <a:off x="791580" y="763200"/>
            <a:ext cx="7408057" cy="6016060"/>
            <a:chOff x="395536" y="763200"/>
            <a:chExt cx="7408057" cy="6016060"/>
          </a:xfrm>
        </p:grpSpPr>
        <p:sp>
          <p:nvSpPr>
            <p:cNvPr id="4" name="テキスト ボックス 3"/>
            <p:cNvSpPr txBox="1"/>
            <p:nvPr/>
          </p:nvSpPr>
          <p:spPr>
            <a:xfrm>
              <a:off x="4788024" y="3502800"/>
              <a:ext cx="2501006" cy="253916"/>
            </a:xfrm>
            <a:prstGeom prst="rect">
              <a:avLst/>
            </a:prstGeom>
            <a:noFill/>
          </p:spPr>
          <p:txBody>
            <a:bodyPr wrap="none" rtlCol="0">
              <a:spAutoFit/>
            </a:bodyPr>
            <a:lstStyle/>
            <a:p>
              <a:r>
                <a:rPr kumimoji="1" lang="ja-JP" altLang="en-US" sz="1050" dirty="0"/>
                <a:t>夏場は海水浴を楽しむ家族連れで賑わう</a:t>
              </a:r>
            </a:p>
          </p:txBody>
        </p:sp>
        <p:sp>
          <p:nvSpPr>
            <p:cNvPr id="5" name="テキスト ボックス 4"/>
            <p:cNvSpPr txBox="1"/>
            <p:nvPr/>
          </p:nvSpPr>
          <p:spPr>
            <a:xfrm>
              <a:off x="395536" y="3502800"/>
              <a:ext cx="1824538" cy="253916"/>
            </a:xfrm>
            <a:prstGeom prst="rect">
              <a:avLst/>
            </a:prstGeom>
            <a:noFill/>
          </p:spPr>
          <p:txBody>
            <a:bodyPr wrap="none" rtlCol="0">
              <a:spAutoFit/>
            </a:bodyPr>
            <a:lstStyle/>
            <a:p>
              <a:r>
                <a:rPr lang="ja-JP" altLang="en-US" sz="1050" dirty="0"/>
                <a:t>優しい波が打ち寄せるビーチ</a:t>
              </a:r>
              <a:endParaRPr lang="en-US" altLang="ja-JP" sz="1050" dirty="0"/>
            </a:p>
          </p:txBody>
        </p:sp>
        <p:sp>
          <p:nvSpPr>
            <p:cNvPr id="6" name="テキスト ボックス 5"/>
            <p:cNvSpPr txBox="1"/>
            <p:nvPr/>
          </p:nvSpPr>
          <p:spPr>
            <a:xfrm>
              <a:off x="395536" y="6525344"/>
              <a:ext cx="2552302" cy="253916"/>
            </a:xfrm>
            <a:prstGeom prst="rect">
              <a:avLst/>
            </a:prstGeom>
            <a:noFill/>
          </p:spPr>
          <p:txBody>
            <a:bodyPr wrap="none" rtlCol="0">
              <a:spAutoFit/>
            </a:bodyPr>
            <a:lstStyle/>
            <a:p>
              <a:r>
                <a:rPr lang="ja-JP" altLang="en-US" sz="1050" dirty="0"/>
                <a:t>波静かな油谷湾に面したオートキャンプ場</a:t>
              </a:r>
              <a:endParaRPr kumimoji="1" lang="ja-JP" altLang="en-US" sz="1050" dirty="0"/>
            </a:p>
          </p:txBody>
        </p:sp>
        <p:sp>
          <p:nvSpPr>
            <p:cNvPr id="7" name="テキスト ボックス 6"/>
            <p:cNvSpPr txBox="1"/>
            <p:nvPr/>
          </p:nvSpPr>
          <p:spPr>
            <a:xfrm>
              <a:off x="4788024" y="6525344"/>
              <a:ext cx="3015569" cy="253916"/>
            </a:xfrm>
            <a:prstGeom prst="rect">
              <a:avLst/>
            </a:prstGeom>
            <a:noFill/>
          </p:spPr>
          <p:txBody>
            <a:bodyPr wrap="none" rtlCol="0">
              <a:spAutoFit/>
            </a:bodyPr>
            <a:lstStyle/>
            <a:p>
              <a:r>
                <a:rPr lang="ja-JP" altLang="en-US" sz="1050" dirty="0"/>
                <a:t>油谷湾に沈む美しい夕日を眺めながら過ごす一時</a:t>
              </a:r>
              <a:endParaRPr kumimoji="1" lang="ja-JP" altLang="en-US" sz="1050" dirty="0"/>
            </a:p>
          </p:txBody>
        </p:sp>
        <p:sp>
          <p:nvSpPr>
            <p:cNvPr id="8" name="テキスト ボックス 7"/>
            <p:cNvSpPr txBox="1"/>
            <p:nvPr/>
          </p:nvSpPr>
          <p:spPr>
            <a:xfrm>
              <a:off x="395536" y="763200"/>
              <a:ext cx="2517036" cy="500137"/>
            </a:xfrm>
            <a:prstGeom prst="rect">
              <a:avLst/>
            </a:prstGeom>
            <a:noFill/>
          </p:spPr>
          <p:txBody>
            <a:bodyPr wrap="none" rtlCol="0">
              <a:spAutoFit/>
            </a:bodyPr>
            <a:lstStyle/>
            <a:p>
              <a:r>
                <a:rPr lang="ja-JP" altLang="en-US" sz="1600" b="1" dirty="0"/>
                <a:t>伊上海浜公園</a:t>
              </a:r>
              <a:r>
                <a:rPr lang="en-US" altLang="ja-JP" sz="1600" b="1" dirty="0"/>
                <a:t>YY</a:t>
              </a:r>
              <a:r>
                <a:rPr lang="ja-JP" altLang="en-US" sz="1600" b="1" dirty="0"/>
                <a:t>ビーチ</a:t>
              </a:r>
              <a:r>
                <a:rPr lang="en-US" altLang="ja-JP" sz="1600" b="1" dirty="0"/>
                <a:t>350</a:t>
              </a:r>
              <a:endParaRPr kumimoji="1" lang="en-US" altLang="ja-JP" sz="1600" b="1" dirty="0"/>
            </a:p>
            <a:p>
              <a:r>
                <a:rPr kumimoji="1" lang="ja-JP" altLang="en-US" sz="1050" dirty="0"/>
                <a:t>住所：長門市</a:t>
              </a:r>
              <a:r>
                <a:rPr lang="ja-JP" altLang="en-US" sz="1050" dirty="0"/>
                <a:t>油谷伊上</a:t>
              </a:r>
              <a:r>
                <a:rPr kumimoji="1" lang="ja-JP" altLang="en-US" sz="1050" dirty="0"/>
                <a:t>　　</a:t>
              </a:r>
            </a:p>
          </p:txBody>
        </p:sp>
        <p:sp>
          <p:nvSpPr>
            <p:cNvPr id="9" name="テキスト ボックス 8"/>
            <p:cNvSpPr txBox="1"/>
            <p:nvPr/>
          </p:nvSpPr>
          <p:spPr>
            <a:xfrm>
              <a:off x="395536" y="3861048"/>
              <a:ext cx="2884123" cy="500137"/>
            </a:xfrm>
            <a:prstGeom prst="rect">
              <a:avLst/>
            </a:prstGeom>
            <a:noFill/>
          </p:spPr>
          <p:txBody>
            <a:bodyPr wrap="none" rtlCol="0">
              <a:spAutoFit/>
            </a:bodyPr>
            <a:lstStyle/>
            <a:p>
              <a:r>
                <a:rPr lang="ja-JP" altLang="en-US" sz="1600" b="1" dirty="0"/>
                <a:t>伊上海浜公園オートキャンプ場</a:t>
              </a:r>
              <a:endParaRPr lang="en-US" altLang="ja-JP" sz="1600" dirty="0"/>
            </a:p>
            <a:p>
              <a:r>
                <a:rPr lang="ja-JP" altLang="en-US" sz="1050" dirty="0"/>
                <a:t>住所：長門市油谷伊上</a:t>
              </a:r>
              <a:r>
                <a:rPr lang="en-US" altLang="ja-JP" sz="1050" dirty="0"/>
                <a:t>2403-8</a:t>
              </a:r>
              <a:r>
                <a:rPr lang="ja-JP" altLang="en-US" sz="1050" dirty="0"/>
                <a:t>　　</a:t>
              </a:r>
              <a:endParaRPr kumimoji="1" lang="ja-JP" altLang="en-US" sz="1050" dirty="0"/>
            </a:p>
          </p:txBody>
        </p:sp>
      </p:grpSp>
      <p:cxnSp>
        <p:nvCxnSpPr>
          <p:cNvPr id="14" name="直線コネクタ 13"/>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図 15" descr="IMG_6192.JPG"/>
          <p:cNvPicPr>
            <a:picLocks noChangeAspect="1"/>
          </p:cNvPicPr>
          <p:nvPr/>
        </p:nvPicPr>
        <p:blipFill>
          <a:blip r:embed="rId2" cstate="print"/>
          <a:stretch>
            <a:fillRect/>
          </a:stretch>
        </p:blipFill>
        <p:spPr>
          <a:xfrm>
            <a:off x="783008" y="1340768"/>
            <a:ext cx="3168352" cy="2160000"/>
          </a:xfrm>
          <a:prstGeom prst="rect">
            <a:avLst/>
          </a:prstGeom>
        </p:spPr>
      </p:pic>
      <p:pic>
        <p:nvPicPr>
          <p:cNvPr id="22" name="図 21" descr="IMG_1628.JPG"/>
          <p:cNvPicPr>
            <a:picLocks noChangeAspect="1"/>
          </p:cNvPicPr>
          <p:nvPr/>
        </p:nvPicPr>
        <p:blipFill>
          <a:blip r:embed="rId3" cstate="print"/>
          <a:stretch>
            <a:fillRect/>
          </a:stretch>
        </p:blipFill>
        <p:spPr>
          <a:xfrm>
            <a:off x="783008" y="4365104"/>
            <a:ext cx="3168352" cy="2160000"/>
          </a:xfrm>
          <a:prstGeom prst="rect">
            <a:avLst/>
          </a:prstGeom>
        </p:spPr>
      </p:pic>
      <p:pic>
        <p:nvPicPr>
          <p:cNvPr id="15" name="図 14" descr="YYビーチ_R.JPG"/>
          <p:cNvPicPr>
            <a:picLocks noChangeAspect="1"/>
          </p:cNvPicPr>
          <p:nvPr/>
        </p:nvPicPr>
        <p:blipFill>
          <a:blip r:embed="rId4" cstate="print"/>
          <a:stretch>
            <a:fillRect/>
          </a:stretch>
        </p:blipFill>
        <p:spPr>
          <a:xfrm>
            <a:off x="5175496" y="1340768"/>
            <a:ext cx="3168352" cy="2160000"/>
          </a:xfrm>
          <a:prstGeom prst="rect">
            <a:avLst/>
          </a:prstGeom>
        </p:spPr>
      </p:pic>
      <p:pic>
        <p:nvPicPr>
          <p:cNvPr id="17" name="図 16" descr="伊上海浜公園オートキャンプ場村上さん_R.jpg"/>
          <p:cNvPicPr>
            <a:picLocks noChangeAspect="1"/>
          </p:cNvPicPr>
          <p:nvPr/>
        </p:nvPicPr>
        <p:blipFill>
          <a:blip r:embed="rId5" cstate="print"/>
          <a:stretch>
            <a:fillRect/>
          </a:stretch>
        </p:blipFill>
        <p:spPr>
          <a:xfrm>
            <a:off x="5174352" y="4365104"/>
            <a:ext cx="3168000" cy="21602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3308919" cy="369332"/>
          </a:xfrm>
          <a:prstGeom prst="rect">
            <a:avLst/>
          </a:prstGeom>
          <a:noFill/>
        </p:spPr>
        <p:txBody>
          <a:bodyPr wrap="none" rtlCol="0">
            <a:spAutoFit/>
          </a:bodyPr>
          <a:lstStyle/>
          <a:p>
            <a:r>
              <a:rPr kumimoji="1" lang="ja-JP" altLang="en-US" dirty="0"/>
              <a:t>地域の遊び場・おすすめスポット</a:t>
            </a:r>
          </a:p>
        </p:txBody>
      </p:sp>
      <p:grpSp>
        <p:nvGrpSpPr>
          <p:cNvPr id="3" name="グループ化 2"/>
          <p:cNvGrpSpPr/>
          <p:nvPr/>
        </p:nvGrpSpPr>
        <p:grpSpPr>
          <a:xfrm>
            <a:off x="791580" y="763200"/>
            <a:ext cx="7634081" cy="6016060"/>
            <a:chOff x="395536" y="763200"/>
            <a:chExt cx="7634081" cy="6016060"/>
          </a:xfrm>
        </p:grpSpPr>
        <p:sp>
          <p:nvSpPr>
            <p:cNvPr id="4" name="テキスト ボックス 3"/>
            <p:cNvSpPr txBox="1"/>
            <p:nvPr/>
          </p:nvSpPr>
          <p:spPr>
            <a:xfrm>
              <a:off x="4788024" y="3502800"/>
              <a:ext cx="3033203" cy="253916"/>
            </a:xfrm>
            <a:prstGeom prst="rect">
              <a:avLst/>
            </a:prstGeom>
            <a:noFill/>
          </p:spPr>
          <p:txBody>
            <a:bodyPr wrap="none" rtlCol="0">
              <a:spAutoFit/>
            </a:bodyPr>
            <a:lstStyle/>
            <a:p>
              <a:r>
                <a:rPr lang="ja-JP" altLang="en-US" sz="1050" dirty="0"/>
                <a:t>定期的に自然を楽しめるイベントが開催されている</a:t>
              </a:r>
              <a:endParaRPr kumimoji="1" lang="ja-JP" altLang="en-US" sz="1050" dirty="0"/>
            </a:p>
          </p:txBody>
        </p:sp>
        <p:sp>
          <p:nvSpPr>
            <p:cNvPr id="5" name="テキスト ボックス 4"/>
            <p:cNvSpPr txBox="1"/>
            <p:nvPr/>
          </p:nvSpPr>
          <p:spPr>
            <a:xfrm>
              <a:off x="395536" y="3502800"/>
              <a:ext cx="2406428" cy="253916"/>
            </a:xfrm>
            <a:prstGeom prst="rect">
              <a:avLst/>
            </a:prstGeom>
            <a:noFill/>
          </p:spPr>
          <p:txBody>
            <a:bodyPr wrap="none" rtlCol="0">
              <a:spAutoFit/>
            </a:bodyPr>
            <a:lstStyle/>
            <a:p>
              <a:r>
                <a:rPr lang="ja-JP" altLang="en-US" sz="1050" dirty="0"/>
                <a:t>油谷湾沿いにたつ自然に囲まれた施設</a:t>
              </a:r>
              <a:endParaRPr lang="en-US" altLang="ja-JP" sz="1050" dirty="0"/>
            </a:p>
          </p:txBody>
        </p:sp>
        <p:sp>
          <p:nvSpPr>
            <p:cNvPr id="6" name="テキスト ボックス 5"/>
            <p:cNvSpPr txBox="1"/>
            <p:nvPr/>
          </p:nvSpPr>
          <p:spPr>
            <a:xfrm>
              <a:off x="395536" y="6525344"/>
              <a:ext cx="1882247" cy="253916"/>
            </a:xfrm>
            <a:prstGeom prst="rect">
              <a:avLst/>
            </a:prstGeom>
            <a:noFill/>
          </p:spPr>
          <p:txBody>
            <a:bodyPr wrap="none" rtlCol="0">
              <a:spAutoFit/>
            </a:bodyPr>
            <a:lstStyle/>
            <a:p>
              <a:r>
                <a:rPr lang="ja-JP" altLang="en-US" sz="1050" dirty="0"/>
                <a:t>気軽にシーカヤックを楽しめる</a:t>
              </a:r>
              <a:endParaRPr kumimoji="1" lang="ja-JP" altLang="en-US" sz="1050" dirty="0"/>
            </a:p>
          </p:txBody>
        </p:sp>
        <p:sp>
          <p:nvSpPr>
            <p:cNvPr id="7" name="テキスト ボックス 6"/>
            <p:cNvSpPr txBox="1"/>
            <p:nvPr/>
          </p:nvSpPr>
          <p:spPr>
            <a:xfrm>
              <a:off x="4788024" y="6525344"/>
              <a:ext cx="3241593" cy="253916"/>
            </a:xfrm>
            <a:prstGeom prst="rect">
              <a:avLst/>
            </a:prstGeom>
            <a:noFill/>
          </p:spPr>
          <p:txBody>
            <a:bodyPr wrap="none" rtlCol="0">
              <a:spAutoFit/>
            </a:bodyPr>
            <a:lstStyle/>
            <a:p>
              <a:r>
                <a:rPr lang="ja-JP" altLang="en-US" sz="1050" dirty="0"/>
                <a:t>インストラクターの方々が丁寧に教えてくれるので安心</a:t>
              </a:r>
              <a:endParaRPr kumimoji="1" lang="ja-JP" altLang="en-US" sz="1050" dirty="0"/>
            </a:p>
          </p:txBody>
        </p:sp>
        <p:sp>
          <p:nvSpPr>
            <p:cNvPr id="8" name="テキスト ボックス 7"/>
            <p:cNvSpPr txBox="1"/>
            <p:nvPr/>
          </p:nvSpPr>
          <p:spPr>
            <a:xfrm>
              <a:off x="395536" y="763200"/>
              <a:ext cx="2666114" cy="500137"/>
            </a:xfrm>
            <a:prstGeom prst="rect">
              <a:avLst/>
            </a:prstGeom>
            <a:noFill/>
          </p:spPr>
          <p:txBody>
            <a:bodyPr wrap="none" rtlCol="0">
              <a:spAutoFit/>
            </a:bodyPr>
            <a:lstStyle/>
            <a:p>
              <a:r>
                <a:rPr lang="ja-JP" altLang="en-US" sz="1600" b="1" dirty="0"/>
                <a:t>山口県油谷青少年自然の家</a:t>
              </a:r>
              <a:endParaRPr kumimoji="1" lang="en-US" altLang="ja-JP" sz="1600" b="1" dirty="0"/>
            </a:p>
            <a:p>
              <a:r>
                <a:rPr kumimoji="1" lang="ja-JP" altLang="en-US" sz="1050" dirty="0"/>
                <a:t>住所：長門市</a:t>
              </a:r>
              <a:r>
                <a:rPr lang="ja-JP" altLang="en-US" sz="1050" dirty="0"/>
                <a:t>油谷伊上</a:t>
              </a:r>
              <a:r>
                <a:rPr lang="en-US" altLang="ja-JP" sz="1050" dirty="0"/>
                <a:t>1068</a:t>
              </a:r>
              <a:r>
                <a:rPr kumimoji="1" lang="ja-JP" altLang="en-US" sz="1050" dirty="0"/>
                <a:t>　　　</a:t>
              </a:r>
            </a:p>
          </p:txBody>
        </p:sp>
        <p:sp>
          <p:nvSpPr>
            <p:cNvPr id="9" name="テキスト ボックス 8"/>
            <p:cNvSpPr txBox="1"/>
            <p:nvPr/>
          </p:nvSpPr>
          <p:spPr>
            <a:xfrm>
              <a:off x="395536" y="3861048"/>
              <a:ext cx="3018775" cy="500137"/>
            </a:xfrm>
            <a:prstGeom prst="rect">
              <a:avLst/>
            </a:prstGeom>
            <a:noFill/>
          </p:spPr>
          <p:txBody>
            <a:bodyPr wrap="none" rtlCol="0">
              <a:spAutoFit/>
            </a:bodyPr>
            <a:lstStyle/>
            <a:p>
              <a:r>
                <a:rPr lang="ja-JP" altLang="en-US" sz="1600" b="1" dirty="0"/>
                <a:t>ボニーベイシーカヤックセンター</a:t>
              </a:r>
              <a:endParaRPr lang="en-US" altLang="ja-JP" sz="1600" dirty="0"/>
            </a:p>
            <a:p>
              <a:r>
                <a:rPr lang="ja-JP" altLang="en-US" sz="1050" dirty="0"/>
                <a:t>住所：長門市油谷伊上</a:t>
              </a:r>
              <a:r>
                <a:rPr lang="en-US" altLang="ja-JP" sz="1050" dirty="0"/>
                <a:t>2403-8</a:t>
              </a:r>
              <a:r>
                <a:rPr lang="ja-JP" altLang="en-US" sz="1050" dirty="0"/>
                <a:t>　　</a:t>
              </a:r>
              <a:endParaRPr kumimoji="1" lang="ja-JP" altLang="en-US" sz="1050" dirty="0"/>
            </a:p>
          </p:txBody>
        </p:sp>
      </p:grpSp>
      <p:cxnSp>
        <p:nvCxnSpPr>
          <p:cNvPr id="14" name="直線コネクタ 13"/>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図 15" descr="20210530_102532.jpg"/>
          <p:cNvPicPr>
            <a:picLocks noChangeAspect="1"/>
          </p:cNvPicPr>
          <p:nvPr/>
        </p:nvPicPr>
        <p:blipFill>
          <a:blip r:embed="rId2" cstate="print"/>
          <a:srcRect l="7500" r="10000"/>
          <a:stretch>
            <a:fillRect/>
          </a:stretch>
        </p:blipFill>
        <p:spPr>
          <a:xfrm>
            <a:off x="783008" y="4365104"/>
            <a:ext cx="3168352" cy="2160240"/>
          </a:xfrm>
          <a:prstGeom prst="rect">
            <a:avLst/>
          </a:prstGeom>
        </p:spPr>
      </p:pic>
      <p:pic>
        <p:nvPicPr>
          <p:cNvPr id="17" name="図 16" descr="油谷青少年自然の家_R.jpg"/>
          <p:cNvPicPr>
            <a:picLocks noChangeAspect="1"/>
          </p:cNvPicPr>
          <p:nvPr/>
        </p:nvPicPr>
        <p:blipFill>
          <a:blip r:embed="rId3" cstate="print"/>
          <a:stretch>
            <a:fillRect/>
          </a:stretch>
        </p:blipFill>
        <p:spPr>
          <a:xfrm>
            <a:off x="783008" y="1340768"/>
            <a:ext cx="3168352" cy="2160240"/>
          </a:xfrm>
          <a:prstGeom prst="rect">
            <a:avLst/>
          </a:prstGeom>
        </p:spPr>
      </p:pic>
      <p:pic>
        <p:nvPicPr>
          <p:cNvPr id="18" name="図 17" descr="青少年自然の家イベント_R.jpg"/>
          <p:cNvPicPr>
            <a:picLocks noChangeAspect="1"/>
          </p:cNvPicPr>
          <p:nvPr/>
        </p:nvPicPr>
        <p:blipFill>
          <a:blip r:embed="rId4" cstate="print"/>
          <a:stretch>
            <a:fillRect/>
          </a:stretch>
        </p:blipFill>
        <p:spPr>
          <a:xfrm>
            <a:off x="5175496" y="1340768"/>
            <a:ext cx="3168352" cy="2160000"/>
          </a:xfrm>
          <a:prstGeom prst="rect">
            <a:avLst/>
          </a:prstGeom>
        </p:spPr>
      </p:pic>
      <p:pic>
        <p:nvPicPr>
          <p:cNvPr id="15" name="図 14" descr="ボニーベイシーカヤックセンター_R.jpg"/>
          <p:cNvPicPr>
            <a:picLocks noChangeAspect="1"/>
          </p:cNvPicPr>
          <p:nvPr/>
        </p:nvPicPr>
        <p:blipFill>
          <a:blip r:embed="rId5" cstate="print"/>
          <a:stretch>
            <a:fillRect/>
          </a:stretch>
        </p:blipFill>
        <p:spPr>
          <a:xfrm>
            <a:off x="5175496" y="4365104"/>
            <a:ext cx="3168352" cy="216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3308919" cy="369332"/>
          </a:xfrm>
          <a:prstGeom prst="rect">
            <a:avLst/>
          </a:prstGeom>
          <a:noFill/>
        </p:spPr>
        <p:txBody>
          <a:bodyPr wrap="none" rtlCol="0">
            <a:spAutoFit/>
          </a:bodyPr>
          <a:lstStyle/>
          <a:p>
            <a:r>
              <a:rPr kumimoji="1" lang="ja-JP" altLang="en-US" dirty="0"/>
              <a:t>地域の遊び場・おすすめスポット</a:t>
            </a:r>
          </a:p>
        </p:txBody>
      </p:sp>
      <p:grpSp>
        <p:nvGrpSpPr>
          <p:cNvPr id="3" name="グループ化 2"/>
          <p:cNvGrpSpPr/>
          <p:nvPr/>
        </p:nvGrpSpPr>
        <p:grpSpPr>
          <a:xfrm>
            <a:off x="791580" y="763200"/>
            <a:ext cx="7590799" cy="6016060"/>
            <a:chOff x="395536" y="763200"/>
            <a:chExt cx="7590799" cy="6016060"/>
          </a:xfrm>
        </p:grpSpPr>
        <p:sp>
          <p:nvSpPr>
            <p:cNvPr id="4" name="テキスト ボックス 3"/>
            <p:cNvSpPr txBox="1"/>
            <p:nvPr/>
          </p:nvSpPr>
          <p:spPr>
            <a:xfrm>
              <a:off x="4788024" y="3502800"/>
              <a:ext cx="3198311" cy="253916"/>
            </a:xfrm>
            <a:prstGeom prst="rect">
              <a:avLst/>
            </a:prstGeom>
            <a:noFill/>
          </p:spPr>
          <p:txBody>
            <a:bodyPr wrap="none" rtlCol="0">
              <a:spAutoFit/>
            </a:bodyPr>
            <a:lstStyle/>
            <a:p>
              <a:r>
                <a:rPr lang="ja-JP" altLang="en-US" sz="1050" dirty="0"/>
                <a:t>広々としたふれあい広場では各種スポーツを楽しめる</a:t>
              </a:r>
              <a:endParaRPr kumimoji="1" lang="ja-JP" altLang="en-US" sz="1050" dirty="0"/>
            </a:p>
          </p:txBody>
        </p:sp>
        <p:sp>
          <p:nvSpPr>
            <p:cNvPr id="5" name="テキスト ボックス 4"/>
            <p:cNvSpPr txBox="1"/>
            <p:nvPr/>
          </p:nvSpPr>
          <p:spPr>
            <a:xfrm>
              <a:off x="395536" y="3502800"/>
              <a:ext cx="3462807" cy="253916"/>
            </a:xfrm>
            <a:prstGeom prst="rect">
              <a:avLst/>
            </a:prstGeom>
            <a:noFill/>
          </p:spPr>
          <p:txBody>
            <a:bodyPr wrap="none" rtlCol="0">
              <a:spAutoFit/>
            </a:bodyPr>
            <a:lstStyle/>
            <a:p>
              <a:r>
                <a:rPr lang="ja-JP" altLang="en-US" sz="1050" dirty="0"/>
                <a:t>施設内には大ホールをはじめ、会議室、図書館などがある</a:t>
              </a:r>
              <a:endParaRPr lang="en-US" altLang="ja-JP" sz="1050" dirty="0"/>
            </a:p>
          </p:txBody>
        </p:sp>
        <p:sp>
          <p:nvSpPr>
            <p:cNvPr id="6" name="テキスト ボックス 5"/>
            <p:cNvSpPr txBox="1"/>
            <p:nvPr/>
          </p:nvSpPr>
          <p:spPr>
            <a:xfrm>
              <a:off x="395536" y="6525344"/>
              <a:ext cx="2736647" cy="253916"/>
            </a:xfrm>
            <a:prstGeom prst="rect">
              <a:avLst/>
            </a:prstGeom>
            <a:noFill/>
          </p:spPr>
          <p:txBody>
            <a:bodyPr wrap="none" rtlCol="0">
              <a:spAutoFit/>
            </a:bodyPr>
            <a:lstStyle/>
            <a:p>
              <a:r>
                <a:rPr kumimoji="1" lang="ja-JP" altLang="en-US" sz="1050" dirty="0"/>
                <a:t>油谷湾を眺めながらの日帰り入浴もおすすめ</a:t>
              </a:r>
            </a:p>
          </p:txBody>
        </p:sp>
        <p:sp>
          <p:nvSpPr>
            <p:cNvPr id="7" name="テキスト ボックス 6"/>
            <p:cNvSpPr txBox="1"/>
            <p:nvPr/>
          </p:nvSpPr>
          <p:spPr>
            <a:xfrm>
              <a:off x="4788024" y="6525344"/>
              <a:ext cx="2864887" cy="253916"/>
            </a:xfrm>
            <a:prstGeom prst="rect">
              <a:avLst/>
            </a:prstGeom>
            <a:noFill/>
          </p:spPr>
          <p:txBody>
            <a:bodyPr wrap="none" rtlCol="0">
              <a:spAutoFit/>
            </a:bodyPr>
            <a:lstStyle/>
            <a:p>
              <a:r>
                <a:rPr lang="ja-JP" altLang="en-US" sz="1050" dirty="0"/>
                <a:t>油谷湾に沈む夕日が一日の疲れを癒してくれる</a:t>
              </a:r>
              <a:endParaRPr kumimoji="1" lang="ja-JP" altLang="en-US" sz="1050" dirty="0"/>
            </a:p>
          </p:txBody>
        </p:sp>
        <p:sp>
          <p:nvSpPr>
            <p:cNvPr id="8" name="テキスト ボックス 7"/>
            <p:cNvSpPr txBox="1"/>
            <p:nvPr/>
          </p:nvSpPr>
          <p:spPr>
            <a:xfrm>
              <a:off x="395536" y="763200"/>
              <a:ext cx="3021981" cy="500137"/>
            </a:xfrm>
            <a:prstGeom prst="rect">
              <a:avLst/>
            </a:prstGeom>
            <a:noFill/>
          </p:spPr>
          <p:txBody>
            <a:bodyPr wrap="none" rtlCol="0">
              <a:spAutoFit/>
            </a:bodyPr>
            <a:lstStyle/>
            <a:p>
              <a:r>
                <a:rPr lang="ja-JP" altLang="en-US" sz="1600" b="1" dirty="0"/>
                <a:t>ラポールゆや・油谷中央公民館</a:t>
              </a:r>
              <a:endParaRPr kumimoji="1" lang="en-US" altLang="ja-JP" sz="1600" b="1" dirty="0"/>
            </a:p>
            <a:p>
              <a:r>
                <a:rPr kumimoji="1" lang="ja-JP" altLang="en-US" sz="1050" dirty="0"/>
                <a:t>住所：長門市</a:t>
              </a:r>
              <a:r>
                <a:rPr lang="ja-JP" altLang="en-US" sz="1050" dirty="0"/>
                <a:t>油谷新別名</a:t>
              </a:r>
              <a:r>
                <a:rPr lang="en-US" altLang="ja-JP" sz="1050" dirty="0"/>
                <a:t>10833</a:t>
              </a:r>
              <a:r>
                <a:rPr lang="ja-JP" altLang="en-US" sz="1050" dirty="0"/>
                <a:t>　</a:t>
              </a:r>
              <a:r>
                <a:rPr kumimoji="1" lang="ja-JP" altLang="en-US" sz="1050" dirty="0"/>
                <a:t>　</a:t>
              </a:r>
            </a:p>
          </p:txBody>
        </p:sp>
        <p:sp>
          <p:nvSpPr>
            <p:cNvPr id="9" name="テキスト ボックス 8"/>
            <p:cNvSpPr txBox="1"/>
            <p:nvPr/>
          </p:nvSpPr>
          <p:spPr>
            <a:xfrm>
              <a:off x="395536" y="3861048"/>
              <a:ext cx="2629246" cy="500137"/>
            </a:xfrm>
            <a:prstGeom prst="rect">
              <a:avLst/>
            </a:prstGeom>
            <a:noFill/>
          </p:spPr>
          <p:txBody>
            <a:bodyPr wrap="none" rtlCol="0">
              <a:spAutoFit/>
            </a:bodyPr>
            <a:lstStyle/>
            <a:p>
              <a:r>
                <a:rPr lang="ja-JP" altLang="en-US" sz="1600" b="1" dirty="0"/>
                <a:t>油谷湾温泉　ホテル楊貴館</a:t>
              </a:r>
              <a:endParaRPr lang="en-US" altLang="ja-JP" sz="1600" dirty="0"/>
            </a:p>
            <a:p>
              <a:r>
                <a:rPr lang="ja-JP" altLang="en-US" sz="1050" dirty="0"/>
                <a:t>住所：長門市油谷伊上</a:t>
              </a:r>
              <a:r>
                <a:rPr lang="en-US" altLang="ja-JP" sz="1050" dirty="0"/>
                <a:t>10130</a:t>
              </a:r>
              <a:r>
                <a:rPr lang="ja-JP" altLang="en-US" sz="1050" dirty="0"/>
                <a:t>　　</a:t>
              </a:r>
              <a:endParaRPr kumimoji="1" lang="ja-JP" altLang="en-US" sz="1050" dirty="0"/>
            </a:p>
          </p:txBody>
        </p:sp>
      </p:grpSp>
      <p:cxnSp>
        <p:nvCxnSpPr>
          <p:cNvPr id="14" name="直線コネクタ 13"/>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図 14" descr="IMG_3815.JPG"/>
          <p:cNvPicPr>
            <a:picLocks noChangeAspect="1"/>
          </p:cNvPicPr>
          <p:nvPr/>
        </p:nvPicPr>
        <p:blipFill>
          <a:blip r:embed="rId2" cstate="print"/>
          <a:stretch>
            <a:fillRect/>
          </a:stretch>
        </p:blipFill>
        <p:spPr>
          <a:xfrm>
            <a:off x="800153" y="4365104"/>
            <a:ext cx="3195784" cy="2160240"/>
          </a:xfrm>
          <a:prstGeom prst="rect">
            <a:avLst/>
          </a:prstGeom>
        </p:spPr>
      </p:pic>
      <p:pic>
        <p:nvPicPr>
          <p:cNvPr id="16" name="図 15" descr="玄宗夕日.jpg"/>
          <p:cNvPicPr>
            <a:picLocks noChangeAspect="1"/>
          </p:cNvPicPr>
          <p:nvPr/>
        </p:nvPicPr>
        <p:blipFill>
          <a:blip r:embed="rId3" cstate="print"/>
          <a:stretch>
            <a:fillRect/>
          </a:stretch>
        </p:blipFill>
        <p:spPr>
          <a:xfrm>
            <a:off x="5193785" y="4365104"/>
            <a:ext cx="3168352" cy="2160240"/>
          </a:xfrm>
          <a:prstGeom prst="rect">
            <a:avLst/>
          </a:prstGeom>
        </p:spPr>
      </p:pic>
      <p:pic>
        <p:nvPicPr>
          <p:cNvPr id="17" name="図 16" descr="ラポールゆや外観１.JPG"/>
          <p:cNvPicPr>
            <a:picLocks noChangeAspect="1"/>
          </p:cNvPicPr>
          <p:nvPr/>
        </p:nvPicPr>
        <p:blipFill>
          <a:blip r:embed="rId4" cstate="print"/>
          <a:stretch>
            <a:fillRect/>
          </a:stretch>
        </p:blipFill>
        <p:spPr>
          <a:xfrm>
            <a:off x="801296" y="1340768"/>
            <a:ext cx="3168352" cy="2160240"/>
          </a:xfrm>
          <a:prstGeom prst="rect">
            <a:avLst/>
          </a:prstGeom>
        </p:spPr>
      </p:pic>
      <p:pic>
        <p:nvPicPr>
          <p:cNvPr id="18" name="図 17" descr="ふれあい広場１.JPG"/>
          <p:cNvPicPr>
            <a:picLocks noChangeAspect="1"/>
          </p:cNvPicPr>
          <p:nvPr/>
        </p:nvPicPr>
        <p:blipFill>
          <a:blip r:embed="rId5" cstate="print"/>
          <a:stretch>
            <a:fillRect/>
          </a:stretch>
        </p:blipFill>
        <p:spPr>
          <a:xfrm>
            <a:off x="5175496" y="1340768"/>
            <a:ext cx="3168352" cy="21602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88024" y="4365104"/>
            <a:ext cx="1620957" cy="253916"/>
          </a:xfrm>
          <a:prstGeom prst="rect">
            <a:avLst/>
          </a:prstGeom>
          <a:noFill/>
        </p:spPr>
        <p:txBody>
          <a:bodyPr wrap="none" rtlCol="0">
            <a:spAutoFit/>
          </a:bodyPr>
          <a:lstStyle/>
          <a:p>
            <a:r>
              <a:rPr lang="ja-JP" altLang="en-US" sz="1050" dirty="0"/>
              <a:t>活動拠点　旧伊上小学校</a:t>
            </a:r>
            <a:endParaRPr kumimoji="1" lang="ja-JP" altLang="en-US" sz="1050" dirty="0"/>
          </a:p>
        </p:txBody>
      </p:sp>
      <p:sp>
        <p:nvSpPr>
          <p:cNvPr id="3" name="テキスト ボックス 2"/>
          <p:cNvSpPr txBox="1"/>
          <p:nvPr/>
        </p:nvSpPr>
        <p:spPr>
          <a:xfrm>
            <a:off x="323528" y="705600"/>
            <a:ext cx="6569427" cy="369332"/>
          </a:xfrm>
          <a:prstGeom prst="rect">
            <a:avLst/>
          </a:prstGeom>
          <a:noFill/>
        </p:spPr>
        <p:txBody>
          <a:bodyPr wrap="none" rtlCol="0">
            <a:spAutoFit/>
          </a:bodyPr>
          <a:lstStyle/>
          <a:p>
            <a:r>
              <a:rPr lang="ja-JP" altLang="en-US" dirty="0"/>
              <a:t>伊上地区集落支援員　槇田 敦子さん（伊上地区まちづくり協議会）</a:t>
            </a:r>
            <a:endParaRPr lang="en-US" altLang="ja-JP" dirty="0"/>
          </a:p>
        </p:txBody>
      </p:sp>
      <p:sp>
        <p:nvSpPr>
          <p:cNvPr id="4" name="テキスト ボックス 3"/>
          <p:cNvSpPr txBox="1"/>
          <p:nvPr/>
        </p:nvSpPr>
        <p:spPr>
          <a:xfrm>
            <a:off x="251520" y="116632"/>
            <a:ext cx="2230098" cy="369332"/>
          </a:xfrm>
          <a:prstGeom prst="rect">
            <a:avLst/>
          </a:prstGeom>
          <a:noFill/>
        </p:spPr>
        <p:txBody>
          <a:bodyPr wrap="none" rtlCol="0">
            <a:spAutoFit/>
          </a:bodyPr>
          <a:lstStyle/>
          <a:p>
            <a:r>
              <a:rPr lang="ja-JP" altLang="en-US" dirty="0"/>
              <a:t>地域の頼れる人紹介</a:t>
            </a:r>
            <a:endParaRPr lang="en-US" altLang="ja-JP" dirty="0"/>
          </a:p>
        </p:txBody>
      </p:sp>
      <p:sp>
        <p:nvSpPr>
          <p:cNvPr id="5" name="テキスト ボックス 4"/>
          <p:cNvSpPr txBox="1"/>
          <p:nvPr/>
        </p:nvSpPr>
        <p:spPr>
          <a:xfrm>
            <a:off x="323528" y="1052736"/>
            <a:ext cx="5913798" cy="415498"/>
          </a:xfrm>
          <a:prstGeom prst="rect">
            <a:avLst/>
          </a:prstGeom>
          <a:noFill/>
        </p:spPr>
        <p:txBody>
          <a:bodyPr wrap="none" rtlCol="0">
            <a:spAutoFit/>
          </a:bodyPr>
          <a:lstStyle/>
          <a:p>
            <a:r>
              <a:rPr lang="ja-JP" altLang="en-US" sz="1050" dirty="0"/>
              <a:t>地域の御用聞きとして、伊上地域を周り、地域住民の声を聞き、地域活性化のために尽力しています。</a:t>
            </a:r>
            <a:endParaRPr lang="en-US" altLang="ja-JP" sz="1050" dirty="0"/>
          </a:p>
          <a:p>
            <a:r>
              <a:rPr lang="ja-JP" altLang="en-US" sz="1050" dirty="0"/>
              <a:t>また、移住される方のサポートにも力を注いでいます。</a:t>
            </a:r>
            <a:endParaRPr kumimoji="1" lang="ja-JP" altLang="en-US" sz="1050" dirty="0"/>
          </a:p>
        </p:txBody>
      </p:sp>
      <p:sp>
        <p:nvSpPr>
          <p:cNvPr id="6" name="テキスト ボックス 5"/>
          <p:cNvSpPr txBox="1"/>
          <p:nvPr/>
        </p:nvSpPr>
        <p:spPr>
          <a:xfrm>
            <a:off x="395536" y="4365104"/>
            <a:ext cx="2198038" cy="253916"/>
          </a:xfrm>
          <a:prstGeom prst="rect">
            <a:avLst/>
          </a:prstGeom>
          <a:noFill/>
        </p:spPr>
        <p:txBody>
          <a:bodyPr wrap="none" rtlCol="0">
            <a:spAutoFit/>
          </a:bodyPr>
          <a:lstStyle/>
          <a:p>
            <a:r>
              <a:rPr kumimoji="1" lang="ja-JP" altLang="en-US" sz="1050" dirty="0"/>
              <a:t>槇田 敦子さん</a:t>
            </a:r>
            <a:r>
              <a:rPr lang="ja-JP" altLang="en-US" sz="1050" dirty="0"/>
              <a:t>（月・水・金曜日勤務）</a:t>
            </a:r>
            <a:endParaRPr kumimoji="1" lang="ja-JP" altLang="en-US" sz="1050" dirty="0"/>
          </a:p>
        </p:txBody>
      </p:sp>
      <p:sp>
        <p:nvSpPr>
          <p:cNvPr id="7" name="テキスト ボックス 6"/>
          <p:cNvSpPr txBox="1"/>
          <p:nvPr/>
        </p:nvSpPr>
        <p:spPr>
          <a:xfrm>
            <a:off x="324000" y="4653136"/>
            <a:ext cx="2007281" cy="253916"/>
          </a:xfrm>
          <a:prstGeom prst="rect">
            <a:avLst/>
          </a:prstGeom>
          <a:noFill/>
        </p:spPr>
        <p:txBody>
          <a:bodyPr wrap="none" rtlCol="0">
            <a:spAutoFit/>
          </a:bodyPr>
          <a:lstStyle/>
          <a:p>
            <a:r>
              <a:rPr lang="ja-JP" altLang="en-US" sz="1050" dirty="0"/>
              <a:t>槇田さんから移住希望者の方へ</a:t>
            </a:r>
            <a:endParaRPr kumimoji="1" lang="ja-JP" altLang="en-US" sz="1050" dirty="0"/>
          </a:p>
        </p:txBody>
      </p:sp>
      <p:sp>
        <p:nvSpPr>
          <p:cNvPr id="9" name="テキスト ボックス 8"/>
          <p:cNvSpPr txBox="1"/>
          <p:nvPr/>
        </p:nvSpPr>
        <p:spPr>
          <a:xfrm>
            <a:off x="324000" y="4941168"/>
            <a:ext cx="8231741" cy="461665"/>
          </a:xfrm>
          <a:prstGeom prst="rect">
            <a:avLst/>
          </a:prstGeom>
          <a:noFill/>
        </p:spPr>
        <p:txBody>
          <a:bodyPr wrap="none" rtlCol="0">
            <a:spAutoFit/>
          </a:bodyPr>
          <a:lstStyle/>
          <a:p>
            <a:r>
              <a:rPr kumimoji="1" lang="ja-JP" altLang="en-US" sz="1200" b="1" dirty="0"/>
              <a:t>「</a:t>
            </a:r>
            <a:r>
              <a:rPr lang="ja-JP" altLang="en-US" sz="1200" b="1" dirty="0"/>
              <a:t>困っていること</a:t>
            </a:r>
            <a:r>
              <a:rPr kumimoji="1" lang="ja-JP" altLang="en-US" sz="1200" b="1" dirty="0"/>
              <a:t>、気になることがあれば、いつでもお気軽にご相談ください。基本、月・水・</a:t>
            </a:r>
            <a:r>
              <a:rPr lang="ja-JP" altLang="en-US" sz="1200" b="1" dirty="0"/>
              <a:t>金</a:t>
            </a:r>
            <a:r>
              <a:rPr kumimoji="1" lang="ja-JP" altLang="en-US" sz="1200" b="1" dirty="0"/>
              <a:t>曜日に</a:t>
            </a:r>
            <a:r>
              <a:rPr lang="ja-JP" altLang="en-US" sz="1200" b="1" dirty="0"/>
              <a:t>旧伊上小学校</a:t>
            </a:r>
            <a:r>
              <a:rPr kumimoji="1" lang="ja-JP" altLang="en-US" sz="1200" b="1" dirty="0"/>
              <a:t>におります。</a:t>
            </a:r>
            <a:endParaRPr kumimoji="1" lang="en-US" altLang="ja-JP" sz="1200" b="1" dirty="0"/>
          </a:p>
          <a:p>
            <a:r>
              <a:rPr kumimoji="1" lang="ja-JP" altLang="en-US" sz="1200" b="1" dirty="0"/>
              <a:t>自治会</a:t>
            </a:r>
            <a:r>
              <a:rPr lang="ja-JP" altLang="en-US" sz="1200" b="1" dirty="0"/>
              <a:t>や地域の活動団体にもお声かけして</a:t>
            </a:r>
            <a:r>
              <a:rPr kumimoji="1" lang="ja-JP" altLang="en-US" sz="1200" b="1" dirty="0"/>
              <a:t>、住みよい地域になるように、</a:t>
            </a:r>
            <a:r>
              <a:rPr lang="ja-JP" altLang="en-US" sz="1200" b="1" dirty="0"/>
              <a:t>全力でサポートいたします。」</a:t>
            </a:r>
            <a:endParaRPr kumimoji="1" lang="ja-JP" altLang="en-US" sz="1200" b="1" dirty="0"/>
          </a:p>
        </p:txBody>
      </p:sp>
      <p:sp>
        <p:nvSpPr>
          <p:cNvPr id="11" name="テキスト ボックス 10"/>
          <p:cNvSpPr txBox="1"/>
          <p:nvPr/>
        </p:nvSpPr>
        <p:spPr>
          <a:xfrm>
            <a:off x="324000" y="5417792"/>
            <a:ext cx="7072770" cy="1061829"/>
          </a:xfrm>
          <a:prstGeom prst="rect">
            <a:avLst/>
          </a:prstGeom>
          <a:noFill/>
        </p:spPr>
        <p:txBody>
          <a:bodyPr wrap="none" rtlCol="0">
            <a:spAutoFit/>
          </a:bodyPr>
          <a:lstStyle/>
          <a:p>
            <a:r>
              <a:rPr lang="ja-JP" altLang="en-US" sz="1050" dirty="0"/>
              <a:t>お問い合わせは、</a:t>
            </a:r>
            <a:endParaRPr lang="en-US" altLang="ja-JP" sz="1050" dirty="0"/>
          </a:p>
          <a:p>
            <a:r>
              <a:rPr lang="ja-JP" altLang="en-US" sz="1050" dirty="0"/>
              <a:t>伊上地区まちづくり協議会</a:t>
            </a:r>
            <a:endParaRPr lang="en-US" altLang="ja-JP" sz="1050" dirty="0"/>
          </a:p>
          <a:p>
            <a:r>
              <a:rPr lang="en-US" altLang="ja-JP" sz="1050" dirty="0"/>
              <a:t> MAIL</a:t>
            </a:r>
            <a:r>
              <a:rPr lang="ja-JP" altLang="en-US" sz="1050" dirty="0"/>
              <a:t>：</a:t>
            </a:r>
            <a:r>
              <a:rPr lang="en-US" altLang="ja-JP" sz="1050" dirty="0"/>
              <a:t>www.atukotv.com@gmail.com</a:t>
            </a:r>
            <a:r>
              <a:rPr lang="ja-JP" altLang="en-US" sz="1050" dirty="0"/>
              <a:t>　</a:t>
            </a:r>
            <a:endParaRPr lang="en-US" altLang="ja-JP" sz="1050" dirty="0"/>
          </a:p>
          <a:p>
            <a:r>
              <a:rPr lang="ja-JP" altLang="en-US" sz="1050" dirty="0"/>
              <a:t>◆業務内容：集落支援業務</a:t>
            </a:r>
            <a:r>
              <a:rPr kumimoji="1" lang="ja-JP" altLang="en-US" sz="1050" dirty="0"/>
              <a:t>（</a:t>
            </a:r>
            <a:r>
              <a:rPr kumimoji="1" lang="en-US" altLang="ja-JP" sz="1050" dirty="0"/>
              <a:t>※</a:t>
            </a:r>
            <a:r>
              <a:rPr kumimoji="1" lang="ja-JP" altLang="en-US" sz="1050" dirty="0"/>
              <a:t>集落支援員は、地方自治体（県・市町村）からの委嘱を受け、市町村職員とも連携しながら、</a:t>
            </a:r>
            <a:endParaRPr kumimoji="1" lang="en-US" altLang="ja-JP" sz="1050" dirty="0"/>
          </a:p>
          <a:p>
            <a:r>
              <a:rPr kumimoji="1" lang="ja-JP" altLang="en-US" sz="1050" dirty="0"/>
              <a:t>集落への「目配り」として、集落の巡回、状況把握等を行います。）</a:t>
            </a:r>
            <a:endParaRPr kumimoji="1" lang="en-US" altLang="ja-JP" sz="1050" dirty="0"/>
          </a:p>
          <a:p>
            <a:r>
              <a:rPr kumimoji="1" lang="en-US" altLang="ja-JP" sz="1050" dirty="0"/>
              <a:t>【</a:t>
            </a:r>
            <a:r>
              <a:rPr kumimoji="1" lang="ja-JP" altLang="en-US" sz="1050" dirty="0"/>
              <a:t>事業内容</a:t>
            </a:r>
            <a:r>
              <a:rPr kumimoji="1" lang="en-US" altLang="ja-JP" sz="1050" dirty="0"/>
              <a:t>】</a:t>
            </a:r>
            <a:r>
              <a:rPr lang="ja-JP" altLang="en-US" sz="1050" dirty="0"/>
              <a:t>　</a:t>
            </a:r>
            <a:r>
              <a:rPr lang="en-US" altLang="ja-JP" sz="1050" dirty="0"/>
              <a:t>YY</a:t>
            </a:r>
            <a:r>
              <a:rPr lang="ja-JP" altLang="en-US" sz="1050" dirty="0"/>
              <a:t>いがみ祭りなどの地域活性化イベントの開催等</a:t>
            </a:r>
            <a:endParaRPr lang="en-US" altLang="ja-JP" sz="1050" dirty="0"/>
          </a:p>
        </p:txBody>
      </p:sp>
      <p:pic>
        <p:nvPicPr>
          <p:cNvPr id="12" name="図 3"/>
          <p:cNvPicPr/>
          <p:nvPr/>
        </p:nvPicPr>
        <p:blipFill>
          <a:blip r:embed="rId2" cstate="print">
            <a:lum bright="20000"/>
          </a:blip>
          <a:stretch/>
        </p:blipFill>
        <p:spPr>
          <a:xfrm>
            <a:off x="395536" y="1484784"/>
            <a:ext cx="3960440" cy="2880320"/>
          </a:xfrm>
          <a:prstGeom prst="rect">
            <a:avLst/>
          </a:prstGeom>
          <a:ln>
            <a:noFill/>
          </a:ln>
        </p:spPr>
      </p:pic>
      <p:pic>
        <p:nvPicPr>
          <p:cNvPr id="13" name="図 12"/>
          <p:cNvPicPr/>
          <p:nvPr/>
        </p:nvPicPr>
        <p:blipFill>
          <a:blip r:embed="rId3" cstate="print"/>
          <a:stretch/>
        </p:blipFill>
        <p:spPr>
          <a:xfrm>
            <a:off x="4788024" y="1484784"/>
            <a:ext cx="3960440" cy="2880320"/>
          </a:xfrm>
          <a:prstGeom prst="rect">
            <a:avLst/>
          </a:prstGeom>
          <a:ln>
            <a:noFill/>
          </a:ln>
        </p:spPr>
      </p:pic>
      <p:cxnSp>
        <p:nvCxnSpPr>
          <p:cNvPr id="14" name="直線コネクタ 13"/>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16632"/>
            <a:ext cx="1107996" cy="369332"/>
          </a:xfrm>
          <a:prstGeom prst="rect">
            <a:avLst/>
          </a:prstGeom>
          <a:noFill/>
        </p:spPr>
        <p:txBody>
          <a:bodyPr wrap="none" rtlCol="0">
            <a:spAutoFit/>
          </a:bodyPr>
          <a:lstStyle/>
          <a:p>
            <a:r>
              <a:rPr lang="ja-JP" altLang="en-US" dirty="0"/>
              <a:t>医療機関</a:t>
            </a:r>
            <a:endParaRPr lang="en-US" altLang="ja-JP" dirty="0"/>
          </a:p>
        </p:txBody>
      </p:sp>
      <p:cxnSp>
        <p:nvCxnSpPr>
          <p:cNvPr id="4" name="直線コネクタ 3"/>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876E51A2-0436-4D10-AA3E-F438DEDFB041}"/>
              </a:ext>
            </a:extLst>
          </p:cNvPr>
          <p:cNvPicPr>
            <a:picLocks noChangeAspect="1"/>
          </p:cNvPicPr>
          <p:nvPr/>
        </p:nvPicPr>
        <p:blipFill rotWithShape="1">
          <a:blip r:embed="rId3">
            <a:extLst>
              <a:ext uri="{28A0092B-C50C-407E-A947-70E740481C1C}">
                <a14:useLocalDpi xmlns:a14="http://schemas.microsoft.com/office/drawing/2010/main" val="0"/>
              </a:ext>
            </a:extLst>
          </a:blip>
          <a:srcRect t="2736"/>
          <a:stretch/>
        </p:blipFill>
        <p:spPr>
          <a:xfrm>
            <a:off x="179511" y="692696"/>
            <a:ext cx="8772953" cy="60486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6B97F7-555C-4F2A-A804-BAB352573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74077"/>
            <a:ext cx="8784976" cy="6044919"/>
          </a:xfrm>
          <a:prstGeom prst="rect">
            <a:avLst/>
          </a:prstGeom>
          <a:ln>
            <a:solidFill>
              <a:schemeClr val="tx1"/>
            </a:solidFill>
          </a:ln>
        </p:spPr>
      </p:pic>
      <p:sp>
        <p:nvSpPr>
          <p:cNvPr id="4" name="テキスト ボックス 3">
            <a:extLst>
              <a:ext uri="{FF2B5EF4-FFF2-40B4-BE49-F238E27FC236}">
                <a16:creationId xmlns:a16="http://schemas.microsoft.com/office/drawing/2014/main" id="{729E4839-A382-4B27-A2B2-B56BA4689713}"/>
              </a:ext>
            </a:extLst>
          </p:cNvPr>
          <p:cNvSpPr txBox="1"/>
          <p:nvPr/>
        </p:nvSpPr>
        <p:spPr>
          <a:xfrm>
            <a:off x="251520" y="116632"/>
            <a:ext cx="1107996" cy="369332"/>
          </a:xfrm>
          <a:prstGeom prst="rect">
            <a:avLst/>
          </a:prstGeom>
          <a:noFill/>
        </p:spPr>
        <p:txBody>
          <a:bodyPr wrap="none" rtlCol="0">
            <a:spAutoFit/>
          </a:bodyPr>
          <a:lstStyle/>
          <a:p>
            <a:r>
              <a:rPr lang="ja-JP" altLang="en-US" dirty="0"/>
              <a:t>公共交通</a:t>
            </a:r>
            <a:endParaRPr lang="en-US" altLang="ja-JP" dirty="0"/>
          </a:p>
        </p:txBody>
      </p:sp>
      <p:sp>
        <p:nvSpPr>
          <p:cNvPr id="5" name="正方形/長方形 4">
            <a:extLst>
              <a:ext uri="{FF2B5EF4-FFF2-40B4-BE49-F238E27FC236}">
                <a16:creationId xmlns:a16="http://schemas.microsoft.com/office/drawing/2014/main" id="{2D040DA1-ABC4-4212-B3DF-762D2B1ADB6F}"/>
              </a:ext>
            </a:extLst>
          </p:cNvPr>
          <p:cNvSpPr/>
          <p:nvPr/>
        </p:nvSpPr>
        <p:spPr>
          <a:xfrm>
            <a:off x="0" y="476672"/>
            <a:ext cx="914400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5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19012" y="3789040"/>
            <a:ext cx="2313454" cy="253916"/>
          </a:xfrm>
          <a:prstGeom prst="rect">
            <a:avLst/>
          </a:prstGeom>
          <a:noFill/>
        </p:spPr>
        <p:txBody>
          <a:bodyPr wrap="none" rtlCol="0">
            <a:spAutoFit/>
          </a:bodyPr>
          <a:lstStyle/>
          <a:p>
            <a:r>
              <a:rPr lang="ja-JP" altLang="en-US" sz="1050" dirty="0"/>
              <a:t>週２回やってくる移動スーパーとくし丸</a:t>
            </a:r>
            <a:endParaRPr lang="en-US" altLang="ja-JP" sz="1050" dirty="0"/>
          </a:p>
        </p:txBody>
      </p:sp>
      <p:sp>
        <p:nvSpPr>
          <p:cNvPr id="3" name="テキスト ボックス 2"/>
          <p:cNvSpPr txBox="1"/>
          <p:nvPr/>
        </p:nvSpPr>
        <p:spPr>
          <a:xfrm>
            <a:off x="5211500" y="3789040"/>
            <a:ext cx="2149948" cy="253916"/>
          </a:xfrm>
          <a:prstGeom prst="rect">
            <a:avLst/>
          </a:prstGeom>
          <a:noFill/>
        </p:spPr>
        <p:txBody>
          <a:bodyPr wrap="none" rtlCol="0">
            <a:spAutoFit/>
          </a:bodyPr>
          <a:lstStyle/>
          <a:p>
            <a:r>
              <a:rPr lang="ja-JP" altLang="en-US" sz="1050" dirty="0"/>
              <a:t>パン、お菓子、飲み物も豊富に揃う</a:t>
            </a:r>
            <a:endParaRPr kumimoji="1" lang="ja-JP" altLang="en-US" sz="1050" dirty="0"/>
          </a:p>
        </p:txBody>
      </p:sp>
      <p:sp>
        <p:nvSpPr>
          <p:cNvPr id="4" name="テキスト ボックス 3"/>
          <p:cNvSpPr txBox="1"/>
          <p:nvPr/>
        </p:nvSpPr>
        <p:spPr>
          <a:xfrm>
            <a:off x="5211500" y="6381328"/>
            <a:ext cx="2291012" cy="253916"/>
          </a:xfrm>
          <a:prstGeom prst="rect">
            <a:avLst/>
          </a:prstGeom>
          <a:noFill/>
        </p:spPr>
        <p:txBody>
          <a:bodyPr wrap="none" rtlCol="0">
            <a:spAutoFit/>
          </a:bodyPr>
          <a:lstStyle/>
          <a:p>
            <a:r>
              <a:rPr kumimoji="1" lang="ja-JP" altLang="en-US" sz="1050" dirty="0"/>
              <a:t>軽車両なので、自宅</a:t>
            </a:r>
            <a:r>
              <a:rPr lang="ja-JP" altLang="en-US" sz="1050" dirty="0"/>
              <a:t>前まで来てくれる</a:t>
            </a:r>
            <a:endParaRPr lang="en-US" altLang="ja-JP" sz="1050" dirty="0"/>
          </a:p>
        </p:txBody>
      </p:sp>
      <p:sp>
        <p:nvSpPr>
          <p:cNvPr id="5" name="テキスト ボックス 4"/>
          <p:cNvSpPr txBox="1"/>
          <p:nvPr/>
        </p:nvSpPr>
        <p:spPr>
          <a:xfrm>
            <a:off x="819012" y="6381328"/>
            <a:ext cx="2977097" cy="253916"/>
          </a:xfrm>
          <a:prstGeom prst="rect">
            <a:avLst/>
          </a:prstGeom>
          <a:noFill/>
        </p:spPr>
        <p:txBody>
          <a:bodyPr wrap="none" rtlCol="0">
            <a:spAutoFit/>
          </a:bodyPr>
          <a:lstStyle/>
          <a:p>
            <a:r>
              <a:rPr lang="ja-JP" altLang="en-US" sz="1050" dirty="0"/>
              <a:t>野菜や果物をはじめ、お弁当やお惣菜なども豊富</a:t>
            </a:r>
            <a:endParaRPr kumimoji="1" lang="ja-JP" altLang="en-US" sz="1050" dirty="0"/>
          </a:p>
        </p:txBody>
      </p:sp>
      <p:sp>
        <p:nvSpPr>
          <p:cNvPr id="6" name="テキスト ボックス 5"/>
          <p:cNvSpPr txBox="1"/>
          <p:nvPr/>
        </p:nvSpPr>
        <p:spPr>
          <a:xfrm>
            <a:off x="324000" y="705600"/>
            <a:ext cx="8496472" cy="900246"/>
          </a:xfrm>
          <a:prstGeom prst="rect">
            <a:avLst/>
          </a:prstGeom>
          <a:noFill/>
        </p:spPr>
        <p:txBody>
          <a:bodyPr wrap="square" rtlCol="0">
            <a:spAutoFit/>
          </a:bodyPr>
          <a:lstStyle/>
          <a:p>
            <a:r>
              <a:rPr lang="ja-JP" altLang="en-US" sz="1050" dirty="0">
                <a:latin typeface="+mn-ea"/>
              </a:rPr>
              <a:t>身近な商店の減少や高齢化の進行等により、近隣に店舗がなく、交通手段がないなどの理由により、日常生活に必要な食料品・日用品等の購入が困難な地域を回る移動スーパーとくし丸が毎週火曜・金曜日にやってきます。目の前にある商品を見て買うことができます。また、基本的に週</a:t>
            </a:r>
            <a:r>
              <a:rPr lang="en-US" altLang="ja-JP" sz="1050" dirty="0">
                <a:latin typeface="+mn-ea"/>
              </a:rPr>
              <a:t>2</a:t>
            </a:r>
            <a:r>
              <a:rPr lang="ja-JP" altLang="en-US" sz="1050" dirty="0">
                <a:latin typeface="+mn-ea"/>
              </a:rPr>
              <a:t>回お客様のもとへ訪問するため、「見守り」も兼ねることができます。</a:t>
            </a:r>
            <a:endParaRPr lang="en-US" altLang="ja-JP" sz="1050" dirty="0">
              <a:latin typeface="+mn-ea"/>
            </a:endParaRPr>
          </a:p>
          <a:p>
            <a:r>
              <a:rPr lang="ja-JP" altLang="en-US" sz="1050" dirty="0">
                <a:latin typeface="+mn-ea"/>
              </a:rPr>
              <a:t>◆移動スーパーとくし丸　詳細はこちら</a:t>
            </a:r>
            <a:r>
              <a:rPr lang="ja-JP" altLang="en-US" sz="1050" dirty="0"/>
              <a:t>⇒ </a:t>
            </a:r>
            <a:r>
              <a:rPr lang="en-US" altLang="ja-JP" sz="1050" dirty="0"/>
              <a:t>https://www.tokushimaru.jp/</a:t>
            </a:r>
          </a:p>
          <a:p>
            <a:endParaRPr kumimoji="1" lang="ja-JP" altLang="en-US" sz="1050" dirty="0"/>
          </a:p>
        </p:txBody>
      </p:sp>
      <p:sp>
        <p:nvSpPr>
          <p:cNvPr id="10" name="テキスト ボックス 9"/>
          <p:cNvSpPr txBox="1"/>
          <p:nvPr/>
        </p:nvSpPr>
        <p:spPr>
          <a:xfrm>
            <a:off x="252000" y="116632"/>
            <a:ext cx="3632726" cy="369332"/>
          </a:xfrm>
          <a:prstGeom prst="rect">
            <a:avLst/>
          </a:prstGeom>
          <a:noFill/>
        </p:spPr>
        <p:txBody>
          <a:bodyPr wrap="none" rtlCol="0">
            <a:spAutoFit/>
          </a:bodyPr>
          <a:lstStyle/>
          <a:p>
            <a:r>
              <a:rPr lang="ja-JP" altLang="en-US" dirty="0"/>
              <a:t>生活環境～移動スーパーとくし丸～</a:t>
            </a:r>
            <a:endParaRPr kumimoji="1" lang="ja-JP" altLang="en-US" dirty="0"/>
          </a:p>
        </p:txBody>
      </p:sp>
      <p:cxnSp>
        <p:nvCxnSpPr>
          <p:cNvPr id="12" name="直線コネクタ 11"/>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図 12" descr="IMG_3363.JPG"/>
          <p:cNvPicPr>
            <a:picLocks noChangeAspect="1"/>
          </p:cNvPicPr>
          <p:nvPr/>
        </p:nvPicPr>
        <p:blipFill>
          <a:blip r:embed="rId2" cstate="print"/>
          <a:stretch>
            <a:fillRect/>
          </a:stretch>
        </p:blipFill>
        <p:spPr>
          <a:xfrm>
            <a:off x="827584" y="1628800"/>
            <a:ext cx="3168352" cy="2160000"/>
          </a:xfrm>
          <a:prstGeom prst="rect">
            <a:avLst/>
          </a:prstGeom>
        </p:spPr>
      </p:pic>
      <p:pic>
        <p:nvPicPr>
          <p:cNvPr id="15" name="図 14" descr="IMG_3385.JPG"/>
          <p:cNvPicPr>
            <a:picLocks noChangeAspect="1"/>
          </p:cNvPicPr>
          <p:nvPr/>
        </p:nvPicPr>
        <p:blipFill>
          <a:blip r:embed="rId3" cstate="print">
            <a:lum bright="10000"/>
          </a:blip>
          <a:stretch>
            <a:fillRect/>
          </a:stretch>
        </p:blipFill>
        <p:spPr>
          <a:xfrm>
            <a:off x="5220072" y="1628800"/>
            <a:ext cx="3168352" cy="2160000"/>
          </a:xfrm>
          <a:prstGeom prst="rect">
            <a:avLst/>
          </a:prstGeom>
        </p:spPr>
      </p:pic>
      <p:pic>
        <p:nvPicPr>
          <p:cNvPr id="16" name="図 15" descr="IMG_3381.JPG"/>
          <p:cNvPicPr>
            <a:picLocks noChangeAspect="1"/>
          </p:cNvPicPr>
          <p:nvPr/>
        </p:nvPicPr>
        <p:blipFill>
          <a:blip r:embed="rId4" cstate="print"/>
          <a:stretch>
            <a:fillRect/>
          </a:stretch>
        </p:blipFill>
        <p:spPr>
          <a:xfrm>
            <a:off x="827584" y="4221088"/>
            <a:ext cx="3168352" cy="2160000"/>
          </a:xfrm>
          <a:prstGeom prst="rect">
            <a:avLst/>
          </a:prstGeom>
        </p:spPr>
      </p:pic>
      <p:pic>
        <p:nvPicPr>
          <p:cNvPr id="20" name="図 19" descr="IMG_1372.JPG"/>
          <p:cNvPicPr>
            <a:picLocks noChangeAspect="1"/>
          </p:cNvPicPr>
          <p:nvPr/>
        </p:nvPicPr>
        <p:blipFill>
          <a:blip r:embed="rId5" cstate="print"/>
          <a:stretch>
            <a:fillRect/>
          </a:stretch>
        </p:blipFill>
        <p:spPr>
          <a:xfrm>
            <a:off x="5220072" y="4221088"/>
            <a:ext cx="3168352" cy="216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図2.png"/>
          <p:cNvPicPr>
            <a:picLocks noChangeAspect="1"/>
          </p:cNvPicPr>
          <p:nvPr/>
        </p:nvPicPr>
        <p:blipFill>
          <a:blip r:embed="rId2" cstate="print"/>
          <a:stretch>
            <a:fillRect/>
          </a:stretch>
        </p:blipFill>
        <p:spPr>
          <a:xfrm>
            <a:off x="107504" y="116632"/>
            <a:ext cx="8928992" cy="6624736"/>
          </a:xfrm>
          <a:prstGeom prst="rect">
            <a:avLst/>
          </a:prstGeom>
          <a:ln>
            <a:solidFill>
              <a:schemeClr val="tx1"/>
            </a:solidFill>
          </a:ln>
        </p:spPr>
      </p:pic>
      <p:sp>
        <p:nvSpPr>
          <p:cNvPr id="3" name="正方形/長方形 2">
            <a:extLst>
              <a:ext uri="{FF2B5EF4-FFF2-40B4-BE49-F238E27FC236}">
                <a16:creationId xmlns:a16="http://schemas.microsoft.com/office/drawing/2014/main" id="{A86F8826-C6FF-4DE7-859B-26744FA53628}"/>
              </a:ext>
            </a:extLst>
          </p:cNvPr>
          <p:cNvSpPr/>
          <p:nvPr/>
        </p:nvSpPr>
        <p:spPr>
          <a:xfrm>
            <a:off x="3563888" y="620688"/>
            <a:ext cx="86409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EB2FB5E-3FCB-4F67-B180-29B9AABE2F26}"/>
              </a:ext>
            </a:extLst>
          </p:cNvPr>
          <p:cNvSpPr/>
          <p:nvPr/>
        </p:nvSpPr>
        <p:spPr>
          <a:xfrm>
            <a:off x="3563888" y="1412776"/>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12D79E1-6C81-4605-9A0B-758DA66054B6}"/>
              </a:ext>
            </a:extLst>
          </p:cNvPr>
          <p:cNvSpPr txBox="1"/>
          <p:nvPr/>
        </p:nvSpPr>
        <p:spPr>
          <a:xfrm>
            <a:off x="3511541" y="921493"/>
            <a:ext cx="1112805" cy="307777"/>
          </a:xfrm>
          <a:prstGeom prst="rect">
            <a:avLst/>
          </a:prstGeom>
          <a:noFill/>
        </p:spPr>
        <p:txBody>
          <a:bodyPr wrap="none" rtlCol="0">
            <a:spAutoFit/>
          </a:bodyPr>
          <a:lstStyle/>
          <a:p>
            <a:r>
              <a:rPr lang="en-US" altLang="ja-JP" sz="1400" dirty="0">
                <a:latin typeface="HG丸ｺﾞｼｯｸM-PRO" panose="020F0600000000000000" pitchFamily="50" charset="-128"/>
                <a:ea typeface="HG丸ｺﾞｼｯｸM-PRO" panose="020F0600000000000000" pitchFamily="50" charset="-128"/>
              </a:rPr>
              <a:t>1,491</a:t>
            </a:r>
            <a:r>
              <a:rPr kumimoji="1" lang="ja-JP" altLang="en-US" sz="1400" dirty="0">
                <a:latin typeface="HG丸ｺﾞｼｯｸM-PRO" panose="020F0600000000000000" pitchFamily="50" charset="-128"/>
                <a:ea typeface="HG丸ｺﾞｼｯｸM-PRO" panose="020F0600000000000000" pitchFamily="50" charset="-128"/>
              </a:rPr>
              <a:t>世帯</a:t>
            </a:r>
          </a:p>
        </p:txBody>
      </p:sp>
      <p:sp>
        <p:nvSpPr>
          <p:cNvPr id="6" name="テキスト ボックス 5">
            <a:extLst>
              <a:ext uri="{FF2B5EF4-FFF2-40B4-BE49-F238E27FC236}">
                <a16:creationId xmlns:a16="http://schemas.microsoft.com/office/drawing/2014/main" id="{B4826190-A78D-477C-850E-E72B15A6D2AB}"/>
              </a:ext>
            </a:extLst>
          </p:cNvPr>
          <p:cNvSpPr txBox="1"/>
          <p:nvPr/>
        </p:nvSpPr>
        <p:spPr>
          <a:xfrm>
            <a:off x="3418386" y="488865"/>
            <a:ext cx="1257075" cy="400110"/>
          </a:xfrm>
          <a:prstGeom prst="rect">
            <a:avLst/>
          </a:prstGeom>
          <a:noFill/>
        </p:spPr>
        <p:txBody>
          <a:bodyPr wrap="none" rtlCol="0">
            <a:spAutoFit/>
          </a:bodyPr>
          <a:lstStyle/>
          <a:p>
            <a:r>
              <a:rPr lang="en-US" altLang="ja-JP" sz="2000" dirty="0">
                <a:latin typeface="HG丸ｺﾞｼｯｸM-PRO" panose="020F0600000000000000" pitchFamily="50" charset="-128"/>
                <a:ea typeface="HG丸ｺﾞｼｯｸM-PRO" panose="020F0600000000000000" pitchFamily="50" charset="-128"/>
              </a:rPr>
              <a:t>2,813</a:t>
            </a:r>
            <a:r>
              <a:rPr lang="ja-JP" altLang="en-US" sz="2000" dirty="0">
                <a:latin typeface="HG丸ｺﾞｼｯｸM-PRO" panose="020F0600000000000000" pitchFamily="50" charset="-128"/>
                <a:ea typeface="HG丸ｺﾞｼｯｸM-PRO" panose="020F0600000000000000" pitchFamily="50" charset="-128"/>
              </a:rPr>
              <a:t>人</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000AEFA3-054C-4DD0-9A6A-057925F90776}"/>
              </a:ext>
            </a:extLst>
          </p:cNvPr>
          <p:cNvSpPr txBox="1"/>
          <p:nvPr/>
        </p:nvSpPr>
        <p:spPr>
          <a:xfrm>
            <a:off x="3552081" y="1393031"/>
            <a:ext cx="1103187" cy="230832"/>
          </a:xfrm>
          <a:prstGeom prst="rect">
            <a:avLst/>
          </a:prstGeom>
          <a:noFill/>
        </p:spPr>
        <p:txBody>
          <a:bodyPr wrap="none" rtlCol="0">
            <a:spAutoFit/>
          </a:bodyPr>
          <a:lstStyle/>
          <a:p>
            <a:r>
              <a:rPr lang="en-US" altLang="ja-JP" sz="900" dirty="0">
                <a:latin typeface="HG丸ｺﾞｼｯｸM-PRO" panose="020F0600000000000000" pitchFamily="50" charset="-128"/>
                <a:ea typeface="HG丸ｺﾞｼｯｸM-PRO" panose="020F0600000000000000" pitchFamily="50" charset="-128"/>
              </a:rPr>
              <a:t>[R6.12/31</a:t>
            </a:r>
            <a:r>
              <a:rPr lang="ja-JP" altLang="en-US" sz="900" dirty="0">
                <a:latin typeface="HG丸ｺﾞｼｯｸM-PRO" panose="020F0600000000000000" pitchFamily="50" charset="-128"/>
                <a:ea typeface="HG丸ｺﾞｼｯｸM-PRO" panose="020F0600000000000000" pitchFamily="50" charset="-128"/>
              </a:rPr>
              <a:t>現在</a:t>
            </a:r>
            <a:r>
              <a:rPr lang="en-US" altLang="ja-JP" sz="900" dirty="0">
                <a:latin typeface="HG丸ｺﾞｼｯｸM-PRO" panose="020F0600000000000000" pitchFamily="50" charset="-128"/>
                <a:ea typeface="HG丸ｺﾞｼｯｸM-PRO" panose="020F0600000000000000" pitchFamily="50" charset="-128"/>
              </a:rPr>
              <a:t>]</a:t>
            </a:r>
            <a:endParaRPr kumimoji="1" lang="ja-JP" altLang="en-US" sz="900"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338828" cy="369332"/>
          </a:xfrm>
          <a:prstGeom prst="rect">
            <a:avLst/>
          </a:prstGeom>
          <a:noFill/>
        </p:spPr>
        <p:txBody>
          <a:bodyPr wrap="none" rtlCol="0">
            <a:spAutoFit/>
          </a:bodyPr>
          <a:lstStyle/>
          <a:p>
            <a:r>
              <a:rPr kumimoji="1" lang="ja-JP" altLang="en-US" dirty="0"/>
              <a:t>地域の特徴</a:t>
            </a:r>
          </a:p>
        </p:txBody>
      </p:sp>
      <p:sp>
        <p:nvSpPr>
          <p:cNvPr id="3" name="テキスト ボックス 2"/>
          <p:cNvSpPr txBox="1"/>
          <p:nvPr/>
        </p:nvSpPr>
        <p:spPr>
          <a:xfrm>
            <a:off x="203248" y="705600"/>
            <a:ext cx="8568371" cy="577081"/>
          </a:xfrm>
          <a:prstGeom prst="rect">
            <a:avLst/>
          </a:prstGeom>
          <a:noFill/>
        </p:spPr>
        <p:txBody>
          <a:bodyPr wrap="none" rtlCol="0">
            <a:spAutoFit/>
          </a:bodyPr>
          <a:lstStyle/>
          <a:p>
            <a:r>
              <a:rPr lang="ja-JP" altLang="en-US" sz="1050" dirty="0"/>
              <a:t>菱海・蔵小田地区は、波穏やかな油谷湾、のどかな田園と山々の景色が広がります。地域中心部にスーパーマーケットをはじめ、ホームセンター、</a:t>
            </a:r>
            <a:endParaRPr lang="en-US" altLang="ja-JP" sz="1050" dirty="0"/>
          </a:p>
          <a:p>
            <a:r>
              <a:rPr lang="ja-JP" altLang="en-US" sz="1050" dirty="0"/>
              <a:t>郵便局など生活に必要な施設もあり、豊かな自然を身近に感じながらほどよく田舎暮しが楽しむことができます。地域内には長門五名湯の一つである</a:t>
            </a:r>
            <a:endParaRPr lang="en-US" altLang="ja-JP" sz="1050" dirty="0"/>
          </a:p>
          <a:p>
            <a:r>
              <a:rPr lang="ja-JP" altLang="en-US" sz="1050" dirty="0"/>
              <a:t>油谷湾温泉があり、身近に温泉を楽しむことができるのも、この地域の魅力の一つとなっています。</a:t>
            </a:r>
            <a:endParaRPr kumimoji="1" lang="ja-JP" altLang="en-US" sz="1050" dirty="0"/>
          </a:p>
        </p:txBody>
      </p:sp>
      <p:grpSp>
        <p:nvGrpSpPr>
          <p:cNvPr id="4" name="グループ化 3"/>
          <p:cNvGrpSpPr/>
          <p:nvPr/>
        </p:nvGrpSpPr>
        <p:grpSpPr>
          <a:xfrm>
            <a:off x="719694" y="3789040"/>
            <a:ext cx="8023610" cy="2846204"/>
            <a:chOff x="395536" y="3789040"/>
            <a:chExt cx="8023610" cy="2846204"/>
          </a:xfrm>
        </p:grpSpPr>
        <p:sp>
          <p:nvSpPr>
            <p:cNvPr id="5" name="テキスト ボックス 4"/>
            <p:cNvSpPr txBox="1"/>
            <p:nvPr/>
          </p:nvSpPr>
          <p:spPr>
            <a:xfrm>
              <a:off x="395536" y="3789040"/>
              <a:ext cx="1843774" cy="253916"/>
            </a:xfrm>
            <a:prstGeom prst="rect">
              <a:avLst/>
            </a:prstGeom>
            <a:noFill/>
          </p:spPr>
          <p:txBody>
            <a:bodyPr wrap="none" rtlCol="0">
              <a:spAutoFit/>
            </a:bodyPr>
            <a:lstStyle/>
            <a:p>
              <a:r>
                <a:rPr lang="ja-JP" altLang="en-US" sz="1050" dirty="0"/>
                <a:t>伊上（いがみ）地区　</a:t>
              </a:r>
              <a:r>
                <a:rPr lang="en-US" altLang="ja-JP" sz="1050" dirty="0"/>
                <a:t>YY</a:t>
              </a:r>
              <a:r>
                <a:rPr lang="ja-JP" altLang="en-US" sz="1050" dirty="0"/>
                <a:t>ビーチ</a:t>
              </a:r>
              <a:endParaRPr kumimoji="1" lang="ja-JP" altLang="en-US" sz="1050" dirty="0"/>
            </a:p>
          </p:txBody>
        </p:sp>
        <p:sp>
          <p:nvSpPr>
            <p:cNvPr id="6" name="テキスト ボックス 5"/>
            <p:cNvSpPr txBox="1"/>
            <p:nvPr/>
          </p:nvSpPr>
          <p:spPr>
            <a:xfrm>
              <a:off x="4788024" y="3789040"/>
              <a:ext cx="3631122" cy="253916"/>
            </a:xfrm>
            <a:prstGeom prst="rect">
              <a:avLst/>
            </a:prstGeom>
            <a:noFill/>
          </p:spPr>
          <p:txBody>
            <a:bodyPr wrap="none" rtlCol="0">
              <a:spAutoFit/>
            </a:bodyPr>
            <a:lstStyle/>
            <a:p>
              <a:r>
                <a:rPr lang="ja-JP" altLang="en-US" sz="1050" dirty="0"/>
                <a:t>油谷湾温泉　油谷湾に沈む夕日を眺めながら温泉を楽しめる</a:t>
              </a:r>
              <a:endParaRPr kumimoji="1" lang="ja-JP" altLang="en-US" sz="1050" dirty="0"/>
            </a:p>
          </p:txBody>
        </p:sp>
        <p:sp>
          <p:nvSpPr>
            <p:cNvPr id="7" name="テキスト ボックス 6"/>
            <p:cNvSpPr txBox="1"/>
            <p:nvPr/>
          </p:nvSpPr>
          <p:spPr>
            <a:xfrm>
              <a:off x="4788024" y="6381328"/>
              <a:ext cx="2763898" cy="253916"/>
            </a:xfrm>
            <a:prstGeom prst="rect">
              <a:avLst/>
            </a:prstGeom>
            <a:noFill/>
          </p:spPr>
          <p:txBody>
            <a:bodyPr wrap="none" rtlCol="0">
              <a:spAutoFit/>
            </a:bodyPr>
            <a:lstStyle/>
            <a:p>
              <a:r>
                <a:rPr lang="ja-JP" altLang="en-US" sz="1050" dirty="0"/>
                <a:t>地区中心部　生活に必要な物は中心部に揃う</a:t>
              </a:r>
              <a:endParaRPr kumimoji="1" lang="ja-JP" altLang="en-US" sz="1050" dirty="0"/>
            </a:p>
          </p:txBody>
        </p:sp>
        <p:sp>
          <p:nvSpPr>
            <p:cNvPr id="8" name="テキスト ボックス 7"/>
            <p:cNvSpPr txBox="1"/>
            <p:nvPr/>
          </p:nvSpPr>
          <p:spPr>
            <a:xfrm>
              <a:off x="395536" y="6381328"/>
              <a:ext cx="2396810" cy="253916"/>
            </a:xfrm>
            <a:prstGeom prst="rect">
              <a:avLst/>
            </a:prstGeom>
            <a:noFill/>
          </p:spPr>
          <p:txBody>
            <a:bodyPr wrap="none" rtlCol="0">
              <a:spAutoFit/>
            </a:bodyPr>
            <a:lstStyle/>
            <a:p>
              <a:r>
                <a:rPr lang="ja-JP" altLang="en-US" sz="1050" dirty="0"/>
                <a:t>地域内は緑豊かな風景が広がっている</a:t>
              </a:r>
              <a:endParaRPr kumimoji="1" lang="ja-JP" altLang="en-US" sz="1050" dirty="0"/>
            </a:p>
          </p:txBody>
        </p:sp>
      </p:grpSp>
      <p:cxnSp>
        <p:nvCxnSpPr>
          <p:cNvPr id="14" name="直線コネクタ 13"/>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図 16" descr="IMG_6190.JPG"/>
          <p:cNvPicPr>
            <a:picLocks noChangeAspect="1"/>
          </p:cNvPicPr>
          <p:nvPr/>
        </p:nvPicPr>
        <p:blipFill>
          <a:blip r:embed="rId2" cstate="print"/>
          <a:stretch>
            <a:fillRect/>
          </a:stretch>
        </p:blipFill>
        <p:spPr>
          <a:xfrm>
            <a:off x="711000" y="1628800"/>
            <a:ext cx="3168352" cy="2160000"/>
          </a:xfrm>
          <a:prstGeom prst="rect">
            <a:avLst/>
          </a:prstGeom>
        </p:spPr>
      </p:pic>
      <p:pic>
        <p:nvPicPr>
          <p:cNvPr id="18" name="図 17" descr="油谷湾温泉.jpg"/>
          <p:cNvPicPr>
            <a:picLocks noChangeAspect="1"/>
          </p:cNvPicPr>
          <p:nvPr/>
        </p:nvPicPr>
        <p:blipFill>
          <a:blip r:embed="rId3" cstate="print"/>
          <a:stretch>
            <a:fillRect/>
          </a:stretch>
        </p:blipFill>
        <p:spPr>
          <a:xfrm>
            <a:off x="5103488" y="1628800"/>
            <a:ext cx="3168352" cy="2160000"/>
          </a:xfrm>
          <a:prstGeom prst="rect">
            <a:avLst/>
          </a:prstGeom>
        </p:spPr>
      </p:pic>
      <p:pic>
        <p:nvPicPr>
          <p:cNvPr id="20" name="図 19" descr="IMG_1343.JPG"/>
          <p:cNvPicPr>
            <a:picLocks noChangeAspect="1"/>
          </p:cNvPicPr>
          <p:nvPr/>
        </p:nvPicPr>
        <p:blipFill>
          <a:blip r:embed="rId4" cstate="print"/>
          <a:stretch>
            <a:fillRect/>
          </a:stretch>
        </p:blipFill>
        <p:spPr>
          <a:xfrm>
            <a:off x="728144" y="4221088"/>
            <a:ext cx="3168352" cy="2160000"/>
          </a:xfrm>
          <a:prstGeom prst="rect">
            <a:avLst/>
          </a:prstGeom>
        </p:spPr>
      </p:pic>
      <p:pic>
        <p:nvPicPr>
          <p:cNvPr id="26" name="図 12"/>
          <p:cNvPicPr/>
          <p:nvPr/>
        </p:nvPicPr>
        <p:blipFill>
          <a:blip r:embed="rId5" cstate="print">
            <a:lum bright="10000"/>
          </a:blip>
          <a:stretch/>
        </p:blipFill>
        <p:spPr>
          <a:xfrm>
            <a:off x="5129776" y="4221088"/>
            <a:ext cx="3168352" cy="21602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107996" cy="369332"/>
          </a:xfrm>
          <a:prstGeom prst="rect">
            <a:avLst/>
          </a:prstGeom>
          <a:noFill/>
        </p:spPr>
        <p:txBody>
          <a:bodyPr wrap="none" rtlCol="0">
            <a:spAutoFit/>
          </a:bodyPr>
          <a:lstStyle/>
          <a:p>
            <a:r>
              <a:rPr lang="ja-JP" altLang="en-US" dirty="0"/>
              <a:t>生活環境</a:t>
            </a:r>
            <a:endParaRPr kumimoji="1" lang="ja-JP" altLang="en-US" dirty="0"/>
          </a:p>
        </p:txBody>
      </p:sp>
      <p:sp>
        <p:nvSpPr>
          <p:cNvPr id="3" name="テキスト ボックス 2"/>
          <p:cNvSpPr txBox="1"/>
          <p:nvPr/>
        </p:nvSpPr>
        <p:spPr>
          <a:xfrm>
            <a:off x="685410" y="3789040"/>
            <a:ext cx="2347117" cy="253916"/>
          </a:xfrm>
          <a:prstGeom prst="rect">
            <a:avLst/>
          </a:prstGeom>
          <a:noFill/>
        </p:spPr>
        <p:txBody>
          <a:bodyPr wrap="none" rtlCol="0">
            <a:spAutoFit/>
          </a:bodyPr>
          <a:lstStyle/>
          <a:p>
            <a:r>
              <a:rPr lang="ja-JP" altLang="en-US" sz="1050" dirty="0"/>
              <a:t>スーパーマーケット　サンマート人丸店</a:t>
            </a:r>
            <a:endParaRPr kumimoji="1" lang="ja-JP" altLang="en-US" sz="1050" dirty="0"/>
          </a:p>
        </p:txBody>
      </p:sp>
      <p:sp>
        <p:nvSpPr>
          <p:cNvPr id="4" name="テキスト ボックス 3"/>
          <p:cNvSpPr txBox="1"/>
          <p:nvPr/>
        </p:nvSpPr>
        <p:spPr>
          <a:xfrm>
            <a:off x="5077898" y="3789040"/>
            <a:ext cx="1261884" cy="253916"/>
          </a:xfrm>
          <a:prstGeom prst="rect">
            <a:avLst/>
          </a:prstGeom>
          <a:noFill/>
        </p:spPr>
        <p:txBody>
          <a:bodyPr wrap="none" rtlCol="0">
            <a:spAutoFit/>
          </a:bodyPr>
          <a:lstStyle/>
          <a:p>
            <a:r>
              <a:rPr lang="ja-JP" altLang="en-US" sz="1050" dirty="0"/>
              <a:t>油谷農産物直売所</a:t>
            </a:r>
            <a:endParaRPr kumimoji="1" lang="ja-JP" altLang="en-US" sz="1050" dirty="0"/>
          </a:p>
        </p:txBody>
      </p:sp>
      <p:sp>
        <p:nvSpPr>
          <p:cNvPr id="5" name="テキスト ボックス 4"/>
          <p:cNvSpPr txBox="1"/>
          <p:nvPr/>
        </p:nvSpPr>
        <p:spPr>
          <a:xfrm>
            <a:off x="5077898" y="6381328"/>
            <a:ext cx="2954655" cy="253916"/>
          </a:xfrm>
          <a:prstGeom prst="rect">
            <a:avLst/>
          </a:prstGeom>
          <a:noFill/>
        </p:spPr>
        <p:txBody>
          <a:bodyPr wrap="none" rtlCol="0">
            <a:spAutoFit/>
          </a:bodyPr>
          <a:lstStyle/>
          <a:p>
            <a:r>
              <a:rPr lang="ja-JP" altLang="en-US" sz="1050" dirty="0"/>
              <a:t>油谷農産物直売所　朝採れの新鮮な野菜が並ぶ</a:t>
            </a:r>
            <a:endParaRPr kumimoji="1" lang="ja-JP" altLang="en-US" sz="1050" dirty="0"/>
          </a:p>
        </p:txBody>
      </p:sp>
      <p:sp>
        <p:nvSpPr>
          <p:cNvPr id="6" name="テキスト ボックス 5"/>
          <p:cNvSpPr txBox="1"/>
          <p:nvPr/>
        </p:nvSpPr>
        <p:spPr>
          <a:xfrm>
            <a:off x="685410" y="6381328"/>
            <a:ext cx="2707793" cy="253916"/>
          </a:xfrm>
          <a:prstGeom prst="rect">
            <a:avLst/>
          </a:prstGeom>
          <a:noFill/>
        </p:spPr>
        <p:txBody>
          <a:bodyPr wrap="none" rtlCol="0">
            <a:spAutoFit/>
          </a:bodyPr>
          <a:lstStyle/>
          <a:p>
            <a:r>
              <a:rPr lang="ja-JP" altLang="en-US" sz="1050" dirty="0"/>
              <a:t>油谷農産物直売所　花木なども販売している</a:t>
            </a:r>
            <a:endParaRPr kumimoji="1" lang="ja-JP" altLang="en-US" sz="1050" dirty="0"/>
          </a:p>
        </p:txBody>
      </p:sp>
      <p:sp>
        <p:nvSpPr>
          <p:cNvPr id="7" name="テキスト ボックス 6"/>
          <p:cNvSpPr txBox="1"/>
          <p:nvPr/>
        </p:nvSpPr>
        <p:spPr>
          <a:xfrm>
            <a:off x="324000" y="705600"/>
            <a:ext cx="7831728" cy="577081"/>
          </a:xfrm>
          <a:prstGeom prst="rect">
            <a:avLst/>
          </a:prstGeom>
          <a:noFill/>
        </p:spPr>
        <p:txBody>
          <a:bodyPr wrap="square" rtlCol="0">
            <a:spAutoFit/>
          </a:bodyPr>
          <a:lstStyle/>
          <a:p>
            <a:r>
              <a:rPr lang="ja-JP" altLang="en-US" sz="1050" dirty="0">
                <a:latin typeface="+mn-ea"/>
              </a:rPr>
              <a:t>地域には、スーパーマーケット「サンマート人丸店」、油谷農産物直売所 、コンビニ「セブンイレブン」が一店あります。</a:t>
            </a:r>
            <a:endParaRPr lang="en-US" altLang="ja-JP" sz="1050" dirty="0">
              <a:latin typeface="+mn-ea"/>
            </a:endParaRPr>
          </a:p>
          <a:p>
            <a:r>
              <a:rPr lang="ja-JP" altLang="en-US" sz="1050" dirty="0">
                <a:latin typeface="+mn-ea"/>
              </a:rPr>
              <a:t>◆「サンマート人丸店」では長門産をはじめ県内産の新鮮な野菜や鮮魚、精肉の購入が可能です。（コインランドリー併設）</a:t>
            </a:r>
            <a:endParaRPr lang="en-US" altLang="ja-JP" sz="1050" dirty="0">
              <a:latin typeface="+mn-ea"/>
            </a:endParaRPr>
          </a:p>
          <a:p>
            <a:r>
              <a:rPr lang="ja-JP" altLang="en-US" sz="1050" dirty="0">
                <a:latin typeface="+mn-ea"/>
              </a:rPr>
              <a:t>◆油谷農産物直売所では、地元の農家さんが作った新鮮な野菜や果物などを販売しています。</a:t>
            </a:r>
            <a:r>
              <a:rPr lang="en-US" altLang="ja-JP" sz="1050" dirty="0">
                <a:latin typeface="+mn-ea"/>
              </a:rPr>
              <a:t>(</a:t>
            </a:r>
            <a:r>
              <a:rPr lang="ja-JP" altLang="en-US" sz="1050" dirty="0">
                <a:latin typeface="+mn-ea"/>
              </a:rPr>
              <a:t>月・水・金　</a:t>
            </a:r>
            <a:r>
              <a:rPr lang="en-US" altLang="ja-JP" sz="1050" dirty="0">
                <a:latin typeface="+mn-ea"/>
              </a:rPr>
              <a:t>9</a:t>
            </a:r>
            <a:r>
              <a:rPr lang="ja-JP" altLang="en-US" sz="1050" dirty="0">
                <a:latin typeface="+mn-ea"/>
              </a:rPr>
              <a:t>：</a:t>
            </a:r>
            <a:r>
              <a:rPr lang="en-US" altLang="ja-JP" sz="1050" dirty="0">
                <a:latin typeface="+mn-ea"/>
              </a:rPr>
              <a:t>00</a:t>
            </a:r>
            <a:r>
              <a:rPr lang="ja-JP" altLang="en-US" sz="1050" dirty="0">
                <a:latin typeface="+mn-ea"/>
              </a:rPr>
              <a:t>～</a:t>
            </a:r>
            <a:r>
              <a:rPr lang="en-US" altLang="ja-JP" sz="1050" dirty="0">
                <a:latin typeface="+mn-ea"/>
              </a:rPr>
              <a:t>12</a:t>
            </a:r>
            <a:r>
              <a:rPr lang="ja-JP" altLang="en-US" sz="1050" dirty="0">
                <a:latin typeface="+mn-ea"/>
              </a:rPr>
              <a:t>：</a:t>
            </a:r>
            <a:r>
              <a:rPr lang="en-US" altLang="ja-JP" sz="1050" dirty="0">
                <a:latin typeface="+mn-ea"/>
              </a:rPr>
              <a:t>00</a:t>
            </a:r>
            <a:r>
              <a:rPr lang="ja-JP" altLang="en-US" sz="1050" dirty="0">
                <a:latin typeface="+mn-ea"/>
              </a:rPr>
              <a:t>営業）</a:t>
            </a:r>
            <a:endParaRPr kumimoji="1" lang="ja-JP" altLang="en-US" sz="1050" dirty="0"/>
          </a:p>
        </p:txBody>
      </p:sp>
      <p:cxnSp>
        <p:nvCxnSpPr>
          <p:cNvPr id="12" name="直線コネクタ 11"/>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図 18"/>
          <p:cNvPicPr/>
          <p:nvPr/>
        </p:nvPicPr>
        <p:blipFill>
          <a:blip r:embed="rId2" cstate="print">
            <a:lum bright="10000"/>
          </a:blip>
          <a:stretch/>
        </p:blipFill>
        <p:spPr>
          <a:xfrm>
            <a:off x="683568" y="1628800"/>
            <a:ext cx="3168352" cy="2160240"/>
          </a:xfrm>
          <a:prstGeom prst="rect">
            <a:avLst/>
          </a:prstGeom>
          <a:ln>
            <a:noFill/>
          </a:ln>
        </p:spPr>
      </p:pic>
      <p:pic>
        <p:nvPicPr>
          <p:cNvPr id="14" name="図 12"/>
          <p:cNvPicPr/>
          <p:nvPr/>
        </p:nvPicPr>
        <p:blipFill>
          <a:blip r:embed="rId3" cstate="print"/>
          <a:stretch/>
        </p:blipFill>
        <p:spPr>
          <a:xfrm>
            <a:off x="5076056" y="1628800"/>
            <a:ext cx="3168352" cy="2160240"/>
          </a:xfrm>
          <a:prstGeom prst="rect">
            <a:avLst/>
          </a:prstGeom>
          <a:ln>
            <a:noFill/>
          </a:ln>
        </p:spPr>
      </p:pic>
      <p:pic>
        <p:nvPicPr>
          <p:cNvPr id="15" name="図 16"/>
          <p:cNvPicPr/>
          <p:nvPr/>
        </p:nvPicPr>
        <p:blipFill>
          <a:blip r:embed="rId4" cstate="print"/>
          <a:stretch/>
        </p:blipFill>
        <p:spPr>
          <a:xfrm>
            <a:off x="5076056" y="4221088"/>
            <a:ext cx="3168352" cy="2160240"/>
          </a:xfrm>
          <a:prstGeom prst="rect">
            <a:avLst/>
          </a:prstGeom>
          <a:ln>
            <a:noFill/>
          </a:ln>
        </p:spPr>
      </p:pic>
      <p:pic>
        <p:nvPicPr>
          <p:cNvPr id="16" name="図 18"/>
          <p:cNvPicPr/>
          <p:nvPr/>
        </p:nvPicPr>
        <p:blipFill>
          <a:blip r:embed="rId5" cstate="print"/>
          <a:stretch/>
        </p:blipFill>
        <p:spPr>
          <a:xfrm>
            <a:off x="683568" y="4221088"/>
            <a:ext cx="3168352" cy="216024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2000" y="619431"/>
            <a:ext cx="7615704" cy="577081"/>
          </a:xfrm>
          <a:prstGeom prst="rect">
            <a:avLst/>
          </a:prstGeom>
          <a:noFill/>
        </p:spPr>
        <p:txBody>
          <a:bodyPr wrap="square" rtlCol="0">
            <a:spAutoFit/>
          </a:bodyPr>
          <a:lstStyle/>
          <a:p>
            <a:r>
              <a:rPr lang="ja-JP" altLang="en-US" sz="1050" dirty="0">
                <a:latin typeface="+mn-ea"/>
              </a:rPr>
              <a:t>週１回決まった曜日に注文した商品を自宅まで届けてくれる、コープやまぐちの宅配サービス（ここくる）をはじめ、</a:t>
            </a:r>
            <a:endParaRPr lang="en-US" altLang="ja-JP" sz="1050" dirty="0">
              <a:latin typeface="+mn-ea"/>
            </a:endParaRPr>
          </a:p>
          <a:p>
            <a:r>
              <a:rPr lang="ja-JP" altLang="en-US" sz="1050" dirty="0">
                <a:latin typeface="+mn-ea"/>
              </a:rPr>
              <a:t>地域内を巡回するコープの移動店舗「おひさま号」や、移動販売車を利用されている家庭も多いです。</a:t>
            </a:r>
            <a:endParaRPr lang="en-US" altLang="ja-JP" sz="1050" dirty="0">
              <a:latin typeface="+mn-ea"/>
            </a:endParaRPr>
          </a:p>
          <a:p>
            <a:endParaRPr kumimoji="1" lang="ja-JP" altLang="en-US" sz="1050" dirty="0"/>
          </a:p>
        </p:txBody>
      </p:sp>
      <p:sp>
        <p:nvSpPr>
          <p:cNvPr id="11" name="テキスト ボックス 10"/>
          <p:cNvSpPr txBox="1"/>
          <p:nvPr/>
        </p:nvSpPr>
        <p:spPr>
          <a:xfrm>
            <a:off x="252000" y="116632"/>
            <a:ext cx="1107996" cy="369332"/>
          </a:xfrm>
          <a:prstGeom prst="rect">
            <a:avLst/>
          </a:prstGeom>
          <a:noFill/>
        </p:spPr>
        <p:txBody>
          <a:bodyPr wrap="none" rtlCol="0">
            <a:spAutoFit/>
          </a:bodyPr>
          <a:lstStyle/>
          <a:p>
            <a:r>
              <a:rPr lang="ja-JP" altLang="en-US" dirty="0"/>
              <a:t>生活環境</a:t>
            </a:r>
            <a:endParaRPr kumimoji="1" lang="ja-JP" altLang="en-US" dirty="0"/>
          </a:p>
        </p:txBody>
      </p:sp>
      <p:cxnSp>
        <p:nvCxnSpPr>
          <p:cNvPr id="12" name="直線コネクタ 11"/>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2D15A90A-A8D0-4705-ACF8-154190EDC1B1}"/>
              </a:ext>
            </a:extLst>
          </p:cNvPr>
          <p:cNvGrpSpPr/>
          <p:nvPr/>
        </p:nvGrpSpPr>
        <p:grpSpPr>
          <a:xfrm>
            <a:off x="596077" y="1860349"/>
            <a:ext cx="7569411" cy="5006444"/>
            <a:chOff x="819012" y="1628800"/>
            <a:chExt cx="7569411" cy="5006444"/>
          </a:xfrm>
        </p:grpSpPr>
        <p:sp>
          <p:nvSpPr>
            <p:cNvPr id="2" name="テキスト ボックス 1"/>
            <p:cNvSpPr txBox="1"/>
            <p:nvPr/>
          </p:nvSpPr>
          <p:spPr>
            <a:xfrm>
              <a:off x="819012" y="3789040"/>
              <a:ext cx="2763898" cy="253916"/>
            </a:xfrm>
            <a:prstGeom prst="rect">
              <a:avLst/>
            </a:prstGeom>
            <a:noFill/>
          </p:spPr>
          <p:txBody>
            <a:bodyPr wrap="none" rtlCol="0">
              <a:spAutoFit/>
            </a:bodyPr>
            <a:lstStyle/>
            <a:p>
              <a:r>
                <a:rPr lang="ja-JP" altLang="en-US" sz="1050" dirty="0"/>
                <a:t>コープやまぐちによる週</a:t>
              </a:r>
              <a:r>
                <a:rPr lang="en-US" altLang="ja-JP" sz="1050" dirty="0"/>
                <a:t>1</a:t>
              </a:r>
              <a:r>
                <a:rPr lang="ja-JP" altLang="en-US" sz="1050" dirty="0"/>
                <a:t>回の宅配サービス車</a:t>
              </a:r>
              <a:endParaRPr kumimoji="1" lang="ja-JP" altLang="en-US" sz="1050" dirty="0"/>
            </a:p>
          </p:txBody>
        </p:sp>
        <p:sp>
          <p:nvSpPr>
            <p:cNvPr id="3" name="テキスト ボックス 2"/>
            <p:cNvSpPr txBox="1"/>
            <p:nvPr/>
          </p:nvSpPr>
          <p:spPr>
            <a:xfrm>
              <a:off x="5211500" y="3789040"/>
              <a:ext cx="2242922" cy="253916"/>
            </a:xfrm>
            <a:prstGeom prst="rect">
              <a:avLst/>
            </a:prstGeom>
            <a:noFill/>
          </p:spPr>
          <p:txBody>
            <a:bodyPr wrap="none" rtlCol="0">
              <a:spAutoFit/>
            </a:bodyPr>
            <a:lstStyle/>
            <a:p>
              <a:r>
                <a:rPr lang="ja-JP" altLang="en-US" sz="1050" dirty="0"/>
                <a:t>各地区を回る移動店舗「おひさま号」</a:t>
              </a:r>
              <a:endParaRPr kumimoji="1" lang="ja-JP" altLang="en-US" sz="1050" dirty="0"/>
            </a:p>
          </p:txBody>
        </p:sp>
        <p:sp>
          <p:nvSpPr>
            <p:cNvPr id="4" name="テキスト ボックス 3"/>
            <p:cNvSpPr txBox="1"/>
            <p:nvPr/>
          </p:nvSpPr>
          <p:spPr>
            <a:xfrm>
              <a:off x="5211500" y="6381328"/>
              <a:ext cx="3102131" cy="253916"/>
            </a:xfrm>
            <a:prstGeom prst="rect">
              <a:avLst/>
            </a:prstGeom>
            <a:noFill/>
          </p:spPr>
          <p:txBody>
            <a:bodyPr wrap="none" rtlCol="0">
              <a:spAutoFit/>
            </a:bodyPr>
            <a:lstStyle/>
            <a:p>
              <a:r>
                <a:rPr lang="ja-JP" altLang="en-US" sz="1050" dirty="0"/>
                <a:t>おひさま号では精肉や鮮魚、お惣菜なども購入可能</a:t>
              </a:r>
              <a:endParaRPr kumimoji="1" lang="ja-JP" altLang="en-US" sz="1050" dirty="0"/>
            </a:p>
          </p:txBody>
        </p:sp>
        <p:sp>
          <p:nvSpPr>
            <p:cNvPr id="5" name="テキスト ボックス 4"/>
            <p:cNvSpPr txBox="1"/>
            <p:nvPr/>
          </p:nvSpPr>
          <p:spPr>
            <a:xfrm>
              <a:off x="819012" y="6381328"/>
              <a:ext cx="3991798" cy="253916"/>
            </a:xfrm>
            <a:prstGeom prst="rect">
              <a:avLst/>
            </a:prstGeom>
            <a:noFill/>
          </p:spPr>
          <p:txBody>
            <a:bodyPr wrap="none" rtlCol="0">
              <a:spAutoFit/>
            </a:bodyPr>
            <a:lstStyle/>
            <a:p>
              <a:r>
                <a:rPr lang="ja-JP" altLang="en-US" sz="1050" dirty="0"/>
                <a:t>おひさま号ではコープ商品をはじめ、野菜や果物なども豊富に揃う</a:t>
              </a:r>
              <a:endParaRPr kumimoji="1" lang="ja-JP" altLang="en-US" sz="1050" dirty="0"/>
            </a:p>
          </p:txBody>
        </p:sp>
        <p:pic>
          <p:nvPicPr>
            <p:cNvPr id="7" name="図 6" descr="ここくる.jpg"/>
            <p:cNvPicPr>
              <a:picLocks noChangeAspect="1"/>
            </p:cNvPicPr>
            <p:nvPr/>
          </p:nvPicPr>
          <p:blipFill>
            <a:blip r:embed="rId2" cstate="print"/>
            <a:stretch>
              <a:fillRect/>
            </a:stretch>
          </p:blipFill>
          <p:spPr>
            <a:xfrm>
              <a:off x="819012" y="1628800"/>
              <a:ext cx="3168352" cy="2130231"/>
            </a:xfrm>
            <a:prstGeom prst="rect">
              <a:avLst/>
            </a:prstGeom>
          </p:spPr>
        </p:pic>
        <p:pic>
          <p:nvPicPr>
            <p:cNvPr id="9" name="図 8" descr="IMG_9242_R.JPG"/>
            <p:cNvPicPr>
              <a:picLocks noChangeAspect="1"/>
            </p:cNvPicPr>
            <p:nvPr/>
          </p:nvPicPr>
          <p:blipFill>
            <a:blip r:embed="rId3" cstate="print"/>
            <a:stretch>
              <a:fillRect/>
            </a:stretch>
          </p:blipFill>
          <p:spPr>
            <a:xfrm>
              <a:off x="819012" y="4221088"/>
              <a:ext cx="3168351" cy="2160000"/>
            </a:xfrm>
            <a:prstGeom prst="rect">
              <a:avLst/>
            </a:prstGeom>
          </p:spPr>
        </p:pic>
        <p:pic>
          <p:nvPicPr>
            <p:cNvPr id="10" name="図 9" descr="IMG_9256_R.JPG"/>
            <p:cNvPicPr>
              <a:picLocks noChangeAspect="1"/>
            </p:cNvPicPr>
            <p:nvPr/>
          </p:nvPicPr>
          <p:blipFill>
            <a:blip r:embed="rId4" cstate="print"/>
            <a:srcRect t="3226"/>
            <a:stretch>
              <a:fillRect/>
            </a:stretch>
          </p:blipFill>
          <p:spPr>
            <a:xfrm>
              <a:off x="5211500" y="4221088"/>
              <a:ext cx="3168352" cy="2160240"/>
            </a:xfrm>
            <a:prstGeom prst="rect">
              <a:avLst/>
            </a:prstGeom>
          </p:spPr>
        </p:pic>
        <p:pic>
          <p:nvPicPr>
            <p:cNvPr id="13" name="図 12" descr="IMG_9241_R.JPG"/>
            <p:cNvPicPr>
              <a:picLocks noChangeAspect="1"/>
            </p:cNvPicPr>
            <p:nvPr/>
          </p:nvPicPr>
          <p:blipFill>
            <a:blip r:embed="rId5" cstate="print"/>
            <a:stretch>
              <a:fillRect/>
            </a:stretch>
          </p:blipFill>
          <p:spPr>
            <a:xfrm>
              <a:off x="5220072" y="1628800"/>
              <a:ext cx="3168351" cy="2160000"/>
            </a:xfrm>
            <a:prstGeom prst="rect">
              <a:avLst/>
            </a:prstGeom>
          </p:spPr>
        </p:pic>
      </p:grpSp>
      <p:grpSp>
        <p:nvGrpSpPr>
          <p:cNvPr id="14" name="グループ化 13">
            <a:extLst>
              <a:ext uri="{FF2B5EF4-FFF2-40B4-BE49-F238E27FC236}">
                <a16:creationId xmlns:a16="http://schemas.microsoft.com/office/drawing/2014/main" id="{27270D58-5DF5-477F-B460-1D5F1A4AAC4B}"/>
              </a:ext>
            </a:extLst>
          </p:cNvPr>
          <p:cNvGrpSpPr/>
          <p:nvPr/>
        </p:nvGrpSpPr>
        <p:grpSpPr>
          <a:xfrm>
            <a:off x="566442" y="1028672"/>
            <a:ext cx="6986820" cy="883301"/>
            <a:chOff x="245029" y="956460"/>
            <a:chExt cx="6986820" cy="883301"/>
          </a:xfrm>
        </p:grpSpPr>
        <p:pic>
          <p:nvPicPr>
            <p:cNvPr id="15" name="図 14">
              <a:extLst>
                <a:ext uri="{FF2B5EF4-FFF2-40B4-BE49-F238E27FC236}">
                  <a16:creationId xmlns:a16="http://schemas.microsoft.com/office/drawing/2014/main" id="{1C5CA9BC-718A-4E2F-9F94-20E8D49102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077" y="956460"/>
              <a:ext cx="708867" cy="708867"/>
            </a:xfrm>
            <a:prstGeom prst="rect">
              <a:avLst/>
            </a:prstGeom>
          </p:spPr>
        </p:pic>
        <p:sp>
          <p:nvSpPr>
            <p:cNvPr id="16" name="テキスト ボックス 15">
              <a:extLst>
                <a:ext uri="{FF2B5EF4-FFF2-40B4-BE49-F238E27FC236}">
                  <a16:creationId xmlns:a16="http://schemas.microsoft.com/office/drawing/2014/main" id="{204AAE63-4B54-4E71-88E7-BA292E5409C8}"/>
                </a:ext>
              </a:extLst>
            </p:cNvPr>
            <p:cNvSpPr txBox="1"/>
            <p:nvPr/>
          </p:nvSpPr>
          <p:spPr>
            <a:xfrm>
              <a:off x="245029" y="1597838"/>
              <a:ext cx="1410964" cy="215444"/>
            </a:xfrm>
            <a:prstGeom prst="rect">
              <a:avLst/>
            </a:prstGeom>
            <a:noFill/>
          </p:spPr>
          <p:txBody>
            <a:bodyPr wrap="none" rtlCol="0">
              <a:spAutoFit/>
            </a:bodyPr>
            <a:lstStyle/>
            <a:p>
              <a:r>
                <a:rPr kumimoji="1" lang="ja-JP" altLang="en-US" sz="800" dirty="0"/>
                <a:t>コープやまぐち宅配サービス</a:t>
              </a:r>
            </a:p>
          </p:txBody>
        </p:sp>
        <p:pic>
          <p:nvPicPr>
            <p:cNvPr id="17" name="図 16">
              <a:extLst>
                <a:ext uri="{FF2B5EF4-FFF2-40B4-BE49-F238E27FC236}">
                  <a16:creationId xmlns:a16="http://schemas.microsoft.com/office/drawing/2014/main" id="{9FA28C94-C221-431C-9F94-CEDEDCA18C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4" y="962782"/>
              <a:ext cx="723528" cy="723528"/>
            </a:xfrm>
            <a:prstGeom prst="rect">
              <a:avLst/>
            </a:prstGeom>
          </p:spPr>
        </p:pic>
        <p:sp>
          <p:nvSpPr>
            <p:cNvPr id="18" name="テキスト ボックス 17">
              <a:extLst>
                <a:ext uri="{FF2B5EF4-FFF2-40B4-BE49-F238E27FC236}">
                  <a16:creationId xmlns:a16="http://schemas.microsoft.com/office/drawing/2014/main" id="{209246A8-4B71-4CD8-A09D-A2D718FF0ED3}"/>
                </a:ext>
              </a:extLst>
            </p:cNvPr>
            <p:cNvSpPr txBox="1"/>
            <p:nvPr/>
          </p:nvSpPr>
          <p:spPr>
            <a:xfrm>
              <a:off x="2284066" y="1605188"/>
              <a:ext cx="1335622" cy="215444"/>
            </a:xfrm>
            <a:prstGeom prst="rect">
              <a:avLst/>
            </a:prstGeom>
            <a:noFill/>
          </p:spPr>
          <p:txBody>
            <a:bodyPr wrap="none" rtlCol="0">
              <a:spAutoFit/>
            </a:bodyPr>
            <a:lstStyle/>
            <a:p>
              <a:r>
                <a:rPr kumimoji="1" lang="ja-JP" altLang="en-US" sz="800" dirty="0"/>
                <a:t>コープやまぐち移動販売車</a:t>
              </a:r>
            </a:p>
          </p:txBody>
        </p:sp>
        <p:pic>
          <p:nvPicPr>
            <p:cNvPr id="19" name="図 18">
              <a:extLst>
                <a:ext uri="{FF2B5EF4-FFF2-40B4-BE49-F238E27FC236}">
                  <a16:creationId xmlns:a16="http://schemas.microsoft.com/office/drawing/2014/main" id="{AAE5E73F-7368-4947-A399-562EB30FA8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956460"/>
              <a:ext cx="723528" cy="723528"/>
            </a:xfrm>
            <a:prstGeom prst="rect">
              <a:avLst/>
            </a:prstGeom>
          </p:spPr>
        </p:pic>
        <p:sp>
          <p:nvSpPr>
            <p:cNvPr id="20" name="テキスト ボックス 19">
              <a:extLst>
                <a:ext uri="{FF2B5EF4-FFF2-40B4-BE49-F238E27FC236}">
                  <a16:creationId xmlns:a16="http://schemas.microsoft.com/office/drawing/2014/main" id="{F1212DA9-7055-48C5-9B23-C478AFD7161D}"/>
                </a:ext>
              </a:extLst>
            </p:cNvPr>
            <p:cNvSpPr txBox="1"/>
            <p:nvPr/>
          </p:nvSpPr>
          <p:spPr>
            <a:xfrm>
              <a:off x="4476237" y="1611224"/>
              <a:ext cx="873957" cy="215444"/>
            </a:xfrm>
            <a:prstGeom prst="rect">
              <a:avLst/>
            </a:prstGeom>
            <a:noFill/>
          </p:spPr>
          <p:txBody>
            <a:bodyPr wrap="none" rtlCol="0">
              <a:spAutoFit/>
            </a:bodyPr>
            <a:lstStyle/>
            <a:p>
              <a:r>
                <a:rPr lang="ja-JP" altLang="en-US" sz="800" dirty="0"/>
                <a:t>フジ移動販売車</a:t>
              </a:r>
              <a:endParaRPr kumimoji="1" lang="ja-JP" altLang="en-US" sz="800" dirty="0"/>
            </a:p>
          </p:txBody>
        </p:sp>
        <p:pic>
          <p:nvPicPr>
            <p:cNvPr id="21" name="図 20">
              <a:extLst>
                <a:ext uri="{FF2B5EF4-FFF2-40B4-BE49-F238E27FC236}">
                  <a16:creationId xmlns:a16="http://schemas.microsoft.com/office/drawing/2014/main" id="{981A1B06-93FC-4F30-9690-172412FF6B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2456" y="956460"/>
              <a:ext cx="748343" cy="748343"/>
            </a:xfrm>
            <a:prstGeom prst="rect">
              <a:avLst/>
            </a:prstGeom>
          </p:spPr>
        </p:pic>
        <p:sp>
          <p:nvSpPr>
            <p:cNvPr id="22" name="テキスト ボックス 21">
              <a:extLst>
                <a:ext uri="{FF2B5EF4-FFF2-40B4-BE49-F238E27FC236}">
                  <a16:creationId xmlns:a16="http://schemas.microsoft.com/office/drawing/2014/main" id="{FB33E711-066E-4744-9F8F-80ADC9CFAD25}"/>
                </a:ext>
              </a:extLst>
            </p:cNvPr>
            <p:cNvSpPr txBox="1"/>
            <p:nvPr/>
          </p:nvSpPr>
          <p:spPr>
            <a:xfrm>
              <a:off x="6329038" y="1624317"/>
              <a:ext cx="902811" cy="215444"/>
            </a:xfrm>
            <a:prstGeom prst="rect">
              <a:avLst/>
            </a:prstGeom>
            <a:noFill/>
          </p:spPr>
          <p:txBody>
            <a:bodyPr wrap="none" rtlCol="0">
              <a:spAutoFit/>
            </a:bodyPr>
            <a:lstStyle/>
            <a:p>
              <a:r>
                <a:rPr lang="ja-JP" altLang="en-US" sz="800" dirty="0"/>
                <a:t>丸久移動販売車</a:t>
              </a:r>
              <a:endParaRPr kumimoji="1" lang="ja-JP" altLang="en-US" sz="8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646331" cy="369332"/>
          </a:xfrm>
          <a:prstGeom prst="rect">
            <a:avLst/>
          </a:prstGeom>
          <a:noFill/>
        </p:spPr>
        <p:txBody>
          <a:bodyPr wrap="none" rtlCol="0">
            <a:spAutoFit/>
          </a:bodyPr>
          <a:lstStyle/>
          <a:p>
            <a:r>
              <a:rPr lang="ja-JP" altLang="en-US" dirty="0"/>
              <a:t>校区</a:t>
            </a:r>
            <a:endParaRPr kumimoji="1" lang="ja-JP" altLang="en-US" dirty="0"/>
          </a:p>
        </p:txBody>
      </p:sp>
      <p:sp>
        <p:nvSpPr>
          <p:cNvPr id="3" name="テキスト ボックス 2"/>
          <p:cNvSpPr txBox="1"/>
          <p:nvPr/>
        </p:nvSpPr>
        <p:spPr>
          <a:xfrm>
            <a:off x="827584" y="3284984"/>
            <a:ext cx="1082348" cy="307777"/>
          </a:xfrm>
          <a:prstGeom prst="rect">
            <a:avLst/>
          </a:prstGeom>
          <a:noFill/>
        </p:spPr>
        <p:txBody>
          <a:bodyPr wrap="none" rtlCol="0">
            <a:spAutoFit/>
          </a:bodyPr>
          <a:lstStyle/>
          <a:p>
            <a:r>
              <a:rPr lang="ja-JP" altLang="en-US" sz="1400" b="1" dirty="0"/>
              <a:t>油谷小学校</a:t>
            </a:r>
            <a:endParaRPr lang="en-US" altLang="ja-JP" sz="1400" dirty="0"/>
          </a:p>
        </p:txBody>
      </p:sp>
      <p:sp>
        <p:nvSpPr>
          <p:cNvPr id="5" name="テキスト ボックス 4"/>
          <p:cNvSpPr txBox="1"/>
          <p:nvPr/>
        </p:nvSpPr>
        <p:spPr>
          <a:xfrm>
            <a:off x="5220072" y="6237312"/>
            <a:ext cx="3515706" cy="415498"/>
          </a:xfrm>
          <a:prstGeom prst="rect">
            <a:avLst/>
          </a:prstGeom>
          <a:noFill/>
        </p:spPr>
        <p:txBody>
          <a:bodyPr wrap="none" rtlCol="0">
            <a:spAutoFit/>
          </a:bodyPr>
          <a:lstStyle/>
          <a:p>
            <a:r>
              <a:rPr kumimoji="1" lang="ja-JP" altLang="en-US" sz="1050" dirty="0"/>
              <a:t>ゴミを捨てない</a:t>
            </a:r>
            <a:r>
              <a:rPr lang="ja-JP" altLang="en-US" sz="1050" dirty="0"/>
              <a:t>心</a:t>
            </a:r>
            <a:r>
              <a:rPr kumimoji="1" lang="ja-JP" altLang="en-US" sz="1050" dirty="0"/>
              <a:t>、海の環境を守ろうとする心を育むこと</a:t>
            </a:r>
            <a:endParaRPr kumimoji="1" lang="en-US" altLang="ja-JP" sz="1050" dirty="0"/>
          </a:p>
          <a:p>
            <a:r>
              <a:rPr lang="ja-JP" altLang="en-US" sz="1050" dirty="0"/>
              <a:t>を目的に生徒が主体となり行っている海辺の漂着物調査</a:t>
            </a:r>
            <a:endParaRPr kumimoji="1" lang="ja-JP" altLang="en-US" sz="1050" dirty="0"/>
          </a:p>
        </p:txBody>
      </p:sp>
      <p:sp>
        <p:nvSpPr>
          <p:cNvPr id="6" name="テキスト ボックス 5"/>
          <p:cNvSpPr txBox="1"/>
          <p:nvPr/>
        </p:nvSpPr>
        <p:spPr>
          <a:xfrm>
            <a:off x="827584" y="6237312"/>
            <a:ext cx="1082348" cy="307777"/>
          </a:xfrm>
          <a:prstGeom prst="rect">
            <a:avLst/>
          </a:prstGeom>
          <a:noFill/>
        </p:spPr>
        <p:txBody>
          <a:bodyPr wrap="none" rtlCol="0">
            <a:spAutoFit/>
          </a:bodyPr>
          <a:lstStyle/>
          <a:p>
            <a:r>
              <a:rPr lang="ja-JP" altLang="en-US" sz="1400" b="1" dirty="0"/>
              <a:t>菱海中学校</a:t>
            </a:r>
            <a:endParaRPr lang="en-US" altLang="ja-JP" sz="1400" b="1" dirty="0"/>
          </a:p>
        </p:txBody>
      </p:sp>
      <p:sp>
        <p:nvSpPr>
          <p:cNvPr id="7" name="テキスト ボックス 6"/>
          <p:cNvSpPr txBox="1"/>
          <p:nvPr/>
        </p:nvSpPr>
        <p:spPr>
          <a:xfrm>
            <a:off x="324000" y="637238"/>
            <a:ext cx="5437707" cy="577081"/>
          </a:xfrm>
          <a:prstGeom prst="rect">
            <a:avLst/>
          </a:prstGeom>
          <a:noFill/>
        </p:spPr>
        <p:txBody>
          <a:bodyPr wrap="none" rtlCol="0">
            <a:spAutoFit/>
          </a:bodyPr>
          <a:lstStyle/>
          <a:p>
            <a:r>
              <a:rPr lang="ja-JP" altLang="en-US" sz="1050" dirty="0"/>
              <a:t>小学校では地域とともに育てる、かしこく、やさしく、たくましい子どもの育成を目指しています。</a:t>
            </a:r>
            <a:endParaRPr lang="en-US" altLang="ja-JP" sz="1050" dirty="0"/>
          </a:p>
          <a:p>
            <a:r>
              <a:rPr lang="ja-JP" altLang="en-US" sz="1050" dirty="0"/>
              <a:t>中学校では楽しくやりがいのある学校教育の推進を学校教育目標に掲げています。</a:t>
            </a:r>
          </a:p>
          <a:p>
            <a:endParaRPr lang="en-US" altLang="ja-JP" sz="1050" dirty="0"/>
          </a:p>
        </p:txBody>
      </p:sp>
      <p:cxnSp>
        <p:nvCxnSpPr>
          <p:cNvPr id="13" name="直線コネクタ 12"/>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220072" y="3284984"/>
            <a:ext cx="3424335" cy="415498"/>
          </a:xfrm>
          <a:prstGeom prst="rect">
            <a:avLst/>
          </a:prstGeom>
          <a:noFill/>
        </p:spPr>
        <p:txBody>
          <a:bodyPr wrap="none" rtlCol="0">
            <a:spAutoFit/>
          </a:bodyPr>
          <a:lstStyle/>
          <a:p>
            <a:r>
              <a:rPr kumimoji="1" lang="ja-JP" altLang="en-US" sz="1050" dirty="0"/>
              <a:t>クジラ（捕鯨歴史のある長門市）をイメージ</a:t>
            </a:r>
            <a:r>
              <a:rPr lang="ja-JP" altLang="en-US" sz="1050" dirty="0"/>
              <a:t>した天井のある</a:t>
            </a:r>
            <a:endParaRPr lang="en-US" altLang="ja-JP" sz="1050" dirty="0"/>
          </a:p>
          <a:p>
            <a:r>
              <a:rPr lang="ja-JP" altLang="en-US" sz="1050" dirty="0"/>
              <a:t>明るく広々とした廊下</a:t>
            </a:r>
            <a:endParaRPr kumimoji="1" lang="ja-JP" altLang="en-US" sz="1050" dirty="0"/>
          </a:p>
        </p:txBody>
      </p:sp>
      <p:pic>
        <p:nvPicPr>
          <p:cNvPr id="15" name="図 17"/>
          <p:cNvPicPr/>
          <p:nvPr/>
        </p:nvPicPr>
        <p:blipFill>
          <a:blip r:embed="rId2" cstate="print"/>
          <a:stretch/>
        </p:blipFill>
        <p:spPr>
          <a:xfrm>
            <a:off x="827584" y="1124744"/>
            <a:ext cx="3168352" cy="2160240"/>
          </a:xfrm>
          <a:prstGeom prst="rect">
            <a:avLst/>
          </a:prstGeom>
          <a:ln>
            <a:noFill/>
          </a:ln>
        </p:spPr>
      </p:pic>
      <p:pic>
        <p:nvPicPr>
          <p:cNvPr id="16" name="図 15"/>
          <p:cNvPicPr/>
          <p:nvPr/>
        </p:nvPicPr>
        <p:blipFill>
          <a:blip r:embed="rId3" cstate="print"/>
          <a:stretch/>
        </p:blipFill>
        <p:spPr>
          <a:xfrm>
            <a:off x="827584" y="4095360"/>
            <a:ext cx="3168352" cy="2142680"/>
          </a:xfrm>
          <a:prstGeom prst="rect">
            <a:avLst/>
          </a:prstGeom>
          <a:ln>
            <a:noFill/>
          </a:ln>
        </p:spPr>
      </p:pic>
      <p:pic>
        <p:nvPicPr>
          <p:cNvPr id="17" name="図 16" descr="油谷小学校_R.jpg"/>
          <p:cNvPicPr>
            <a:picLocks noChangeAspect="1"/>
          </p:cNvPicPr>
          <p:nvPr/>
        </p:nvPicPr>
        <p:blipFill>
          <a:blip r:embed="rId4" cstate="print"/>
          <a:stretch>
            <a:fillRect/>
          </a:stretch>
        </p:blipFill>
        <p:spPr>
          <a:xfrm>
            <a:off x="5220072" y="1124744"/>
            <a:ext cx="3168352" cy="2160000"/>
          </a:xfrm>
          <a:prstGeom prst="rect">
            <a:avLst/>
          </a:prstGeom>
        </p:spPr>
      </p:pic>
      <p:pic>
        <p:nvPicPr>
          <p:cNvPr id="18" name="図 17" descr="ひしかい中学校　海掃除_R.jpg"/>
          <p:cNvPicPr>
            <a:picLocks noChangeAspect="1"/>
          </p:cNvPicPr>
          <p:nvPr/>
        </p:nvPicPr>
        <p:blipFill>
          <a:blip r:embed="rId5" cstate="print"/>
          <a:stretch>
            <a:fillRect/>
          </a:stretch>
        </p:blipFill>
        <p:spPr>
          <a:xfrm>
            <a:off x="5220072" y="4077072"/>
            <a:ext cx="3168352" cy="216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1107996" cy="369332"/>
          </a:xfrm>
          <a:prstGeom prst="rect">
            <a:avLst/>
          </a:prstGeom>
          <a:noFill/>
        </p:spPr>
        <p:txBody>
          <a:bodyPr wrap="none" rtlCol="0">
            <a:spAutoFit/>
          </a:bodyPr>
          <a:lstStyle/>
          <a:p>
            <a:r>
              <a:rPr lang="ja-JP" altLang="en-US" dirty="0"/>
              <a:t>保育施設</a:t>
            </a:r>
            <a:endParaRPr kumimoji="1" lang="ja-JP" altLang="en-US" dirty="0"/>
          </a:p>
        </p:txBody>
      </p:sp>
      <p:sp>
        <p:nvSpPr>
          <p:cNvPr id="3" name="テキスト ボックス 2"/>
          <p:cNvSpPr txBox="1"/>
          <p:nvPr/>
        </p:nvSpPr>
        <p:spPr>
          <a:xfrm>
            <a:off x="323528" y="548680"/>
            <a:ext cx="7416824" cy="469359"/>
          </a:xfrm>
          <a:prstGeom prst="rect">
            <a:avLst/>
          </a:prstGeom>
          <a:noFill/>
        </p:spPr>
        <p:txBody>
          <a:bodyPr wrap="square" rtlCol="0">
            <a:spAutoFit/>
          </a:bodyPr>
          <a:lstStyle/>
          <a:p>
            <a:r>
              <a:rPr lang="ja-JP" altLang="en-US" sz="1400" b="1" dirty="0"/>
              <a:t>長門市立菱海保育園</a:t>
            </a:r>
            <a:endParaRPr kumimoji="1" lang="en-US" altLang="ja-JP" sz="1050" dirty="0"/>
          </a:p>
          <a:p>
            <a:endParaRPr kumimoji="1" lang="ja-JP" altLang="en-US" sz="1050" dirty="0"/>
          </a:p>
        </p:txBody>
      </p:sp>
      <p:cxnSp>
        <p:nvCxnSpPr>
          <p:cNvPr id="13" name="直線コネクタ 12"/>
          <p:cNvCxnSpPr/>
          <p:nvPr/>
        </p:nvCxnSpPr>
        <p:spPr>
          <a:xfrm>
            <a:off x="0" y="476672"/>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50960" y="836712"/>
            <a:ext cx="6529352" cy="253916"/>
          </a:xfrm>
          <a:prstGeom prst="rect">
            <a:avLst/>
          </a:prstGeom>
          <a:noFill/>
        </p:spPr>
        <p:txBody>
          <a:bodyPr wrap="none" rtlCol="0">
            <a:spAutoFit/>
          </a:bodyPr>
          <a:lstStyle/>
          <a:p>
            <a:r>
              <a:rPr kumimoji="1" lang="ja-JP" altLang="en-US" sz="1050" dirty="0"/>
              <a:t>五感をしっかり働かせ、物事に感動できる子を育てています。園児一人一人に寄り添った保育を心掛けています。</a:t>
            </a:r>
          </a:p>
        </p:txBody>
      </p:sp>
      <p:sp>
        <p:nvSpPr>
          <p:cNvPr id="16" name="テキスト ボックス 15"/>
          <p:cNvSpPr txBox="1"/>
          <p:nvPr/>
        </p:nvSpPr>
        <p:spPr>
          <a:xfrm>
            <a:off x="251520" y="3573016"/>
            <a:ext cx="2124299" cy="369332"/>
          </a:xfrm>
          <a:prstGeom prst="rect">
            <a:avLst/>
          </a:prstGeom>
          <a:noFill/>
        </p:spPr>
        <p:txBody>
          <a:bodyPr wrap="none" rtlCol="0">
            <a:spAutoFit/>
          </a:bodyPr>
          <a:lstStyle/>
          <a:p>
            <a:r>
              <a:rPr lang="ja-JP" altLang="en-US" dirty="0"/>
              <a:t>子育て支援センター</a:t>
            </a:r>
            <a:endParaRPr kumimoji="1" lang="ja-JP" altLang="en-US" dirty="0"/>
          </a:p>
        </p:txBody>
      </p:sp>
      <p:cxnSp>
        <p:nvCxnSpPr>
          <p:cNvPr id="17" name="直線コネクタ 16"/>
          <p:cNvCxnSpPr/>
          <p:nvPr/>
        </p:nvCxnSpPr>
        <p:spPr>
          <a:xfrm>
            <a:off x="0" y="3933056"/>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67544" y="4005064"/>
            <a:ext cx="1999265" cy="307777"/>
          </a:xfrm>
          <a:prstGeom prst="rect">
            <a:avLst/>
          </a:prstGeom>
          <a:noFill/>
        </p:spPr>
        <p:txBody>
          <a:bodyPr wrap="none" rtlCol="0">
            <a:spAutoFit/>
          </a:bodyPr>
          <a:lstStyle/>
          <a:p>
            <a:r>
              <a:rPr lang="ja-JP" altLang="en-US" sz="1400" b="1" dirty="0"/>
              <a:t>わいわい子ども</a:t>
            </a:r>
            <a:r>
              <a:rPr kumimoji="1" lang="ja-JP" altLang="en-US" sz="1400" b="1" dirty="0"/>
              <a:t>センター</a:t>
            </a:r>
            <a:endParaRPr kumimoji="1" lang="ja-JP" altLang="en-US" sz="1050" dirty="0"/>
          </a:p>
        </p:txBody>
      </p:sp>
      <p:grpSp>
        <p:nvGrpSpPr>
          <p:cNvPr id="24" name="グループ化 23"/>
          <p:cNvGrpSpPr/>
          <p:nvPr/>
        </p:nvGrpSpPr>
        <p:grpSpPr>
          <a:xfrm>
            <a:off x="863588" y="1124744"/>
            <a:ext cx="7416824" cy="5654516"/>
            <a:chOff x="467544" y="1124744"/>
            <a:chExt cx="7416824" cy="5654516"/>
          </a:xfrm>
        </p:grpSpPr>
        <p:sp>
          <p:nvSpPr>
            <p:cNvPr id="5" name="テキスト ボックス 4"/>
            <p:cNvSpPr txBox="1"/>
            <p:nvPr/>
          </p:nvSpPr>
          <p:spPr>
            <a:xfrm>
              <a:off x="467544" y="3284984"/>
              <a:ext cx="2082621" cy="253916"/>
            </a:xfrm>
            <a:prstGeom prst="rect">
              <a:avLst/>
            </a:prstGeom>
            <a:noFill/>
          </p:spPr>
          <p:txBody>
            <a:bodyPr wrap="none" rtlCol="0">
              <a:spAutoFit/>
            </a:bodyPr>
            <a:lstStyle/>
            <a:p>
              <a:r>
                <a:rPr lang="ja-JP" altLang="en-US" sz="1050" dirty="0"/>
                <a:t>平屋建ての広々とした作りの園舎</a:t>
              </a:r>
              <a:endParaRPr kumimoji="1" lang="ja-JP" altLang="en-US" sz="1050" dirty="0"/>
            </a:p>
          </p:txBody>
        </p:sp>
        <p:sp>
          <p:nvSpPr>
            <p:cNvPr id="7" name="テキスト ボックス 6"/>
            <p:cNvSpPr txBox="1"/>
            <p:nvPr/>
          </p:nvSpPr>
          <p:spPr>
            <a:xfrm>
              <a:off x="4716016" y="6525344"/>
              <a:ext cx="2856872" cy="253916"/>
            </a:xfrm>
            <a:prstGeom prst="rect">
              <a:avLst/>
            </a:prstGeom>
            <a:noFill/>
          </p:spPr>
          <p:txBody>
            <a:bodyPr wrap="none" rtlCol="0">
              <a:spAutoFit/>
            </a:bodyPr>
            <a:lstStyle/>
            <a:p>
              <a:r>
                <a:rPr lang="ja-JP" altLang="en-US" sz="1050" dirty="0"/>
                <a:t>敷地内にある遊具は子どもたちに大人気です</a:t>
              </a:r>
              <a:endParaRPr kumimoji="1" lang="ja-JP" altLang="en-US" sz="1050" dirty="0"/>
            </a:p>
          </p:txBody>
        </p:sp>
        <p:sp>
          <p:nvSpPr>
            <p:cNvPr id="8" name="テキスト ボックス 7"/>
            <p:cNvSpPr txBox="1"/>
            <p:nvPr/>
          </p:nvSpPr>
          <p:spPr>
            <a:xfrm>
              <a:off x="467544" y="6525344"/>
              <a:ext cx="3732112" cy="253916"/>
            </a:xfrm>
            <a:prstGeom prst="rect">
              <a:avLst/>
            </a:prstGeom>
            <a:noFill/>
          </p:spPr>
          <p:txBody>
            <a:bodyPr wrap="none" rtlCol="0">
              <a:spAutoFit/>
            </a:bodyPr>
            <a:lstStyle/>
            <a:p>
              <a:r>
                <a:rPr lang="ja-JP" altLang="en-US" sz="1050" dirty="0"/>
                <a:t>センター内に子育て支援センターと、油谷児童クラブがあります</a:t>
              </a:r>
              <a:endParaRPr kumimoji="1" lang="ja-JP" altLang="en-US" sz="1050" dirty="0"/>
            </a:p>
          </p:txBody>
        </p:sp>
        <p:pic>
          <p:nvPicPr>
            <p:cNvPr id="14" name="図 6"/>
            <p:cNvPicPr/>
            <p:nvPr/>
          </p:nvPicPr>
          <p:blipFill>
            <a:blip r:embed="rId2" cstate="print"/>
            <a:stretch/>
          </p:blipFill>
          <p:spPr>
            <a:xfrm>
              <a:off x="467544" y="1124744"/>
              <a:ext cx="3168352" cy="2160240"/>
            </a:xfrm>
            <a:prstGeom prst="rect">
              <a:avLst/>
            </a:prstGeom>
            <a:ln>
              <a:noFill/>
            </a:ln>
          </p:spPr>
        </p:pic>
        <p:pic>
          <p:nvPicPr>
            <p:cNvPr id="20" name="図 19" descr="菱海保育園芋ほり_R.jpg"/>
            <p:cNvPicPr>
              <a:picLocks noChangeAspect="1"/>
            </p:cNvPicPr>
            <p:nvPr/>
          </p:nvPicPr>
          <p:blipFill>
            <a:blip r:embed="rId3" cstate="print"/>
            <a:stretch>
              <a:fillRect/>
            </a:stretch>
          </p:blipFill>
          <p:spPr>
            <a:xfrm>
              <a:off x="4716016" y="1124744"/>
              <a:ext cx="3168352" cy="2160000"/>
            </a:xfrm>
            <a:prstGeom prst="rect">
              <a:avLst/>
            </a:prstGeom>
          </p:spPr>
        </p:pic>
        <p:sp>
          <p:nvSpPr>
            <p:cNvPr id="21" name="テキスト ボックス 20"/>
            <p:cNvSpPr txBox="1"/>
            <p:nvPr/>
          </p:nvSpPr>
          <p:spPr>
            <a:xfrm>
              <a:off x="4716016" y="3284984"/>
              <a:ext cx="2999539" cy="253916"/>
            </a:xfrm>
            <a:prstGeom prst="rect">
              <a:avLst/>
            </a:prstGeom>
            <a:noFill/>
          </p:spPr>
          <p:txBody>
            <a:bodyPr wrap="none" rtlCol="0">
              <a:spAutoFit/>
            </a:bodyPr>
            <a:lstStyle/>
            <a:p>
              <a:r>
                <a:rPr lang="ja-JP" altLang="en-US" sz="1050" dirty="0"/>
                <a:t>地域の魅力の一つ、棚田を活用した芋掘りの様子</a:t>
              </a:r>
              <a:endParaRPr kumimoji="1" lang="ja-JP" altLang="en-US" sz="1050" dirty="0"/>
            </a:p>
          </p:txBody>
        </p:sp>
        <p:pic>
          <p:nvPicPr>
            <p:cNvPr id="22" name="図 21" descr="わいわい子どもセンター遊具_R.jpg"/>
            <p:cNvPicPr>
              <a:picLocks noChangeAspect="1"/>
            </p:cNvPicPr>
            <p:nvPr/>
          </p:nvPicPr>
          <p:blipFill>
            <a:blip r:embed="rId4" cstate="print"/>
            <a:stretch>
              <a:fillRect/>
            </a:stretch>
          </p:blipFill>
          <p:spPr>
            <a:xfrm>
              <a:off x="4716016" y="4365104"/>
              <a:ext cx="3168352" cy="2160000"/>
            </a:xfrm>
            <a:prstGeom prst="rect">
              <a:avLst/>
            </a:prstGeom>
          </p:spPr>
        </p:pic>
        <p:pic>
          <p:nvPicPr>
            <p:cNvPr id="23" name="図 22" descr="わいわい子どもセンター_R.jpg"/>
            <p:cNvPicPr>
              <a:picLocks noChangeAspect="1"/>
            </p:cNvPicPr>
            <p:nvPr/>
          </p:nvPicPr>
          <p:blipFill>
            <a:blip r:embed="rId5" cstate="print"/>
            <a:stretch>
              <a:fillRect/>
            </a:stretch>
          </p:blipFill>
          <p:spPr>
            <a:xfrm>
              <a:off x="467544" y="4365104"/>
              <a:ext cx="3168352" cy="216000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430474" cy="369332"/>
          </a:xfrm>
          <a:prstGeom prst="rect">
            <a:avLst/>
          </a:prstGeom>
          <a:noFill/>
        </p:spPr>
        <p:txBody>
          <a:bodyPr wrap="none" rtlCol="0">
            <a:spAutoFit/>
          </a:bodyPr>
          <a:lstStyle/>
          <a:p>
            <a:r>
              <a:rPr kumimoji="1" lang="ja-JP" altLang="en-US" dirty="0"/>
              <a:t>地域コミュニティの紹介</a:t>
            </a:r>
          </a:p>
        </p:txBody>
      </p:sp>
      <p:sp>
        <p:nvSpPr>
          <p:cNvPr id="3" name="テキスト ボックス 2"/>
          <p:cNvSpPr txBox="1"/>
          <p:nvPr/>
        </p:nvSpPr>
        <p:spPr>
          <a:xfrm>
            <a:off x="323528" y="705600"/>
            <a:ext cx="8568952" cy="738664"/>
          </a:xfrm>
          <a:prstGeom prst="rect">
            <a:avLst/>
          </a:prstGeom>
          <a:noFill/>
        </p:spPr>
        <p:txBody>
          <a:bodyPr wrap="square" rtlCol="0">
            <a:spAutoFit/>
          </a:bodyPr>
          <a:lstStyle/>
          <a:p>
            <a:r>
              <a:rPr kumimoji="1" lang="ja-JP" altLang="en-US" sz="1050" dirty="0"/>
              <a:t>長門市には</a:t>
            </a:r>
            <a:r>
              <a:rPr lang="ja-JP" altLang="en-US" sz="1050" dirty="0"/>
              <a:t>、</a:t>
            </a:r>
            <a:r>
              <a:rPr kumimoji="1" lang="ja-JP" altLang="en-US" sz="1050" dirty="0"/>
              <a:t>行政区ごとに自治会組織があり、菱海・蔵小田地区は</a:t>
            </a:r>
            <a:r>
              <a:rPr lang="en-US" altLang="ja-JP" sz="1050" dirty="0"/>
              <a:t>38</a:t>
            </a:r>
            <a:r>
              <a:rPr kumimoji="1" lang="ja-JP" altLang="en-US" sz="1050" dirty="0"/>
              <a:t>自治会あります。</a:t>
            </a:r>
            <a:endParaRPr lang="en-US" altLang="ja-JP" sz="1050" dirty="0"/>
          </a:p>
          <a:p>
            <a:r>
              <a:rPr lang="ja-JP" altLang="en-US" sz="1050" dirty="0"/>
              <a:t>主な活動：自治会総会、年</a:t>
            </a:r>
            <a:r>
              <a:rPr lang="en-US" altLang="ja-JP" sz="1050" dirty="0"/>
              <a:t>1</a:t>
            </a:r>
            <a:r>
              <a:rPr lang="ja-JP" altLang="en-US" sz="1050" dirty="0"/>
              <a:t>～</a:t>
            </a:r>
            <a:r>
              <a:rPr lang="en-US" altLang="ja-JP" sz="1050" dirty="0"/>
              <a:t>2</a:t>
            </a:r>
            <a:r>
              <a:rPr lang="ja-JP" altLang="en-US" sz="1050" dirty="0"/>
              <a:t>回清掃活動、地区の運動会、夏祭り等</a:t>
            </a:r>
            <a:endParaRPr lang="en-US" altLang="ja-JP" sz="1050" dirty="0"/>
          </a:p>
          <a:p>
            <a:r>
              <a:rPr kumimoji="1" lang="ja-JP" altLang="en-US" sz="1050" dirty="0"/>
              <a:t>一部の自治会では、葬祭時に出棺等の手伝いが</a:t>
            </a:r>
            <a:r>
              <a:rPr kumimoji="1" lang="ja-JP" altLang="en-US" sz="1050"/>
              <a:t>あります。</a:t>
            </a:r>
            <a:endParaRPr kumimoji="1" lang="en-US" altLang="ja-JP" sz="1050" dirty="0"/>
          </a:p>
          <a:p>
            <a:r>
              <a:rPr lang="ja-JP" altLang="en-US" sz="1050" dirty="0"/>
              <a:t>自分達が生活する地域を良くするため、生活道路や河川の草刈りなど、地域住民の共同作業として営まれていますので、</a:t>
            </a:r>
            <a:r>
              <a:rPr kumimoji="1" lang="ja-JP" altLang="en-US" sz="1050" dirty="0"/>
              <a:t>ご協力をお願いいたします。</a:t>
            </a:r>
          </a:p>
        </p:txBody>
      </p:sp>
      <p:grpSp>
        <p:nvGrpSpPr>
          <p:cNvPr id="4" name="グループ化 3"/>
          <p:cNvGrpSpPr/>
          <p:nvPr/>
        </p:nvGrpSpPr>
        <p:grpSpPr>
          <a:xfrm>
            <a:off x="791580" y="3933056"/>
            <a:ext cx="6159318" cy="2774196"/>
            <a:chOff x="395536" y="3933056"/>
            <a:chExt cx="6159318" cy="2774196"/>
          </a:xfrm>
        </p:grpSpPr>
        <p:sp>
          <p:nvSpPr>
            <p:cNvPr id="5" name="テキスト ボックス 4"/>
            <p:cNvSpPr txBox="1"/>
            <p:nvPr/>
          </p:nvSpPr>
          <p:spPr>
            <a:xfrm>
              <a:off x="4788024" y="3933056"/>
              <a:ext cx="1473480" cy="253916"/>
            </a:xfrm>
            <a:prstGeom prst="rect">
              <a:avLst/>
            </a:prstGeom>
            <a:noFill/>
          </p:spPr>
          <p:txBody>
            <a:bodyPr wrap="none" rtlCol="0">
              <a:spAutoFit/>
            </a:bodyPr>
            <a:lstStyle/>
            <a:p>
              <a:r>
                <a:rPr lang="ja-JP" altLang="en-US" sz="1050" dirty="0"/>
                <a:t>どん</a:t>
              </a:r>
              <a:r>
                <a:rPr lang="ja-JP" altLang="en-US" sz="1050" dirty="0" err="1"/>
                <a:t>ど</a:t>
              </a:r>
              <a:r>
                <a:rPr lang="ja-JP" altLang="en-US" sz="1050" dirty="0"/>
                <a:t>焼き準備の様子</a:t>
              </a:r>
              <a:endParaRPr kumimoji="1" lang="ja-JP" altLang="en-US" sz="1050" dirty="0"/>
            </a:p>
          </p:txBody>
        </p:sp>
        <p:sp>
          <p:nvSpPr>
            <p:cNvPr id="6" name="テキスト ボックス 5"/>
            <p:cNvSpPr txBox="1"/>
            <p:nvPr/>
          </p:nvSpPr>
          <p:spPr>
            <a:xfrm>
              <a:off x="395536" y="3933056"/>
              <a:ext cx="1433406" cy="253916"/>
            </a:xfrm>
            <a:prstGeom prst="rect">
              <a:avLst/>
            </a:prstGeom>
            <a:noFill/>
          </p:spPr>
          <p:txBody>
            <a:bodyPr wrap="none" rtlCol="0">
              <a:spAutoFit/>
            </a:bodyPr>
            <a:lstStyle/>
            <a:p>
              <a:r>
                <a:rPr lang="ja-JP" altLang="en-US" sz="1050" dirty="0"/>
                <a:t>地区のイベントの様子</a:t>
              </a:r>
              <a:endParaRPr kumimoji="1" lang="ja-JP" altLang="en-US" sz="1050" dirty="0"/>
            </a:p>
          </p:txBody>
        </p:sp>
        <p:sp>
          <p:nvSpPr>
            <p:cNvPr id="7" name="テキスト ボックス 6"/>
            <p:cNvSpPr txBox="1"/>
            <p:nvPr/>
          </p:nvSpPr>
          <p:spPr>
            <a:xfrm>
              <a:off x="395536" y="6453336"/>
              <a:ext cx="3248005" cy="253916"/>
            </a:xfrm>
            <a:prstGeom prst="rect">
              <a:avLst/>
            </a:prstGeom>
            <a:noFill/>
          </p:spPr>
          <p:txBody>
            <a:bodyPr wrap="none" rtlCol="0">
              <a:spAutoFit/>
            </a:bodyPr>
            <a:lstStyle/>
            <a:p>
              <a:r>
                <a:rPr lang="ja-JP" altLang="en-US" sz="1050" dirty="0"/>
                <a:t>市の広報紙や回覧板なども自治会を通じて配布される</a:t>
              </a:r>
              <a:endParaRPr kumimoji="1" lang="ja-JP" altLang="en-US" sz="1050" dirty="0"/>
            </a:p>
          </p:txBody>
        </p:sp>
        <p:sp>
          <p:nvSpPr>
            <p:cNvPr id="8" name="テキスト ボックス 7"/>
            <p:cNvSpPr txBox="1"/>
            <p:nvPr/>
          </p:nvSpPr>
          <p:spPr>
            <a:xfrm>
              <a:off x="4788024" y="6453336"/>
              <a:ext cx="1766830" cy="253916"/>
            </a:xfrm>
            <a:prstGeom prst="rect">
              <a:avLst/>
            </a:prstGeom>
            <a:noFill/>
          </p:spPr>
          <p:txBody>
            <a:bodyPr wrap="none" rtlCol="0">
              <a:spAutoFit/>
            </a:bodyPr>
            <a:lstStyle/>
            <a:p>
              <a:r>
                <a:rPr lang="ja-JP" altLang="en-US" sz="1050" dirty="0"/>
                <a:t>伊上地区稲刈り体験の様子</a:t>
              </a:r>
              <a:endParaRPr kumimoji="1" lang="ja-JP" altLang="en-US" sz="1050" dirty="0"/>
            </a:p>
          </p:txBody>
        </p:sp>
        <p:pic>
          <p:nvPicPr>
            <p:cNvPr id="9" name="図 8" descr="IMG_6823_R.JPG"/>
            <p:cNvPicPr>
              <a:picLocks noChangeAspect="1"/>
            </p:cNvPicPr>
            <p:nvPr/>
          </p:nvPicPr>
          <p:blipFill>
            <a:blip r:embed="rId2" cstate="print"/>
            <a:stretch>
              <a:fillRect/>
            </a:stretch>
          </p:blipFill>
          <p:spPr>
            <a:xfrm>
              <a:off x="395536" y="4293096"/>
              <a:ext cx="3168352" cy="2160000"/>
            </a:xfrm>
            <a:prstGeom prst="rect">
              <a:avLst/>
            </a:prstGeom>
          </p:spPr>
        </p:pic>
      </p:grpSp>
      <p:cxnSp>
        <p:nvCxnSpPr>
          <p:cNvPr id="14" name="直線コネクタ 13"/>
          <p:cNvCxnSpPr/>
          <p:nvPr/>
        </p:nvCxnSpPr>
        <p:spPr>
          <a:xfrm>
            <a:off x="0" y="548680"/>
            <a:ext cx="91440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図 15" descr="IMG_1725.JPG"/>
          <p:cNvPicPr>
            <a:picLocks noChangeAspect="1"/>
          </p:cNvPicPr>
          <p:nvPr/>
        </p:nvPicPr>
        <p:blipFill>
          <a:blip r:embed="rId3" cstate="print"/>
          <a:stretch>
            <a:fillRect/>
          </a:stretch>
        </p:blipFill>
        <p:spPr>
          <a:xfrm>
            <a:off x="5176057" y="4293096"/>
            <a:ext cx="3168352" cy="2160240"/>
          </a:xfrm>
          <a:prstGeom prst="rect">
            <a:avLst/>
          </a:prstGeom>
        </p:spPr>
      </p:pic>
      <p:pic>
        <p:nvPicPr>
          <p:cNvPr id="17" name="図 12"/>
          <p:cNvPicPr/>
          <p:nvPr/>
        </p:nvPicPr>
        <p:blipFill>
          <a:blip r:embed="rId4" cstate="print"/>
          <a:srcRect t="8787" b="18507"/>
          <a:stretch/>
        </p:blipFill>
        <p:spPr>
          <a:xfrm>
            <a:off x="5166726" y="1772816"/>
            <a:ext cx="3168352" cy="2160240"/>
          </a:xfrm>
          <a:prstGeom prst="rect">
            <a:avLst/>
          </a:prstGeom>
          <a:ln>
            <a:noFill/>
          </a:ln>
        </p:spPr>
      </p:pic>
      <p:pic>
        <p:nvPicPr>
          <p:cNvPr id="18" name="図 2"/>
          <p:cNvPicPr/>
          <p:nvPr/>
        </p:nvPicPr>
        <p:blipFill>
          <a:blip r:embed="rId5" cstate="print"/>
          <a:stretch/>
        </p:blipFill>
        <p:spPr>
          <a:xfrm>
            <a:off x="800152" y="1772816"/>
            <a:ext cx="3168352" cy="21602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自治会紹介.png"/>
          <p:cNvPicPr>
            <a:picLocks noChangeAspect="1"/>
          </p:cNvPicPr>
          <p:nvPr/>
        </p:nvPicPr>
        <p:blipFill>
          <a:blip r:embed="rId2" cstate="print"/>
          <a:stretch>
            <a:fillRect/>
          </a:stretch>
        </p:blipFill>
        <p:spPr>
          <a:xfrm>
            <a:off x="567259" y="311153"/>
            <a:ext cx="8009482" cy="6235693"/>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2002</TotalTime>
  <Words>1646</Words>
  <Application>Microsoft Office PowerPoint</Application>
  <PresentationFormat>画面に合わせる (4:3)</PresentationFormat>
  <Paragraphs>132</Paragraphs>
  <Slides>19</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HG丸ｺﾞｼｯｸM-PRO</vt:lpstr>
      <vt:lpstr>ＭＳ Ｐゴシック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Administrator</dc:creator>
  <cp:lastModifiedBy>企画統計係 國重　真弓</cp:lastModifiedBy>
  <cp:revision>118</cp:revision>
  <cp:lastPrinted>2025-01-20T05:27:05Z</cp:lastPrinted>
  <dcterms:created xsi:type="dcterms:W3CDTF">2021-10-19T05:13:43Z</dcterms:created>
  <dcterms:modified xsi:type="dcterms:W3CDTF">2025-01-27T23:40:42Z</dcterms:modified>
</cp:coreProperties>
</file>