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92" r:id="rId2"/>
    <p:sldId id="320" r:id="rId3"/>
    <p:sldId id="294" r:id="rId4"/>
    <p:sldId id="296" r:id="rId5"/>
    <p:sldId id="297" r:id="rId6"/>
    <p:sldId id="298" r:id="rId7"/>
    <p:sldId id="299" r:id="rId8"/>
    <p:sldId id="300" r:id="rId9"/>
    <p:sldId id="301" r:id="rId10"/>
    <p:sldId id="302" r:id="rId11"/>
    <p:sldId id="303" r:id="rId12"/>
    <p:sldId id="304" r:id="rId13"/>
    <p:sldId id="306" r:id="rId14"/>
    <p:sldId id="307" r:id="rId15"/>
    <p:sldId id="308" r:id="rId16"/>
    <p:sldId id="309" r:id="rId17"/>
    <p:sldId id="311" r:id="rId18"/>
    <p:sldId id="313" r:id="rId19"/>
    <p:sldId id="312" r:id="rId20"/>
    <p:sldId id="314" r:id="rId21"/>
    <p:sldId id="315" r:id="rId22"/>
    <p:sldId id="316" r:id="rId23"/>
    <p:sldId id="317" r:id="rId24"/>
    <p:sldId id="319" r:id="rId25"/>
    <p:sldId id="288" r:id="rId26"/>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1" d="100"/>
          <a:sy n="101" d="100"/>
        </p:scale>
        <p:origin x="29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2" y="0"/>
            <a:ext cx="2949786" cy="496967"/>
          </a:xfrm>
          <a:prstGeom prst="rect">
            <a:avLst/>
          </a:prstGeom>
        </p:spPr>
        <p:txBody>
          <a:bodyPr vert="horz" lIns="91550" tIns="45774" rIns="91550" bIns="45774" rtlCol="0"/>
          <a:lstStyle>
            <a:lvl1pPr algn="l">
              <a:defRPr sz="1200"/>
            </a:lvl1pPr>
          </a:lstStyle>
          <a:p>
            <a:endParaRPr kumimoji="1" lang="ja-JP" altLang="en-US"/>
          </a:p>
        </p:txBody>
      </p:sp>
      <p:sp>
        <p:nvSpPr>
          <p:cNvPr id="3" name="日付プレースホルダ 2"/>
          <p:cNvSpPr>
            <a:spLocks noGrp="1"/>
          </p:cNvSpPr>
          <p:nvPr>
            <p:ph type="dt" idx="1"/>
          </p:nvPr>
        </p:nvSpPr>
        <p:spPr>
          <a:xfrm>
            <a:off x="3855839" y="0"/>
            <a:ext cx="2949786" cy="496967"/>
          </a:xfrm>
          <a:prstGeom prst="rect">
            <a:avLst/>
          </a:prstGeom>
        </p:spPr>
        <p:txBody>
          <a:bodyPr vert="horz" lIns="91550" tIns="45774" rIns="91550" bIns="45774" rtlCol="0"/>
          <a:lstStyle>
            <a:lvl1pPr algn="r">
              <a:defRPr sz="1200"/>
            </a:lvl1pPr>
          </a:lstStyle>
          <a:p>
            <a:fld id="{8B23D080-6BFC-400A-A9B8-9F86A338760D}" type="datetimeFigureOut">
              <a:rPr kumimoji="1" lang="ja-JP" altLang="en-US" smtClean="0"/>
              <a:pPr/>
              <a:t>2025/1/21</a:t>
            </a:fld>
            <a:endParaRPr kumimoji="1" lang="ja-JP" altLang="en-US"/>
          </a:p>
        </p:txBody>
      </p:sp>
      <p:sp>
        <p:nvSpPr>
          <p:cNvPr id="4" name="スライド イメージ プレースホルダ 3"/>
          <p:cNvSpPr>
            <a:spLocks noGrp="1" noRot="1" noChangeAspect="1"/>
          </p:cNvSpPr>
          <p:nvPr>
            <p:ph type="sldImg" idx="2"/>
          </p:nvPr>
        </p:nvSpPr>
        <p:spPr>
          <a:xfrm>
            <a:off x="919163" y="746125"/>
            <a:ext cx="4968875" cy="3727450"/>
          </a:xfrm>
          <a:prstGeom prst="rect">
            <a:avLst/>
          </a:prstGeom>
          <a:noFill/>
          <a:ln w="12700">
            <a:solidFill>
              <a:prstClr val="black"/>
            </a:solidFill>
          </a:ln>
        </p:spPr>
        <p:txBody>
          <a:bodyPr vert="horz" lIns="91550" tIns="45774" rIns="91550" bIns="45774" rtlCol="0" anchor="ctr"/>
          <a:lstStyle/>
          <a:p>
            <a:endParaRPr lang="ja-JP" altLang="en-US"/>
          </a:p>
        </p:txBody>
      </p:sp>
      <p:sp>
        <p:nvSpPr>
          <p:cNvPr id="5" name="ノート プレースホルダ 4"/>
          <p:cNvSpPr>
            <a:spLocks noGrp="1"/>
          </p:cNvSpPr>
          <p:nvPr>
            <p:ph type="body" sz="quarter" idx="3"/>
          </p:nvPr>
        </p:nvSpPr>
        <p:spPr>
          <a:xfrm>
            <a:off x="680721" y="4721186"/>
            <a:ext cx="5445760" cy="4472702"/>
          </a:xfrm>
          <a:prstGeom prst="rect">
            <a:avLst/>
          </a:prstGeom>
        </p:spPr>
        <p:txBody>
          <a:bodyPr vert="horz" lIns="91550" tIns="45774" rIns="91550" bIns="45774"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 5"/>
          <p:cNvSpPr>
            <a:spLocks noGrp="1"/>
          </p:cNvSpPr>
          <p:nvPr>
            <p:ph type="ftr" sz="quarter" idx="4"/>
          </p:nvPr>
        </p:nvSpPr>
        <p:spPr>
          <a:xfrm>
            <a:off x="2" y="9440647"/>
            <a:ext cx="2949786" cy="496967"/>
          </a:xfrm>
          <a:prstGeom prst="rect">
            <a:avLst/>
          </a:prstGeom>
        </p:spPr>
        <p:txBody>
          <a:bodyPr vert="horz" lIns="91550" tIns="45774" rIns="91550" bIns="45774"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55839" y="9440647"/>
            <a:ext cx="2949786" cy="496967"/>
          </a:xfrm>
          <a:prstGeom prst="rect">
            <a:avLst/>
          </a:prstGeom>
        </p:spPr>
        <p:txBody>
          <a:bodyPr vert="horz" lIns="91550" tIns="45774" rIns="91550" bIns="45774" rtlCol="0" anchor="b"/>
          <a:lstStyle>
            <a:lvl1pPr algn="r">
              <a:defRPr sz="1200"/>
            </a:lvl1pPr>
          </a:lstStyle>
          <a:p>
            <a:fld id="{AA11F19E-04AD-41E4-A1F2-FC3AEA93266C}"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16517635-CC55-4C18-BACE-0B983BB0F781}" type="datetimeFigureOut">
              <a:rPr kumimoji="1" lang="ja-JP" altLang="en-US" smtClean="0"/>
              <a:pPr/>
              <a:t>2025/1/21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E44793C-837F-430A-8F68-3770ACCBCAF1}"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16517635-CC55-4C18-BACE-0B983BB0F781}" type="datetimeFigureOut">
              <a:rPr kumimoji="1" lang="ja-JP" altLang="en-US" smtClean="0"/>
              <a:pPr/>
              <a:t>2025/1/21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E44793C-837F-430A-8F68-3770ACCBCAF1}"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16517635-CC55-4C18-BACE-0B983BB0F781}" type="datetimeFigureOut">
              <a:rPr kumimoji="1" lang="ja-JP" altLang="en-US" smtClean="0"/>
              <a:pPr/>
              <a:t>2025/1/21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E44793C-837F-430A-8F68-3770ACCBCAF1}"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16517635-CC55-4C18-BACE-0B983BB0F781}" type="datetimeFigureOut">
              <a:rPr kumimoji="1" lang="ja-JP" altLang="en-US" smtClean="0"/>
              <a:pPr/>
              <a:t>2025/1/21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E44793C-837F-430A-8F68-3770ACCBCAF1}"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16517635-CC55-4C18-BACE-0B983BB0F781}" type="datetimeFigureOut">
              <a:rPr kumimoji="1" lang="ja-JP" altLang="en-US" smtClean="0"/>
              <a:pPr/>
              <a:t>2025/1/21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E44793C-837F-430A-8F68-3770ACCBCAF1}"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16517635-CC55-4C18-BACE-0B983BB0F781}" type="datetimeFigureOut">
              <a:rPr kumimoji="1" lang="ja-JP" altLang="en-US" smtClean="0"/>
              <a:pPr/>
              <a:t>2025/1/21</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E44793C-837F-430A-8F68-3770ACCBCAF1}"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16517635-CC55-4C18-BACE-0B983BB0F781}" type="datetimeFigureOut">
              <a:rPr kumimoji="1" lang="ja-JP" altLang="en-US" smtClean="0"/>
              <a:pPr/>
              <a:t>2025/1/21</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E44793C-837F-430A-8F68-3770ACCBCAF1}"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16517635-CC55-4C18-BACE-0B983BB0F781}" type="datetimeFigureOut">
              <a:rPr kumimoji="1" lang="ja-JP" altLang="en-US" smtClean="0"/>
              <a:pPr/>
              <a:t>2025/1/21</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E44793C-837F-430A-8F68-3770ACCBCAF1}"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16517635-CC55-4C18-BACE-0B983BB0F781}" type="datetimeFigureOut">
              <a:rPr kumimoji="1" lang="ja-JP" altLang="en-US" smtClean="0"/>
              <a:pPr/>
              <a:t>2025/1/21</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E44793C-837F-430A-8F68-3770ACCBCAF1}"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16517635-CC55-4C18-BACE-0B983BB0F781}" type="datetimeFigureOut">
              <a:rPr kumimoji="1" lang="ja-JP" altLang="en-US" smtClean="0"/>
              <a:pPr/>
              <a:t>2025/1/21</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E44793C-837F-430A-8F68-3770ACCBCAF1}"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16517635-CC55-4C18-BACE-0B983BB0F781}" type="datetimeFigureOut">
              <a:rPr kumimoji="1" lang="ja-JP" altLang="en-US" smtClean="0"/>
              <a:pPr/>
              <a:t>2025/1/21</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E44793C-837F-430A-8F68-3770ACCBCAF1}"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517635-CC55-4C18-BACE-0B983BB0F781}" type="datetimeFigureOut">
              <a:rPr kumimoji="1" lang="ja-JP" altLang="en-US" smtClean="0"/>
              <a:pPr/>
              <a:t>2025/1/21</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44793C-837F-430A-8F68-3770ACCBCAF1}"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5" Type="http://schemas.openxmlformats.org/officeDocument/2006/relationships/image" Target="../media/image38.jpeg"/><Relationship Id="rId4" Type="http://schemas.openxmlformats.org/officeDocument/2006/relationships/image" Target="../media/image37.jpeg"/></Relationships>
</file>

<file path=ppt/slides/_rels/slide1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 Id="rId5" Type="http://schemas.openxmlformats.org/officeDocument/2006/relationships/image" Target="../media/image42.jpeg"/><Relationship Id="rId4" Type="http://schemas.openxmlformats.org/officeDocument/2006/relationships/image" Target="../media/image41.jpeg"/></Relationships>
</file>

<file path=ppt/slides/_rels/slide1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 Id="rId5" Type="http://schemas.openxmlformats.org/officeDocument/2006/relationships/image" Target="../media/image46.jpeg"/><Relationship Id="rId4" Type="http://schemas.openxmlformats.org/officeDocument/2006/relationships/image" Target="../media/image45.jpeg"/></Relationships>
</file>

<file path=ppt/slides/_rels/slide1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 Id="rId5" Type="http://schemas.openxmlformats.org/officeDocument/2006/relationships/image" Target="../media/image50.jpeg"/><Relationship Id="rId4" Type="http://schemas.openxmlformats.org/officeDocument/2006/relationships/image" Target="../media/image49.jpeg"/></Relationships>
</file>

<file path=ppt/slides/_rels/slide1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 Id="rId5" Type="http://schemas.openxmlformats.org/officeDocument/2006/relationships/image" Target="../media/image54.jpeg"/><Relationship Id="rId4" Type="http://schemas.openxmlformats.org/officeDocument/2006/relationships/image" Target="../media/image53.jpeg"/></Relationships>
</file>

<file path=ppt/slides/_rels/slide1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7.xml"/><Relationship Id="rId5" Type="http://schemas.openxmlformats.org/officeDocument/2006/relationships/image" Target="../media/image58.jpeg"/><Relationship Id="rId4" Type="http://schemas.openxmlformats.org/officeDocument/2006/relationships/image" Target="../media/image57.jpeg"/></Relationships>
</file>

<file path=ppt/slides/_rels/slide17.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7.xml"/><Relationship Id="rId5" Type="http://schemas.openxmlformats.org/officeDocument/2006/relationships/image" Target="../media/image62.jpeg"/><Relationship Id="rId4" Type="http://schemas.openxmlformats.org/officeDocument/2006/relationships/image" Target="../media/image61.jpeg"/></Relationships>
</file>

<file path=ppt/slides/_rels/slide18.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7.xml"/><Relationship Id="rId5" Type="http://schemas.openxmlformats.org/officeDocument/2006/relationships/image" Target="../media/image70.jpeg"/><Relationship Id="rId4" Type="http://schemas.openxmlformats.org/officeDocument/2006/relationships/image" Target="../media/image69.jpeg"/></Relationships>
</file>

<file path=ppt/slides/_rels/slide21.xml.rels><?xml version="1.0" encoding="UTF-8" standalone="yes"?>
<Relationships xmlns="http://schemas.openxmlformats.org/package/2006/relationships"><Relationship Id="rId3" Type="http://schemas.openxmlformats.org/officeDocument/2006/relationships/image" Target="../media/image72.jpeg"/><Relationship Id="rId7" Type="http://schemas.openxmlformats.org/officeDocument/2006/relationships/image" Target="../media/image76.jpeg"/><Relationship Id="rId2" Type="http://schemas.openxmlformats.org/officeDocument/2006/relationships/image" Target="../media/image71.jpeg"/><Relationship Id="rId1" Type="http://schemas.openxmlformats.org/officeDocument/2006/relationships/slideLayout" Target="../slideLayouts/slideLayout7.xml"/><Relationship Id="rId6" Type="http://schemas.openxmlformats.org/officeDocument/2006/relationships/image" Target="../media/image75.jpeg"/><Relationship Id="rId5" Type="http://schemas.openxmlformats.org/officeDocument/2006/relationships/image" Target="../media/image74.jpeg"/><Relationship Id="rId4" Type="http://schemas.openxmlformats.org/officeDocument/2006/relationships/image" Target="../media/image73.jpeg"/></Relationships>
</file>

<file path=ppt/slides/_rels/slide22.xml.rels><?xml version="1.0" encoding="UTF-8" standalone="yes"?>
<Relationships xmlns="http://schemas.openxmlformats.org/package/2006/relationships"><Relationship Id="rId3" Type="http://schemas.openxmlformats.org/officeDocument/2006/relationships/image" Target="../media/image78.jpeg"/><Relationship Id="rId7" Type="http://schemas.openxmlformats.org/officeDocument/2006/relationships/image" Target="../media/image66.jpeg"/><Relationship Id="rId2" Type="http://schemas.openxmlformats.org/officeDocument/2006/relationships/image" Target="../media/image77.jpeg"/><Relationship Id="rId1" Type="http://schemas.openxmlformats.org/officeDocument/2006/relationships/slideLayout" Target="../slideLayouts/slideLayout7.xml"/><Relationship Id="rId6" Type="http://schemas.openxmlformats.org/officeDocument/2006/relationships/image" Target="../media/image81.jpeg"/><Relationship Id="rId5" Type="http://schemas.openxmlformats.org/officeDocument/2006/relationships/image" Target="../media/image80.jpeg"/><Relationship Id="rId4" Type="http://schemas.openxmlformats.org/officeDocument/2006/relationships/image" Target="../media/image79.jpeg"/></Relationships>
</file>

<file path=ppt/slides/_rels/slide23.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image" Target="../media/image83.jpeg"/><Relationship Id="rId7" Type="http://schemas.openxmlformats.org/officeDocument/2006/relationships/image" Target="../media/image87.jpeg"/><Relationship Id="rId2" Type="http://schemas.openxmlformats.org/officeDocument/2006/relationships/image" Target="../media/image82.jpeg"/><Relationship Id="rId1" Type="http://schemas.openxmlformats.org/officeDocument/2006/relationships/slideLayout" Target="../slideLayouts/slideLayout7.xml"/><Relationship Id="rId6" Type="http://schemas.openxmlformats.org/officeDocument/2006/relationships/image" Target="../media/image86.jpeg"/><Relationship Id="rId5" Type="http://schemas.openxmlformats.org/officeDocument/2006/relationships/image" Target="../media/image85.jpeg"/><Relationship Id="rId4" Type="http://schemas.openxmlformats.org/officeDocument/2006/relationships/image" Target="../media/image84.jpeg"/></Relationships>
</file>

<file path=ppt/slides/_rels/slide24.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3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611560" y="476672"/>
            <a:ext cx="7772400" cy="1008112"/>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ja-JP" altLang="en-US" sz="3200" noProof="0" dirty="0">
                <a:latin typeface="+mj-lt"/>
                <a:ea typeface="+mj-ea"/>
                <a:cs typeface="+mj-cs"/>
              </a:rPr>
              <a:t>俵山</a:t>
            </a:r>
            <a:r>
              <a:rPr kumimoji="1" lang="ja-JP" altLang="en-US" sz="3200" b="0" i="0" u="none" strike="noStrike" kern="1200" cap="none" spc="0" normalizeH="0" baseline="0" noProof="0" dirty="0">
                <a:ln>
                  <a:noFill/>
                </a:ln>
                <a:solidFill>
                  <a:schemeClr val="tx1"/>
                </a:solidFill>
                <a:effectLst/>
                <a:uLnTx/>
                <a:uFillTx/>
                <a:latin typeface="+mj-lt"/>
                <a:ea typeface="+mj-ea"/>
                <a:cs typeface="+mj-cs"/>
              </a:rPr>
              <a:t>（</a:t>
            </a:r>
            <a:r>
              <a:rPr kumimoji="1" lang="ja-JP" altLang="en-US" sz="3200" b="0" i="0" u="none" strike="noStrike" kern="1200" cap="none" spc="0" normalizeH="0" baseline="0" noProof="0">
                <a:ln>
                  <a:noFill/>
                </a:ln>
                <a:solidFill>
                  <a:schemeClr val="tx1"/>
                </a:solidFill>
                <a:effectLst/>
                <a:uLnTx/>
                <a:uFillTx/>
                <a:latin typeface="+mj-lt"/>
                <a:ea typeface="+mj-ea"/>
                <a:cs typeface="+mj-cs"/>
              </a:rPr>
              <a:t>たわらやま） </a:t>
            </a:r>
            <a:r>
              <a:rPr kumimoji="1" lang="ja-JP" altLang="en-US" sz="3200" b="0" i="0" u="none" strike="noStrike" kern="1200" cap="none" spc="0" normalizeH="0" baseline="0" noProof="0" dirty="0">
                <a:ln>
                  <a:noFill/>
                </a:ln>
                <a:solidFill>
                  <a:schemeClr val="tx1"/>
                </a:solidFill>
                <a:effectLst/>
                <a:uLnTx/>
                <a:uFillTx/>
                <a:latin typeface="+mj-lt"/>
                <a:ea typeface="+mj-ea"/>
                <a:cs typeface="+mj-cs"/>
              </a:rPr>
              <a:t>地域情報</a:t>
            </a:r>
          </a:p>
        </p:txBody>
      </p:sp>
      <p:sp>
        <p:nvSpPr>
          <p:cNvPr id="3" name="テキスト ボックス 2"/>
          <p:cNvSpPr txBox="1"/>
          <p:nvPr/>
        </p:nvSpPr>
        <p:spPr>
          <a:xfrm>
            <a:off x="1259632" y="5373216"/>
            <a:ext cx="6258445" cy="1200329"/>
          </a:xfrm>
          <a:prstGeom prst="rect">
            <a:avLst/>
          </a:prstGeom>
          <a:noFill/>
        </p:spPr>
        <p:txBody>
          <a:bodyPr wrap="none" rtlCol="0">
            <a:spAutoFit/>
          </a:bodyPr>
          <a:lstStyle/>
          <a:p>
            <a:r>
              <a:rPr lang="ja-JP" altLang="en-US" dirty="0"/>
              <a:t>古くから湯治場として栄えた俵山温泉があります。きれいな水と</a:t>
            </a:r>
            <a:endParaRPr lang="en-US" altLang="ja-JP" dirty="0"/>
          </a:p>
          <a:p>
            <a:r>
              <a:rPr lang="ja-JP" altLang="en-US" dirty="0"/>
              <a:t>寒暖差のある気候から、良質なお米が作られています。</a:t>
            </a:r>
            <a:endParaRPr lang="en-US" altLang="ja-JP" dirty="0"/>
          </a:p>
          <a:p>
            <a:r>
              <a:rPr lang="ja-JP" altLang="en-US" dirty="0"/>
              <a:t>のどかな里山でゆっくり暮らしたい方におすすめの地域です。</a:t>
            </a:r>
          </a:p>
          <a:p>
            <a:endParaRPr kumimoji="1" lang="ja-JP" altLang="en-US" dirty="0"/>
          </a:p>
        </p:txBody>
      </p:sp>
      <p:pic>
        <p:nvPicPr>
          <p:cNvPr id="6" name="図 5">
            <a:extLst>
              <a:ext uri="{FF2B5EF4-FFF2-40B4-BE49-F238E27FC236}">
                <a16:creationId xmlns:a16="http://schemas.microsoft.com/office/drawing/2014/main" id="{879CB845-45DD-4FC1-BCFA-6223B12E43F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4711" y="1124744"/>
            <a:ext cx="6156685" cy="410445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自治会紹介.png"/>
          <p:cNvPicPr>
            <a:picLocks noChangeAspect="1"/>
          </p:cNvPicPr>
          <p:nvPr/>
        </p:nvPicPr>
        <p:blipFill>
          <a:blip r:embed="rId2" cstate="print"/>
          <a:stretch>
            <a:fillRect/>
          </a:stretch>
        </p:blipFill>
        <p:spPr>
          <a:xfrm>
            <a:off x="567259" y="311153"/>
            <a:ext cx="8009482" cy="6235693"/>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251520" y="116632"/>
            <a:ext cx="2295821" cy="369332"/>
          </a:xfrm>
          <a:prstGeom prst="rect">
            <a:avLst/>
          </a:prstGeom>
          <a:noFill/>
        </p:spPr>
        <p:txBody>
          <a:bodyPr wrap="none" rtlCol="0">
            <a:spAutoFit/>
          </a:bodyPr>
          <a:lstStyle/>
          <a:p>
            <a:r>
              <a:rPr lang="ja-JP" altLang="en-US" dirty="0"/>
              <a:t>地域の主な行事・祭り</a:t>
            </a:r>
            <a:endParaRPr kumimoji="1" lang="ja-JP" altLang="en-US" dirty="0"/>
          </a:p>
        </p:txBody>
      </p:sp>
      <p:sp>
        <p:nvSpPr>
          <p:cNvPr id="7" name="テキスト ボックス 6"/>
          <p:cNvSpPr txBox="1"/>
          <p:nvPr/>
        </p:nvSpPr>
        <p:spPr>
          <a:xfrm>
            <a:off x="323528" y="676800"/>
            <a:ext cx="1872629" cy="900246"/>
          </a:xfrm>
          <a:prstGeom prst="rect">
            <a:avLst/>
          </a:prstGeom>
          <a:noFill/>
        </p:spPr>
        <p:txBody>
          <a:bodyPr wrap="none" rtlCol="0">
            <a:spAutoFit/>
          </a:bodyPr>
          <a:lstStyle/>
          <a:p>
            <a:r>
              <a:rPr kumimoji="1" lang="en-US" altLang="ja-JP" sz="1050" dirty="0"/>
              <a:t>4</a:t>
            </a:r>
            <a:r>
              <a:rPr kumimoji="1" lang="ja-JP" altLang="en-US" sz="1050" dirty="0"/>
              <a:t>月　</a:t>
            </a:r>
            <a:r>
              <a:rPr lang="ja-JP" altLang="en-US" sz="1050" dirty="0"/>
              <a:t>　俵山温泉祭り</a:t>
            </a:r>
            <a:endParaRPr kumimoji="1" lang="en-US" altLang="ja-JP" sz="1050" dirty="0"/>
          </a:p>
          <a:p>
            <a:r>
              <a:rPr lang="en-US" altLang="ja-JP" sz="1050" dirty="0"/>
              <a:t>5</a:t>
            </a:r>
            <a:r>
              <a:rPr lang="ja-JP" altLang="en-US" sz="1050" dirty="0"/>
              <a:t>月　　麻羅観音供養祭</a:t>
            </a:r>
            <a:endParaRPr lang="en-US" altLang="ja-JP" sz="1050" dirty="0"/>
          </a:p>
          <a:p>
            <a:r>
              <a:rPr lang="en-US" altLang="ja-JP" sz="1050" dirty="0"/>
              <a:t>6</a:t>
            </a:r>
            <a:r>
              <a:rPr kumimoji="1" lang="ja-JP" altLang="en-US" sz="1050" dirty="0"/>
              <a:t>月　　</a:t>
            </a:r>
            <a:r>
              <a:rPr lang="ja-JP" altLang="en-US" sz="1050" dirty="0"/>
              <a:t>手づくり蛍祭り</a:t>
            </a:r>
            <a:endParaRPr kumimoji="1" lang="en-US" altLang="ja-JP" sz="1050" dirty="0"/>
          </a:p>
          <a:p>
            <a:r>
              <a:rPr lang="en-US" altLang="ja-JP" sz="1050" dirty="0"/>
              <a:t>7</a:t>
            </a:r>
            <a:r>
              <a:rPr lang="ja-JP" altLang="en-US" sz="1050" dirty="0"/>
              <a:t>月　　俵山地区スポーツ大会</a:t>
            </a:r>
            <a:endParaRPr lang="en-US" altLang="ja-JP" sz="1050" dirty="0"/>
          </a:p>
          <a:p>
            <a:r>
              <a:rPr kumimoji="1" lang="en-US" altLang="ja-JP" sz="1050" dirty="0"/>
              <a:t>8</a:t>
            </a:r>
            <a:r>
              <a:rPr kumimoji="1" lang="ja-JP" altLang="en-US" sz="1050" dirty="0"/>
              <a:t>月　　俵山温泉納涼祭</a:t>
            </a:r>
            <a:endParaRPr kumimoji="1" lang="en-US" altLang="ja-JP" sz="1050" dirty="0"/>
          </a:p>
        </p:txBody>
      </p:sp>
      <p:sp>
        <p:nvSpPr>
          <p:cNvPr id="8" name="テキスト ボックス 7"/>
          <p:cNvSpPr txBox="1"/>
          <p:nvPr/>
        </p:nvSpPr>
        <p:spPr>
          <a:xfrm>
            <a:off x="4723200" y="676800"/>
            <a:ext cx="1879041" cy="1061829"/>
          </a:xfrm>
          <a:prstGeom prst="rect">
            <a:avLst/>
          </a:prstGeom>
          <a:noFill/>
        </p:spPr>
        <p:txBody>
          <a:bodyPr wrap="none" rtlCol="0">
            <a:spAutoFit/>
          </a:bodyPr>
          <a:lstStyle/>
          <a:p>
            <a:r>
              <a:rPr lang="ja-JP" altLang="en-US" sz="1050" dirty="0"/>
              <a:t>　</a:t>
            </a:r>
            <a:r>
              <a:rPr lang="en-US" altLang="ja-JP" sz="1050" dirty="0"/>
              <a:t>9</a:t>
            </a:r>
            <a:r>
              <a:rPr lang="ja-JP" altLang="en-US" sz="1050" dirty="0"/>
              <a:t>月　　俵山地区合同体育祭</a:t>
            </a:r>
            <a:endParaRPr lang="en-US" altLang="ja-JP" sz="1050" dirty="0"/>
          </a:p>
          <a:p>
            <a:r>
              <a:rPr lang="ja-JP" altLang="en-US" sz="1050" dirty="0"/>
              <a:t> </a:t>
            </a:r>
            <a:r>
              <a:rPr lang="en-US" altLang="ja-JP" sz="1050" dirty="0"/>
              <a:t>11</a:t>
            </a:r>
            <a:r>
              <a:rPr lang="ja-JP" altLang="en-US" sz="1050" dirty="0"/>
              <a:t>月　　俵山地区文化産業祭</a:t>
            </a:r>
            <a:endParaRPr lang="en-US" altLang="ja-JP" sz="1050" dirty="0"/>
          </a:p>
          <a:p>
            <a:r>
              <a:rPr lang="en-US" altLang="ja-JP" sz="1050" dirty="0"/>
              <a:t> 12</a:t>
            </a:r>
            <a:r>
              <a:rPr kumimoji="1" lang="ja-JP" altLang="en-US" sz="1050" dirty="0"/>
              <a:t>月　</a:t>
            </a:r>
            <a:r>
              <a:rPr lang="ja-JP" altLang="en-US" sz="1050" dirty="0"/>
              <a:t>   秋祭り</a:t>
            </a:r>
            <a:endParaRPr kumimoji="1" lang="en-US" altLang="ja-JP" sz="1050" dirty="0"/>
          </a:p>
          <a:p>
            <a:r>
              <a:rPr lang="en-US" altLang="ja-JP" sz="1050" dirty="0"/>
              <a:t> </a:t>
            </a:r>
            <a:r>
              <a:rPr lang="ja-JP" altLang="en-US" sz="1050" dirty="0"/>
              <a:t>  </a:t>
            </a:r>
            <a:r>
              <a:rPr lang="en-US" altLang="ja-JP" sz="1050" dirty="0"/>
              <a:t>1</a:t>
            </a:r>
            <a:r>
              <a:rPr lang="ja-JP" altLang="en-US" sz="1050" dirty="0"/>
              <a:t>月　　新年祭</a:t>
            </a:r>
            <a:endParaRPr lang="en-US" altLang="ja-JP" sz="1050" dirty="0"/>
          </a:p>
          <a:p>
            <a:r>
              <a:rPr lang="ja-JP" altLang="en-US" sz="1050" dirty="0"/>
              <a:t>　</a:t>
            </a:r>
            <a:r>
              <a:rPr lang="en-US" altLang="ja-JP" sz="1050" dirty="0"/>
              <a:t>2</a:t>
            </a:r>
            <a:r>
              <a:rPr lang="ja-JP" altLang="en-US" sz="1050" dirty="0"/>
              <a:t>月　　俵山地区卓球大会</a:t>
            </a:r>
            <a:endParaRPr lang="en-US" altLang="ja-JP" sz="1050" dirty="0"/>
          </a:p>
          <a:p>
            <a:endParaRPr kumimoji="1" lang="en-US" altLang="ja-JP" sz="1050" dirty="0"/>
          </a:p>
        </p:txBody>
      </p:sp>
      <p:cxnSp>
        <p:nvCxnSpPr>
          <p:cNvPr id="13" name="直線コネクタ 12"/>
          <p:cNvCxnSpPr/>
          <p:nvPr/>
        </p:nvCxnSpPr>
        <p:spPr>
          <a:xfrm>
            <a:off x="0" y="486000"/>
            <a:ext cx="9144000"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14" name="グループ化 13"/>
          <p:cNvGrpSpPr/>
          <p:nvPr/>
        </p:nvGrpSpPr>
        <p:grpSpPr>
          <a:xfrm>
            <a:off x="791580" y="1772816"/>
            <a:ext cx="7560840" cy="5006444"/>
            <a:chOff x="395536" y="1772816"/>
            <a:chExt cx="7560840" cy="5006444"/>
          </a:xfrm>
        </p:grpSpPr>
        <p:sp>
          <p:nvSpPr>
            <p:cNvPr id="2" name="テキスト ボックス 1"/>
            <p:cNvSpPr txBox="1"/>
            <p:nvPr/>
          </p:nvSpPr>
          <p:spPr>
            <a:xfrm>
              <a:off x="395536" y="3933056"/>
              <a:ext cx="1577676" cy="253916"/>
            </a:xfrm>
            <a:prstGeom prst="rect">
              <a:avLst/>
            </a:prstGeom>
            <a:noFill/>
          </p:spPr>
          <p:txBody>
            <a:bodyPr wrap="none" rtlCol="0">
              <a:spAutoFit/>
            </a:bodyPr>
            <a:lstStyle/>
            <a:p>
              <a:r>
                <a:rPr lang="ja-JP" altLang="en-US" sz="1050" dirty="0"/>
                <a:t>温泉祭りでの子ども神輿</a:t>
              </a:r>
              <a:endParaRPr kumimoji="1" lang="ja-JP" altLang="en-US" sz="1050" dirty="0"/>
            </a:p>
          </p:txBody>
        </p:sp>
        <p:sp>
          <p:nvSpPr>
            <p:cNvPr id="3" name="テキスト ボックス 2"/>
            <p:cNvSpPr txBox="1"/>
            <p:nvPr/>
          </p:nvSpPr>
          <p:spPr>
            <a:xfrm>
              <a:off x="4788024" y="3933056"/>
              <a:ext cx="2287806" cy="253916"/>
            </a:xfrm>
            <a:prstGeom prst="rect">
              <a:avLst/>
            </a:prstGeom>
            <a:noFill/>
          </p:spPr>
          <p:txBody>
            <a:bodyPr wrap="none" rtlCol="0">
              <a:spAutoFit/>
            </a:bodyPr>
            <a:lstStyle/>
            <a:p>
              <a:r>
                <a:rPr lang="ja-JP" altLang="en-US" sz="1050" dirty="0"/>
                <a:t>温泉祭り　幼児園園児によるパレード</a:t>
              </a:r>
              <a:endParaRPr kumimoji="1" lang="ja-JP" altLang="en-US" sz="1050" dirty="0"/>
            </a:p>
          </p:txBody>
        </p:sp>
        <p:sp>
          <p:nvSpPr>
            <p:cNvPr id="4" name="テキスト ボックス 3"/>
            <p:cNvSpPr txBox="1"/>
            <p:nvPr/>
          </p:nvSpPr>
          <p:spPr>
            <a:xfrm>
              <a:off x="4788024" y="6525344"/>
              <a:ext cx="2242922" cy="253916"/>
            </a:xfrm>
            <a:prstGeom prst="rect">
              <a:avLst/>
            </a:prstGeom>
            <a:noFill/>
          </p:spPr>
          <p:txBody>
            <a:bodyPr wrap="none" rtlCol="0">
              <a:spAutoFit/>
            </a:bodyPr>
            <a:lstStyle/>
            <a:p>
              <a:r>
                <a:rPr lang="ja-JP" altLang="en-US" sz="1050" dirty="0"/>
                <a:t>納涼祭　地域住民によるお店が並ぶ</a:t>
              </a:r>
              <a:endParaRPr kumimoji="1" lang="ja-JP" altLang="en-US" sz="1050" dirty="0"/>
            </a:p>
          </p:txBody>
        </p:sp>
        <p:sp>
          <p:nvSpPr>
            <p:cNvPr id="5" name="テキスト ボックス 4"/>
            <p:cNvSpPr txBox="1"/>
            <p:nvPr/>
          </p:nvSpPr>
          <p:spPr>
            <a:xfrm>
              <a:off x="395536" y="6525344"/>
              <a:ext cx="998991" cy="253916"/>
            </a:xfrm>
            <a:prstGeom prst="rect">
              <a:avLst/>
            </a:prstGeom>
            <a:noFill/>
          </p:spPr>
          <p:txBody>
            <a:bodyPr wrap="none" rtlCol="0">
              <a:spAutoFit/>
            </a:bodyPr>
            <a:lstStyle/>
            <a:p>
              <a:r>
                <a:rPr lang="ja-JP" altLang="en-US" sz="1050" dirty="0"/>
                <a:t>手づくり蛍祭り</a:t>
              </a:r>
              <a:endParaRPr kumimoji="1" lang="ja-JP" altLang="en-US" sz="1050" dirty="0"/>
            </a:p>
          </p:txBody>
        </p:sp>
        <p:pic>
          <p:nvPicPr>
            <p:cNvPr id="15" name="図 14" descr="２俵山温泉まつり_R.jpg"/>
            <p:cNvPicPr>
              <a:picLocks noChangeAspect="1"/>
            </p:cNvPicPr>
            <p:nvPr/>
          </p:nvPicPr>
          <p:blipFill>
            <a:blip r:embed="rId2" cstate="print"/>
            <a:stretch>
              <a:fillRect/>
            </a:stretch>
          </p:blipFill>
          <p:spPr>
            <a:xfrm>
              <a:off x="395536" y="1772816"/>
              <a:ext cx="3168352" cy="2160000"/>
            </a:xfrm>
            <a:prstGeom prst="rect">
              <a:avLst/>
            </a:prstGeom>
          </p:spPr>
        </p:pic>
        <p:pic>
          <p:nvPicPr>
            <p:cNvPr id="16" name="図 15" descr="20210607 (16)_R.jpg"/>
            <p:cNvPicPr>
              <a:picLocks noChangeAspect="1"/>
            </p:cNvPicPr>
            <p:nvPr/>
          </p:nvPicPr>
          <p:blipFill>
            <a:blip r:embed="rId3" cstate="print"/>
            <a:stretch>
              <a:fillRect/>
            </a:stretch>
          </p:blipFill>
          <p:spPr>
            <a:xfrm>
              <a:off x="4788024" y="1772816"/>
              <a:ext cx="3168352" cy="2160000"/>
            </a:xfrm>
            <a:prstGeom prst="rect">
              <a:avLst/>
            </a:prstGeom>
          </p:spPr>
        </p:pic>
        <p:pic>
          <p:nvPicPr>
            <p:cNvPr id="17" name="図 16" descr="20210607 (12)_R.jpg"/>
            <p:cNvPicPr>
              <a:picLocks noChangeAspect="1"/>
            </p:cNvPicPr>
            <p:nvPr/>
          </p:nvPicPr>
          <p:blipFill>
            <a:blip r:embed="rId4" cstate="print"/>
            <a:stretch>
              <a:fillRect/>
            </a:stretch>
          </p:blipFill>
          <p:spPr>
            <a:xfrm>
              <a:off x="395536" y="4365104"/>
              <a:ext cx="3168352" cy="2160000"/>
            </a:xfrm>
            <a:prstGeom prst="rect">
              <a:avLst/>
            </a:prstGeom>
          </p:spPr>
        </p:pic>
        <p:pic>
          <p:nvPicPr>
            <p:cNvPr id="18" name="図 17" descr="IMG_20210815_171541_r_R.jpg"/>
            <p:cNvPicPr>
              <a:picLocks noChangeAspect="1"/>
            </p:cNvPicPr>
            <p:nvPr/>
          </p:nvPicPr>
          <p:blipFill>
            <a:blip r:embed="rId5" cstate="print"/>
            <a:srcRect t="27230" b="21070"/>
            <a:stretch>
              <a:fillRect/>
            </a:stretch>
          </p:blipFill>
          <p:spPr>
            <a:xfrm>
              <a:off x="4788024" y="4365104"/>
              <a:ext cx="3168352" cy="2160240"/>
            </a:xfrm>
            <a:prstGeom prst="rect">
              <a:avLst/>
            </a:prstGeom>
          </p:spPr>
        </p:pic>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252000" y="116632"/>
            <a:ext cx="1223412" cy="369332"/>
          </a:xfrm>
          <a:prstGeom prst="rect">
            <a:avLst/>
          </a:prstGeom>
          <a:noFill/>
        </p:spPr>
        <p:txBody>
          <a:bodyPr wrap="none" rtlCol="0">
            <a:spAutoFit/>
          </a:bodyPr>
          <a:lstStyle/>
          <a:p>
            <a:r>
              <a:rPr lang="ja-JP" altLang="en-US" dirty="0"/>
              <a:t>歴史・文化</a:t>
            </a:r>
            <a:endParaRPr kumimoji="1" lang="ja-JP" altLang="en-US" dirty="0"/>
          </a:p>
        </p:txBody>
      </p:sp>
      <p:sp>
        <p:nvSpPr>
          <p:cNvPr id="7" name="テキスト ボックス 6"/>
          <p:cNvSpPr txBox="1"/>
          <p:nvPr/>
        </p:nvSpPr>
        <p:spPr>
          <a:xfrm>
            <a:off x="268664" y="705600"/>
            <a:ext cx="8858515" cy="900246"/>
          </a:xfrm>
          <a:prstGeom prst="rect">
            <a:avLst/>
          </a:prstGeom>
          <a:noFill/>
        </p:spPr>
        <p:txBody>
          <a:bodyPr wrap="none" rtlCol="0">
            <a:spAutoFit/>
          </a:bodyPr>
          <a:lstStyle/>
          <a:p>
            <a:r>
              <a:rPr lang="ja-JP" altLang="en-US" sz="1050" dirty="0"/>
              <a:t>県指定の無形民俗文化財である俵山女歌舞伎は、</a:t>
            </a:r>
            <a:r>
              <a:rPr lang="en-US" altLang="ja-JP" sz="1050" dirty="0"/>
              <a:t>1851</a:t>
            </a:r>
            <a:r>
              <a:rPr lang="ja-JP" altLang="en-US" sz="1050" dirty="0"/>
              <a:t>年の火災で焼けた俵山温泉の復興の際に、熊野神社への祈願と入湯客への謝罪のために</a:t>
            </a:r>
            <a:endParaRPr lang="en-US" altLang="ja-JP" sz="1050" dirty="0"/>
          </a:p>
          <a:p>
            <a:r>
              <a:rPr lang="ja-JP" altLang="en-US" sz="1050" dirty="0"/>
              <a:t>開かれた歌舞伎興行一座が、それ以来各地での巡業を終えると俵山へ帰ってきては神社に芝居を奉納するようになり、この地に住みつくようになりました。</a:t>
            </a:r>
            <a:endParaRPr lang="en-US" altLang="ja-JP" sz="1050" dirty="0"/>
          </a:p>
          <a:p>
            <a:r>
              <a:rPr lang="ja-JP" altLang="en-US" sz="1050" dirty="0"/>
              <a:t>一座は女性ばかりで作られていて、俵山女歌舞伎などと呼ばれるようになりました。</a:t>
            </a:r>
            <a:endParaRPr lang="en-US" altLang="ja-JP" sz="1050" dirty="0"/>
          </a:p>
          <a:p>
            <a:r>
              <a:rPr lang="ja-JP" altLang="en-US" sz="1050" dirty="0"/>
              <a:t>俵山地域では地域の伝統文化継承のため、俵山小学校の子どもたちが歌舞伎の練習をし、俵山こども歌舞伎として、温泉祭りなどで披露しています。</a:t>
            </a:r>
          </a:p>
          <a:p>
            <a:endParaRPr lang="ja-JP" altLang="en-US" sz="1050" dirty="0"/>
          </a:p>
        </p:txBody>
      </p:sp>
      <p:cxnSp>
        <p:nvCxnSpPr>
          <p:cNvPr id="12" name="直線コネクタ 11"/>
          <p:cNvCxnSpPr/>
          <p:nvPr/>
        </p:nvCxnSpPr>
        <p:spPr>
          <a:xfrm>
            <a:off x="0" y="486000"/>
            <a:ext cx="9144000"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18" name="グループ化 17"/>
          <p:cNvGrpSpPr/>
          <p:nvPr/>
        </p:nvGrpSpPr>
        <p:grpSpPr>
          <a:xfrm>
            <a:off x="791580" y="1628800"/>
            <a:ext cx="7560840" cy="5006444"/>
            <a:chOff x="395536" y="1628800"/>
            <a:chExt cx="7560840" cy="5006444"/>
          </a:xfrm>
        </p:grpSpPr>
        <p:sp>
          <p:nvSpPr>
            <p:cNvPr id="2" name="テキスト ボックス 1"/>
            <p:cNvSpPr txBox="1"/>
            <p:nvPr/>
          </p:nvSpPr>
          <p:spPr>
            <a:xfrm>
              <a:off x="395536" y="3789040"/>
              <a:ext cx="3246402" cy="253916"/>
            </a:xfrm>
            <a:prstGeom prst="rect">
              <a:avLst/>
            </a:prstGeom>
            <a:noFill/>
          </p:spPr>
          <p:txBody>
            <a:bodyPr wrap="none" rtlCol="0">
              <a:spAutoFit/>
            </a:bodyPr>
            <a:lstStyle/>
            <a:p>
              <a:r>
                <a:rPr lang="ja-JP" altLang="en-US" sz="1050" dirty="0"/>
                <a:t>小学校行事　桟敷集会で歌舞伎を披露する子どもたち</a:t>
              </a:r>
              <a:endParaRPr kumimoji="1" lang="ja-JP" altLang="en-US" sz="1050" dirty="0"/>
            </a:p>
          </p:txBody>
        </p:sp>
        <p:sp>
          <p:nvSpPr>
            <p:cNvPr id="3" name="テキスト ボックス 2"/>
            <p:cNvSpPr txBox="1"/>
            <p:nvPr/>
          </p:nvSpPr>
          <p:spPr>
            <a:xfrm>
              <a:off x="4788024" y="3789040"/>
              <a:ext cx="1383712" cy="253916"/>
            </a:xfrm>
            <a:prstGeom prst="rect">
              <a:avLst/>
            </a:prstGeom>
            <a:noFill/>
          </p:spPr>
          <p:txBody>
            <a:bodyPr wrap="none" rtlCol="0">
              <a:spAutoFit/>
            </a:bodyPr>
            <a:lstStyle/>
            <a:p>
              <a:r>
                <a:rPr lang="ja-JP" altLang="en-US" sz="1050" dirty="0"/>
                <a:t>体育館での練習風景</a:t>
              </a:r>
              <a:endParaRPr kumimoji="1" lang="ja-JP" altLang="en-US" sz="1050" dirty="0"/>
            </a:p>
          </p:txBody>
        </p:sp>
        <p:sp>
          <p:nvSpPr>
            <p:cNvPr id="4" name="テキスト ボックス 3"/>
            <p:cNvSpPr txBox="1"/>
            <p:nvPr/>
          </p:nvSpPr>
          <p:spPr>
            <a:xfrm>
              <a:off x="4788024" y="6381328"/>
              <a:ext cx="2794355" cy="253916"/>
            </a:xfrm>
            <a:prstGeom prst="rect">
              <a:avLst/>
            </a:prstGeom>
            <a:noFill/>
          </p:spPr>
          <p:txBody>
            <a:bodyPr wrap="none" rtlCol="0">
              <a:spAutoFit/>
            </a:bodyPr>
            <a:lstStyle/>
            <a:p>
              <a:r>
                <a:rPr lang="ja-JP" altLang="en-US" sz="1050" dirty="0"/>
                <a:t>県指定　無形民俗文化財である俵山女歌舞伎</a:t>
              </a:r>
              <a:endParaRPr kumimoji="1" lang="ja-JP" altLang="en-US" sz="1050" dirty="0"/>
            </a:p>
          </p:txBody>
        </p:sp>
        <p:pic>
          <p:nvPicPr>
            <p:cNvPr id="13" name="図 12" descr="桟敷集会俵山.jpg"/>
            <p:cNvPicPr>
              <a:picLocks noChangeAspect="1"/>
            </p:cNvPicPr>
            <p:nvPr/>
          </p:nvPicPr>
          <p:blipFill>
            <a:blip r:embed="rId2" cstate="print"/>
            <a:stretch>
              <a:fillRect/>
            </a:stretch>
          </p:blipFill>
          <p:spPr>
            <a:xfrm>
              <a:off x="395536" y="1628800"/>
              <a:ext cx="3168351" cy="2160000"/>
            </a:xfrm>
            <a:prstGeom prst="rect">
              <a:avLst/>
            </a:prstGeom>
          </p:spPr>
        </p:pic>
        <p:pic>
          <p:nvPicPr>
            <p:cNvPr id="14" name="図 13" descr="子供歌舞伎.jpg"/>
            <p:cNvPicPr>
              <a:picLocks noChangeAspect="1"/>
            </p:cNvPicPr>
            <p:nvPr/>
          </p:nvPicPr>
          <p:blipFill>
            <a:blip r:embed="rId3" cstate="print"/>
            <a:stretch>
              <a:fillRect/>
            </a:stretch>
          </p:blipFill>
          <p:spPr>
            <a:xfrm>
              <a:off x="4788024" y="1628800"/>
              <a:ext cx="3168352" cy="2160000"/>
            </a:xfrm>
            <a:prstGeom prst="rect">
              <a:avLst/>
            </a:prstGeom>
          </p:spPr>
        </p:pic>
        <p:pic>
          <p:nvPicPr>
            <p:cNvPr id="15" name="図 14" descr="20210607 (8).jpg"/>
            <p:cNvPicPr>
              <a:picLocks noChangeAspect="1"/>
            </p:cNvPicPr>
            <p:nvPr/>
          </p:nvPicPr>
          <p:blipFill>
            <a:blip r:embed="rId4" cstate="print"/>
            <a:stretch>
              <a:fillRect/>
            </a:stretch>
          </p:blipFill>
          <p:spPr>
            <a:xfrm>
              <a:off x="395536" y="4221088"/>
              <a:ext cx="3168352" cy="2160000"/>
            </a:xfrm>
            <a:prstGeom prst="rect">
              <a:avLst/>
            </a:prstGeom>
          </p:spPr>
        </p:pic>
        <p:sp>
          <p:nvSpPr>
            <p:cNvPr id="16" name="テキスト ボックス 15"/>
            <p:cNvSpPr txBox="1"/>
            <p:nvPr/>
          </p:nvSpPr>
          <p:spPr>
            <a:xfrm>
              <a:off x="395536" y="6381328"/>
              <a:ext cx="2618024" cy="253916"/>
            </a:xfrm>
            <a:prstGeom prst="rect">
              <a:avLst/>
            </a:prstGeom>
            <a:noFill/>
          </p:spPr>
          <p:txBody>
            <a:bodyPr wrap="none" rtlCol="0">
              <a:spAutoFit/>
            </a:bodyPr>
            <a:lstStyle/>
            <a:p>
              <a:r>
                <a:rPr lang="ja-JP" altLang="en-US" sz="1050" dirty="0"/>
                <a:t>地区文化祭で歌舞伎を披露する子どもたち</a:t>
              </a:r>
              <a:endParaRPr kumimoji="1" lang="ja-JP" altLang="en-US" sz="1050" dirty="0"/>
            </a:p>
          </p:txBody>
        </p:sp>
        <p:pic>
          <p:nvPicPr>
            <p:cNvPr id="17" name="図 16" descr="女歌舞伎_R.jpg"/>
            <p:cNvPicPr>
              <a:picLocks noChangeAspect="1"/>
            </p:cNvPicPr>
            <p:nvPr/>
          </p:nvPicPr>
          <p:blipFill>
            <a:blip r:embed="rId5" cstate="print"/>
            <a:stretch>
              <a:fillRect/>
            </a:stretch>
          </p:blipFill>
          <p:spPr>
            <a:xfrm>
              <a:off x="4788024" y="4221088"/>
              <a:ext cx="3168351" cy="2160000"/>
            </a:xfrm>
            <a:prstGeom prst="rect">
              <a:avLst/>
            </a:prstGeom>
          </p:spPr>
        </p:pic>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251520" y="116632"/>
            <a:ext cx="3770584" cy="369332"/>
          </a:xfrm>
          <a:prstGeom prst="rect">
            <a:avLst/>
          </a:prstGeom>
          <a:noFill/>
        </p:spPr>
        <p:txBody>
          <a:bodyPr wrap="none" rtlCol="0">
            <a:spAutoFit/>
          </a:bodyPr>
          <a:lstStyle/>
          <a:p>
            <a:r>
              <a:rPr lang="ja-JP" altLang="en-US" dirty="0"/>
              <a:t>俵山</a:t>
            </a:r>
            <a:r>
              <a:rPr kumimoji="1" lang="ja-JP" altLang="en-US" dirty="0"/>
              <a:t>地域の遊び場・おすすめスポット</a:t>
            </a:r>
          </a:p>
        </p:txBody>
      </p:sp>
      <p:cxnSp>
        <p:nvCxnSpPr>
          <p:cNvPr id="13" name="直線コネクタ 12"/>
          <p:cNvCxnSpPr/>
          <p:nvPr/>
        </p:nvCxnSpPr>
        <p:spPr>
          <a:xfrm>
            <a:off x="0" y="486000"/>
            <a:ext cx="9144000"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17" name="グループ化 16"/>
          <p:cNvGrpSpPr/>
          <p:nvPr/>
        </p:nvGrpSpPr>
        <p:grpSpPr>
          <a:xfrm>
            <a:off x="791580" y="763200"/>
            <a:ext cx="7560840" cy="6016060"/>
            <a:chOff x="395536" y="763200"/>
            <a:chExt cx="7560840" cy="6016060"/>
          </a:xfrm>
        </p:grpSpPr>
        <p:sp>
          <p:nvSpPr>
            <p:cNvPr id="2" name="テキスト ボックス 1"/>
            <p:cNvSpPr txBox="1"/>
            <p:nvPr/>
          </p:nvSpPr>
          <p:spPr>
            <a:xfrm>
              <a:off x="4788024" y="3502800"/>
              <a:ext cx="1818126" cy="253916"/>
            </a:xfrm>
            <a:prstGeom prst="rect">
              <a:avLst/>
            </a:prstGeom>
            <a:noFill/>
          </p:spPr>
          <p:txBody>
            <a:bodyPr wrap="none" rtlCol="0">
              <a:spAutoFit/>
            </a:bodyPr>
            <a:lstStyle/>
            <a:p>
              <a:r>
                <a:rPr lang="ja-JP" altLang="en-US" sz="1050" dirty="0"/>
                <a:t>広々としたスポーツ交流広場</a:t>
              </a:r>
              <a:endParaRPr kumimoji="1" lang="ja-JP" altLang="en-US" sz="1050" dirty="0"/>
            </a:p>
          </p:txBody>
        </p:sp>
        <p:sp>
          <p:nvSpPr>
            <p:cNvPr id="3" name="テキスト ボックス 2"/>
            <p:cNvSpPr txBox="1"/>
            <p:nvPr/>
          </p:nvSpPr>
          <p:spPr>
            <a:xfrm>
              <a:off x="395536" y="3502800"/>
              <a:ext cx="2577950" cy="253916"/>
            </a:xfrm>
            <a:prstGeom prst="rect">
              <a:avLst/>
            </a:prstGeom>
            <a:noFill/>
          </p:spPr>
          <p:txBody>
            <a:bodyPr wrap="none" rtlCol="0">
              <a:spAutoFit/>
            </a:bodyPr>
            <a:lstStyle/>
            <a:p>
              <a:r>
                <a:rPr lang="ja-JP" altLang="en-US" sz="1050" dirty="0"/>
                <a:t>世界基準のラグビー拠点施設となっている</a:t>
              </a:r>
              <a:endParaRPr lang="en-US" altLang="ja-JP" sz="1050" dirty="0"/>
            </a:p>
          </p:txBody>
        </p:sp>
        <p:sp>
          <p:nvSpPr>
            <p:cNvPr id="4" name="テキスト ボックス 3"/>
            <p:cNvSpPr txBox="1"/>
            <p:nvPr/>
          </p:nvSpPr>
          <p:spPr>
            <a:xfrm>
              <a:off x="395536" y="6525344"/>
              <a:ext cx="2472152" cy="253916"/>
            </a:xfrm>
            <a:prstGeom prst="rect">
              <a:avLst/>
            </a:prstGeom>
            <a:noFill/>
          </p:spPr>
          <p:txBody>
            <a:bodyPr wrap="none" rtlCol="0">
              <a:spAutoFit/>
            </a:bodyPr>
            <a:lstStyle/>
            <a:p>
              <a:r>
                <a:rPr lang="ja-JP" altLang="en-US" sz="1050" dirty="0"/>
                <a:t>ヤマネスタジアムの一角にある砂防公園</a:t>
              </a:r>
              <a:endParaRPr kumimoji="1" lang="ja-JP" altLang="en-US" sz="1050" dirty="0"/>
            </a:p>
          </p:txBody>
        </p:sp>
        <p:sp>
          <p:nvSpPr>
            <p:cNvPr id="5" name="テキスト ボックス 4"/>
            <p:cNvSpPr txBox="1"/>
            <p:nvPr/>
          </p:nvSpPr>
          <p:spPr>
            <a:xfrm>
              <a:off x="4788024" y="6525344"/>
              <a:ext cx="2775119" cy="253916"/>
            </a:xfrm>
            <a:prstGeom prst="rect">
              <a:avLst/>
            </a:prstGeom>
            <a:noFill/>
          </p:spPr>
          <p:txBody>
            <a:bodyPr wrap="none" rtlCol="0">
              <a:spAutoFit/>
            </a:bodyPr>
            <a:lstStyle/>
            <a:p>
              <a:r>
                <a:rPr lang="ja-JP" altLang="en-US" sz="1050" dirty="0"/>
                <a:t>公園内はウォーキングコースとしてもおすすめ</a:t>
              </a:r>
              <a:endParaRPr kumimoji="1" lang="ja-JP" altLang="en-US" sz="1050" dirty="0"/>
            </a:p>
          </p:txBody>
        </p:sp>
        <p:sp>
          <p:nvSpPr>
            <p:cNvPr id="6" name="テキスト ボックス 5"/>
            <p:cNvSpPr txBox="1"/>
            <p:nvPr/>
          </p:nvSpPr>
          <p:spPr>
            <a:xfrm>
              <a:off x="395536" y="763200"/>
              <a:ext cx="2103461" cy="500137"/>
            </a:xfrm>
            <a:prstGeom prst="rect">
              <a:avLst/>
            </a:prstGeom>
            <a:noFill/>
          </p:spPr>
          <p:txBody>
            <a:bodyPr wrap="none" rtlCol="0">
              <a:spAutoFit/>
            </a:bodyPr>
            <a:lstStyle/>
            <a:p>
              <a:r>
                <a:rPr lang="ja-JP" altLang="en-US" sz="1600" b="1" dirty="0"/>
                <a:t>ヤマネスタジアム俵山</a:t>
              </a:r>
              <a:endParaRPr kumimoji="1" lang="en-US" altLang="ja-JP" sz="1600" b="1" dirty="0"/>
            </a:p>
            <a:p>
              <a:r>
                <a:rPr kumimoji="1" lang="ja-JP" altLang="en-US" sz="1050" dirty="0"/>
                <a:t>住所：長門市俵山</a:t>
              </a:r>
              <a:r>
                <a:rPr kumimoji="1" lang="en-US" altLang="ja-JP" sz="1050" dirty="0"/>
                <a:t>11356</a:t>
              </a:r>
              <a:r>
                <a:rPr kumimoji="1" lang="ja-JP" altLang="en-US" sz="1050" dirty="0"/>
                <a:t>　</a:t>
              </a:r>
            </a:p>
          </p:txBody>
        </p:sp>
        <p:sp>
          <p:nvSpPr>
            <p:cNvPr id="7" name="テキスト ボックス 6"/>
            <p:cNvSpPr txBox="1"/>
            <p:nvPr/>
          </p:nvSpPr>
          <p:spPr>
            <a:xfrm>
              <a:off x="395536" y="3861048"/>
              <a:ext cx="1762021" cy="500137"/>
            </a:xfrm>
            <a:prstGeom prst="rect">
              <a:avLst/>
            </a:prstGeom>
            <a:noFill/>
          </p:spPr>
          <p:txBody>
            <a:bodyPr wrap="none" rtlCol="0">
              <a:spAutoFit/>
            </a:bodyPr>
            <a:lstStyle/>
            <a:p>
              <a:r>
                <a:rPr lang="ja-JP" altLang="en-US" sz="1600" b="1" dirty="0"/>
                <a:t>みどりの砂防公園</a:t>
              </a:r>
              <a:endParaRPr lang="en-US" altLang="ja-JP" sz="1600" dirty="0"/>
            </a:p>
            <a:p>
              <a:r>
                <a:rPr lang="ja-JP" altLang="en-US" sz="1050" dirty="0"/>
                <a:t>住所：長門市俵山</a:t>
              </a:r>
              <a:endParaRPr kumimoji="1" lang="ja-JP" altLang="en-US" sz="1050" dirty="0"/>
            </a:p>
          </p:txBody>
        </p:sp>
        <p:pic>
          <p:nvPicPr>
            <p:cNvPr id="14" name="図 13" descr="IMG_6068_R.JPG"/>
            <p:cNvPicPr>
              <a:picLocks noChangeAspect="1"/>
            </p:cNvPicPr>
            <p:nvPr/>
          </p:nvPicPr>
          <p:blipFill>
            <a:blip r:embed="rId2" cstate="print"/>
            <a:stretch>
              <a:fillRect/>
            </a:stretch>
          </p:blipFill>
          <p:spPr>
            <a:xfrm>
              <a:off x="4788024" y="4365104"/>
              <a:ext cx="3168352" cy="2160000"/>
            </a:xfrm>
            <a:prstGeom prst="rect">
              <a:avLst/>
            </a:prstGeom>
          </p:spPr>
        </p:pic>
        <p:pic>
          <p:nvPicPr>
            <p:cNvPr id="15" name="図 14" descr="IMG_6066_R.JPG"/>
            <p:cNvPicPr>
              <a:picLocks noChangeAspect="1"/>
            </p:cNvPicPr>
            <p:nvPr/>
          </p:nvPicPr>
          <p:blipFill>
            <a:blip r:embed="rId3" cstate="print"/>
            <a:stretch>
              <a:fillRect/>
            </a:stretch>
          </p:blipFill>
          <p:spPr>
            <a:xfrm>
              <a:off x="395536" y="4365104"/>
              <a:ext cx="3168352" cy="2160000"/>
            </a:xfrm>
            <a:prstGeom prst="rect">
              <a:avLst/>
            </a:prstGeom>
          </p:spPr>
        </p:pic>
        <p:pic>
          <p:nvPicPr>
            <p:cNvPr id="16" name="図 15" descr="ヤマネスタジアム俵山_R.jpg"/>
            <p:cNvPicPr>
              <a:picLocks noChangeAspect="1"/>
            </p:cNvPicPr>
            <p:nvPr/>
          </p:nvPicPr>
          <p:blipFill>
            <a:blip r:embed="rId4" cstate="print"/>
            <a:stretch>
              <a:fillRect/>
            </a:stretch>
          </p:blipFill>
          <p:spPr>
            <a:xfrm>
              <a:off x="395536" y="1339200"/>
              <a:ext cx="3168351" cy="2160000"/>
            </a:xfrm>
            <a:prstGeom prst="rect">
              <a:avLst/>
            </a:prstGeom>
          </p:spPr>
        </p:pic>
        <p:pic>
          <p:nvPicPr>
            <p:cNvPr id="18" name="図 17" descr="ヤマネスタジアム俵山２_R.jpg"/>
            <p:cNvPicPr>
              <a:picLocks noChangeAspect="1"/>
            </p:cNvPicPr>
            <p:nvPr/>
          </p:nvPicPr>
          <p:blipFill>
            <a:blip r:embed="rId5" cstate="print"/>
            <a:stretch>
              <a:fillRect/>
            </a:stretch>
          </p:blipFill>
          <p:spPr>
            <a:xfrm>
              <a:off x="4788024" y="1339200"/>
              <a:ext cx="3168351" cy="2160000"/>
            </a:xfrm>
            <a:prstGeom prst="rect">
              <a:avLst/>
            </a:prstGeom>
          </p:spPr>
        </p:pic>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251520" y="116632"/>
            <a:ext cx="3770584" cy="369332"/>
          </a:xfrm>
          <a:prstGeom prst="rect">
            <a:avLst/>
          </a:prstGeom>
          <a:noFill/>
        </p:spPr>
        <p:txBody>
          <a:bodyPr wrap="none" rtlCol="0">
            <a:spAutoFit/>
          </a:bodyPr>
          <a:lstStyle/>
          <a:p>
            <a:r>
              <a:rPr lang="ja-JP" altLang="en-US" dirty="0"/>
              <a:t>俵山</a:t>
            </a:r>
            <a:r>
              <a:rPr kumimoji="1" lang="ja-JP" altLang="en-US" dirty="0"/>
              <a:t>地域の遊び場・おすすめスポット</a:t>
            </a:r>
          </a:p>
        </p:txBody>
      </p:sp>
      <p:cxnSp>
        <p:nvCxnSpPr>
          <p:cNvPr id="13" name="直線コネクタ 12"/>
          <p:cNvCxnSpPr/>
          <p:nvPr/>
        </p:nvCxnSpPr>
        <p:spPr>
          <a:xfrm>
            <a:off x="0" y="486000"/>
            <a:ext cx="9144000"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19" name="グループ化 18"/>
          <p:cNvGrpSpPr/>
          <p:nvPr/>
        </p:nvGrpSpPr>
        <p:grpSpPr>
          <a:xfrm>
            <a:off x="791580" y="764704"/>
            <a:ext cx="7560840" cy="6014556"/>
            <a:chOff x="395536" y="764704"/>
            <a:chExt cx="7560840" cy="6014556"/>
          </a:xfrm>
        </p:grpSpPr>
        <p:sp>
          <p:nvSpPr>
            <p:cNvPr id="3" name="テキスト ボックス 2"/>
            <p:cNvSpPr txBox="1"/>
            <p:nvPr/>
          </p:nvSpPr>
          <p:spPr>
            <a:xfrm>
              <a:off x="4788024" y="3501008"/>
              <a:ext cx="1973617" cy="253916"/>
            </a:xfrm>
            <a:prstGeom prst="rect">
              <a:avLst/>
            </a:prstGeom>
            <a:noFill/>
          </p:spPr>
          <p:txBody>
            <a:bodyPr wrap="none" rtlCol="0">
              <a:spAutoFit/>
            </a:bodyPr>
            <a:lstStyle/>
            <a:p>
              <a:r>
                <a:rPr lang="ja-JP" altLang="en-US" sz="1050" dirty="0"/>
                <a:t>河川公園では川遊びも楽しめる</a:t>
              </a:r>
              <a:endParaRPr kumimoji="1" lang="ja-JP" altLang="en-US" sz="1050" dirty="0"/>
            </a:p>
          </p:txBody>
        </p:sp>
        <p:sp>
          <p:nvSpPr>
            <p:cNvPr id="4" name="テキスト ボックス 3"/>
            <p:cNvSpPr txBox="1"/>
            <p:nvPr/>
          </p:nvSpPr>
          <p:spPr>
            <a:xfrm>
              <a:off x="4788024" y="6525344"/>
              <a:ext cx="2424062" cy="253916"/>
            </a:xfrm>
            <a:prstGeom prst="rect">
              <a:avLst/>
            </a:prstGeom>
            <a:noFill/>
          </p:spPr>
          <p:txBody>
            <a:bodyPr wrap="none" rtlCol="0">
              <a:spAutoFit/>
            </a:bodyPr>
            <a:lstStyle/>
            <a:p>
              <a:r>
                <a:rPr lang="ja-JP" altLang="en-US" sz="1050" dirty="0"/>
                <a:t>つつじと桜の名所として有名な公園です</a:t>
              </a:r>
              <a:endParaRPr kumimoji="1" lang="ja-JP" altLang="en-US" sz="1050" dirty="0"/>
            </a:p>
          </p:txBody>
        </p:sp>
        <p:sp>
          <p:nvSpPr>
            <p:cNvPr id="5" name="テキスト ボックス 4"/>
            <p:cNvSpPr txBox="1"/>
            <p:nvPr/>
          </p:nvSpPr>
          <p:spPr>
            <a:xfrm>
              <a:off x="395536" y="6525344"/>
              <a:ext cx="1879041" cy="253916"/>
            </a:xfrm>
            <a:prstGeom prst="rect">
              <a:avLst/>
            </a:prstGeom>
            <a:noFill/>
          </p:spPr>
          <p:txBody>
            <a:bodyPr wrap="none" rtlCol="0">
              <a:spAutoFit/>
            </a:bodyPr>
            <a:lstStyle/>
            <a:p>
              <a:r>
                <a:rPr kumimoji="1" lang="ja-JP" altLang="en-US" sz="1050" dirty="0"/>
                <a:t>公園から見える俵山の町並み</a:t>
              </a:r>
            </a:p>
          </p:txBody>
        </p:sp>
        <p:sp>
          <p:nvSpPr>
            <p:cNvPr id="6" name="テキスト ボックス 5"/>
            <p:cNvSpPr txBox="1"/>
            <p:nvPr/>
          </p:nvSpPr>
          <p:spPr>
            <a:xfrm>
              <a:off x="395536" y="764704"/>
              <a:ext cx="4148893" cy="500137"/>
            </a:xfrm>
            <a:prstGeom prst="rect">
              <a:avLst/>
            </a:prstGeom>
            <a:noFill/>
          </p:spPr>
          <p:txBody>
            <a:bodyPr wrap="none" rtlCol="0">
              <a:spAutoFit/>
            </a:bodyPr>
            <a:lstStyle/>
            <a:p>
              <a:r>
                <a:rPr lang="ja-JP" altLang="en-US" sz="1600" b="1" dirty="0"/>
                <a:t>七重川河川公園</a:t>
              </a:r>
              <a:endParaRPr kumimoji="1" lang="en-US" altLang="ja-JP" sz="1600" b="1" dirty="0"/>
            </a:p>
            <a:p>
              <a:r>
                <a:rPr kumimoji="1" lang="ja-JP" altLang="en-US" sz="1050" dirty="0"/>
                <a:t>住所：長門市俵山七重　</a:t>
              </a:r>
              <a:r>
                <a:rPr kumimoji="1" lang="en-US" altLang="ja-JP" sz="1050" dirty="0"/>
                <a:t>※</a:t>
              </a:r>
              <a:r>
                <a:rPr kumimoji="1" lang="ja-JP" altLang="en-US" sz="1050" dirty="0"/>
                <a:t>無料プール開放は</a:t>
              </a:r>
              <a:r>
                <a:rPr kumimoji="1" lang="en-US" altLang="ja-JP" sz="1050" dirty="0"/>
                <a:t>7</a:t>
              </a:r>
              <a:r>
                <a:rPr kumimoji="1" lang="ja-JP" altLang="en-US" sz="1050" dirty="0"/>
                <a:t>月下旬～</a:t>
              </a:r>
              <a:r>
                <a:rPr kumimoji="1" lang="en-US" altLang="ja-JP" sz="1050" dirty="0"/>
                <a:t>8</a:t>
              </a:r>
              <a:r>
                <a:rPr kumimoji="1" lang="ja-JP" altLang="en-US" sz="1050" dirty="0"/>
                <a:t>月中旬頃　</a:t>
              </a:r>
            </a:p>
          </p:txBody>
        </p:sp>
        <p:sp>
          <p:nvSpPr>
            <p:cNvPr id="7" name="テキスト ボックス 6"/>
            <p:cNvSpPr txBox="1"/>
            <p:nvPr/>
          </p:nvSpPr>
          <p:spPr>
            <a:xfrm>
              <a:off x="395536" y="3861048"/>
              <a:ext cx="1374094" cy="500137"/>
            </a:xfrm>
            <a:prstGeom prst="rect">
              <a:avLst/>
            </a:prstGeom>
            <a:noFill/>
          </p:spPr>
          <p:txBody>
            <a:bodyPr wrap="none" rtlCol="0">
              <a:spAutoFit/>
            </a:bodyPr>
            <a:lstStyle/>
            <a:p>
              <a:r>
                <a:rPr lang="ja-JP" altLang="en-US" sz="1600" b="1" dirty="0"/>
                <a:t>熊野山公園</a:t>
              </a:r>
              <a:endParaRPr lang="en-US" altLang="ja-JP" sz="1600" dirty="0"/>
            </a:p>
            <a:p>
              <a:r>
                <a:rPr lang="ja-JP" altLang="en-US" sz="1050" dirty="0"/>
                <a:t>住所：長門市俵山　　</a:t>
              </a:r>
              <a:endParaRPr kumimoji="1" lang="ja-JP" altLang="en-US" sz="1050" dirty="0"/>
            </a:p>
          </p:txBody>
        </p:sp>
        <p:pic>
          <p:nvPicPr>
            <p:cNvPr id="14" name="図 13" descr="20210607 (9)_R.jpg"/>
            <p:cNvPicPr>
              <a:picLocks noChangeAspect="1"/>
            </p:cNvPicPr>
            <p:nvPr/>
          </p:nvPicPr>
          <p:blipFill>
            <a:blip r:embed="rId2" cstate="print"/>
            <a:stretch>
              <a:fillRect/>
            </a:stretch>
          </p:blipFill>
          <p:spPr>
            <a:xfrm>
              <a:off x="395536" y="1340768"/>
              <a:ext cx="3168352" cy="2160000"/>
            </a:xfrm>
            <a:prstGeom prst="rect">
              <a:avLst/>
            </a:prstGeom>
          </p:spPr>
        </p:pic>
        <p:pic>
          <p:nvPicPr>
            <p:cNvPr id="15" name="図 14" descr="20210607 (10)_R.jpg"/>
            <p:cNvPicPr>
              <a:picLocks noChangeAspect="1"/>
            </p:cNvPicPr>
            <p:nvPr/>
          </p:nvPicPr>
          <p:blipFill>
            <a:blip r:embed="rId3" cstate="print"/>
            <a:stretch>
              <a:fillRect/>
            </a:stretch>
          </p:blipFill>
          <p:spPr>
            <a:xfrm>
              <a:off x="4788024" y="1340768"/>
              <a:ext cx="3168352" cy="2160000"/>
            </a:xfrm>
            <a:prstGeom prst="rect">
              <a:avLst/>
            </a:prstGeom>
          </p:spPr>
        </p:pic>
        <p:sp>
          <p:nvSpPr>
            <p:cNvPr id="16" name="テキスト ボックス 15"/>
            <p:cNvSpPr txBox="1"/>
            <p:nvPr/>
          </p:nvSpPr>
          <p:spPr>
            <a:xfrm>
              <a:off x="395536" y="3501008"/>
              <a:ext cx="3788217" cy="253916"/>
            </a:xfrm>
            <a:prstGeom prst="rect">
              <a:avLst/>
            </a:prstGeom>
            <a:noFill/>
          </p:spPr>
          <p:txBody>
            <a:bodyPr wrap="none" rtlCol="0">
              <a:spAutoFit/>
            </a:bodyPr>
            <a:lstStyle/>
            <a:p>
              <a:r>
                <a:rPr lang="ja-JP" altLang="en-US" sz="1050" dirty="0"/>
                <a:t>プールの水は清流を汲み上げ、俵山特産の木炭でろ過して使用</a:t>
              </a:r>
              <a:endParaRPr kumimoji="1" lang="ja-JP" altLang="en-US" sz="1050" dirty="0"/>
            </a:p>
          </p:txBody>
        </p:sp>
        <p:pic>
          <p:nvPicPr>
            <p:cNvPr id="17" name="図 16" descr="IMG_0338_R.JPG"/>
            <p:cNvPicPr>
              <a:picLocks noChangeAspect="1"/>
            </p:cNvPicPr>
            <p:nvPr/>
          </p:nvPicPr>
          <p:blipFill>
            <a:blip r:embed="rId4" cstate="print"/>
            <a:stretch>
              <a:fillRect/>
            </a:stretch>
          </p:blipFill>
          <p:spPr>
            <a:xfrm>
              <a:off x="395536" y="4365104"/>
              <a:ext cx="3168351" cy="2160000"/>
            </a:xfrm>
            <a:prstGeom prst="rect">
              <a:avLst/>
            </a:prstGeom>
          </p:spPr>
        </p:pic>
        <p:pic>
          <p:nvPicPr>
            <p:cNvPr id="18" name="図 17" descr="20210607 (6)_R.jpg"/>
            <p:cNvPicPr>
              <a:picLocks noChangeAspect="1"/>
            </p:cNvPicPr>
            <p:nvPr/>
          </p:nvPicPr>
          <p:blipFill>
            <a:blip r:embed="rId5" cstate="print"/>
            <a:stretch>
              <a:fillRect/>
            </a:stretch>
          </p:blipFill>
          <p:spPr>
            <a:xfrm>
              <a:off x="4788024" y="4365104"/>
              <a:ext cx="3168351" cy="2160000"/>
            </a:xfrm>
            <a:prstGeom prst="rect">
              <a:avLst/>
            </a:prstGeom>
          </p:spPr>
        </p:pic>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251520" y="116632"/>
            <a:ext cx="3770584" cy="369332"/>
          </a:xfrm>
          <a:prstGeom prst="rect">
            <a:avLst/>
          </a:prstGeom>
          <a:noFill/>
        </p:spPr>
        <p:txBody>
          <a:bodyPr wrap="none" rtlCol="0">
            <a:spAutoFit/>
          </a:bodyPr>
          <a:lstStyle/>
          <a:p>
            <a:r>
              <a:rPr lang="ja-JP" altLang="en-US" dirty="0"/>
              <a:t>俵山</a:t>
            </a:r>
            <a:r>
              <a:rPr kumimoji="1" lang="ja-JP" altLang="en-US" dirty="0"/>
              <a:t>地域の遊び場・おすすめスポット</a:t>
            </a:r>
          </a:p>
        </p:txBody>
      </p:sp>
      <p:cxnSp>
        <p:nvCxnSpPr>
          <p:cNvPr id="13" name="直線コネクタ 12"/>
          <p:cNvCxnSpPr/>
          <p:nvPr/>
        </p:nvCxnSpPr>
        <p:spPr>
          <a:xfrm>
            <a:off x="0" y="486000"/>
            <a:ext cx="9144000"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16" name="グループ化 15"/>
          <p:cNvGrpSpPr/>
          <p:nvPr/>
        </p:nvGrpSpPr>
        <p:grpSpPr>
          <a:xfrm>
            <a:off x="791580" y="764704"/>
            <a:ext cx="7560840" cy="6014556"/>
            <a:chOff x="395536" y="764704"/>
            <a:chExt cx="7560840" cy="6014556"/>
          </a:xfrm>
        </p:grpSpPr>
        <p:sp>
          <p:nvSpPr>
            <p:cNvPr id="2" name="テキスト ボックス 1"/>
            <p:cNvSpPr txBox="1"/>
            <p:nvPr/>
          </p:nvSpPr>
          <p:spPr>
            <a:xfrm>
              <a:off x="4788024" y="3501008"/>
              <a:ext cx="1569660" cy="253916"/>
            </a:xfrm>
            <a:prstGeom prst="rect">
              <a:avLst/>
            </a:prstGeom>
            <a:noFill/>
          </p:spPr>
          <p:txBody>
            <a:bodyPr wrap="none" rtlCol="0">
              <a:spAutoFit/>
            </a:bodyPr>
            <a:lstStyle/>
            <a:p>
              <a:r>
                <a:rPr lang="ja-JP" altLang="en-US" sz="1050" dirty="0"/>
                <a:t>遊歩道も整備されている</a:t>
              </a:r>
              <a:endParaRPr kumimoji="1" lang="ja-JP" altLang="en-US" sz="1050" dirty="0"/>
            </a:p>
          </p:txBody>
        </p:sp>
        <p:sp>
          <p:nvSpPr>
            <p:cNvPr id="4" name="テキスト ボックス 3"/>
            <p:cNvSpPr txBox="1"/>
            <p:nvPr/>
          </p:nvSpPr>
          <p:spPr>
            <a:xfrm>
              <a:off x="395536" y="6525344"/>
              <a:ext cx="2188420" cy="253916"/>
            </a:xfrm>
            <a:prstGeom prst="rect">
              <a:avLst/>
            </a:prstGeom>
            <a:noFill/>
          </p:spPr>
          <p:txBody>
            <a:bodyPr wrap="none" rtlCol="0">
              <a:spAutoFit/>
            </a:bodyPr>
            <a:lstStyle/>
            <a:p>
              <a:r>
                <a:rPr lang="ja-JP" altLang="en-US" sz="1050" dirty="0"/>
                <a:t>マイナスイオンを浴びる癒しスポット</a:t>
              </a:r>
              <a:endParaRPr kumimoji="1" lang="ja-JP" altLang="en-US" sz="1050" dirty="0"/>
            </a:p>
          </p:txBody>
        </p:sp>
        <p:sp>
          <p:nvSpPr>
            <p:cNvPr id="5" name="テキスト ボックス 4"/>
            <p:cNvSpPr txBox="1"/>
            <p:nvPr/>
          </p:nvSpPr>
          <p:spPr>
            <a:xfrm>
              <a:off x="395536" y="764704"/>
              <a:ext cx="1643399" cy="500137"/>
            </a:xfrm>
            <a:prstGeom prst="rect">
              <a:avLst/>
            </a:prstGeom>
            <a:noFill/>
          </p:spPr>
          <p:txBody>
            <a:bodyPr wrap="none" rtlCol="0">
              <a:spAutoFit/>
            </a:bodyPr>
            <a:lstStyle/>
            <a:p>
              <a:r>
                <a:rPr lang="ja-JP" altLang="en-US" sz="1600" b="1" dirty="0"/>
                <a:t>千代の滝</a:t>
              </a:r>
              <a:endParaRPr kumimoji="1" lang="en-US" altLang="ja-JP" sz="1600" b="1" dirty="0"/>
            </a:p>
            <a:p>
              <a:r>
                <a:rPr kumimoji="1" lang="ja-JP" altLang="en-US" sz="1050" dirty="0"/>
                <a:t>住所：長門市俵山小原　　</a:t>
              </a:r>
            </a:p>
          </p:txBody>
        </p:sp>
        <p:sp>
          <p:nvSpPr>
            <p:cNvPr id="6" name="テキスト ボックス 5"/>
            <p:cNvSpPr txBox="1"/>
            <p:nvPr/>
          </p:nvSpPr>
          <p:spPr>
            <a:xfrm>
              <a:off x="395536" y="3861048"/>
              <a:ext cx="1463862" cy="500137"/>
            </a:xfrm>
            <a:prstGeom prst="rect">
              <a:avLst/>
            </a:prstGeom>
            <a:noFill/>
          </p:spPr>
          <p:txBody>
            <a:bodyPr wrap="none" rtlCol="0">
              <a:spAutoFit/>
            </a:bodyPr>
            <a:lstStyle/>
            <a:p>
              <a:r>
                <a:rPr lang="ja-JP" altLang="en-US" sz="1600" b="1" dirty="0"/>
                <a:t>七段の滝</a:t>
              </a:r>
              <a:endParaRPr lang="en-US" altLang="ja-JP" sz="1600" dirty="0"/>
            </a:p>
            <a:p>
              <a:r>
                <a:rPr lang="ja-JP" altLang="en-US" sz="1050" dirty="0"/>
                <a:t>住所：長門市俵山七重</a:t>
              </a:r>
              <a:endParaRPr kumimoji="1" lang="ja-JP" altLang="en-US" sz="1050" dirty="0"/>
            </a:p>
          </p:txBody>
        </p:sp>
        <p:sp>
          <p:nvSpPr>
            <p:cNvPr id="10" name="テキスト ボックス 9"/>
            <p:cNvSpPr txBox="1"/>
            <p:nvPr/>
          </p:nvSpPr>
          <p:spPr>
            <a:xfrm>
              <a:off x="395536" y="3501008"/>
              <a:ext cx="1988045" cy="253916"/>
            </a:xfrm>
            <a:prstGeom prst="rect">
              <a:avLst/>
            </a:prstGeom>
            <a:noFill/>
          </p:spPr>
          <p:txBody>
            <a:bodyPr wrap="none" rtlCol="0">
              <a:spAutoFit/>
            </a:bodyPr>
            <a:lstStyle/>
            <a:p>
              <a:r>
                <a:rPr lang="ja-JP" altLang="en-US" sz="1050" dirty="0"/>
                <a:t>長門市では最大の滝で長さ</a:t>
              </a:r>
              <a:r>
                <a:rPr lang="en-US" altLang="ja-JP" sz="1050" dirty="0"/>
                <a:t>13m</a:t>
              </a:r>
              <a:endParaRPr kumimoji="1" lang="ja-JP" altLang="en-US" sz="1050" dirty="0"/>
            </a:p>
          </p:txBody>
        </p:sp>
        <p:pic>
          <p:nvPicPr>
            <p:cNvPr id="14" name="図 13" descr="IMG_2079_R.JPG"/>
            <p:cNvPicPr>
              <a:picLocks noChangeAspect="1"/>
            </p:cNvPicPr>
            <p:nvPr/>
          </p:nvPicPr>
          <p:blipFill>
            <a:blip r:embed="rId2" cstate="print"/>
            <a:stretch>
              <a:fillRect/>
            </a:stretch>
          </p:blipFill>
          <p:spPr>
            <a:xfrm>
              <a:off x="395536" y="1340768"/>
              <a:ext cx="3168352" cy="2160000"/>
            </a:xfrm>
            <a:prstGeom prst="rect">
              <a:avLst/>
            </a:prstGeom>
          </p:spPr>
        </p:pic>
        <p:pic>
          <p:nvPicPr>
            <p:cNvPr id="15" name="図 14" descr="IMG_2081_R.JPG"/>
            <p:cNvPicPr>
              <a:picLocks noChangeAspect="1"/>
            </p:cNvPicPr>
            <p:nvPr/>
          </p:nvPicPr>
          <p:blipFill>
            <a:blip r:embed="rId3" cstate="print"/>
            <a:stretch>
              <a:fillRect/>
            </a:stretch>
          </p:blipFill>
          <p:spPr>
            <a:xfrm>
              <a:off x="4788024" y="1340768"/>
              <a:ext cx="3168352" cy="2160000"/>
            </a:xfrm>
            <a:prstGeom prst="rect">
              <a:avLst/>
            </a:prstGeom>
          </p:spPr>
        </p:pic>
        <p:pic>
          <p:nvPicPr>
            <p:cNvPr id="17" name="図 16" descr="七段の滝_R.jpg"/>
            <p:cNvPicPr>
              <a:picLocks noChangeAspect="1"/>
            </p:cNvPicPr>
            <p:nvPr/>
          </p:nvPicPr>
          <p:blipFill>
            <a:blip r:embed="rId4" cstate="print"/>
            <a:stretch>
              <a:fillRect/>
            </a:stretch>
          </p:blipFill>
          <p:spPr>
            <a:xfrm>
              <a:off x="395537" y="4365104"/>
              <a:ext cx="3168351" cy="2160000"/>
            </a:xfrm>
            <a:prstGeom prst="rect">
              <a:avLst/>
            </a:prstGeom>
          </p:spPr>
        </p:pic>
        <p:pic>
          <p:nvPicPr>
            <p:cNvPr id="18" name="図 17" descr="七段の滝１_R.jpg"/>
            <p:cNvPicPr>
              <a:picLocks noChangeAspect="1"/>
            </p:cNvPicPr>
            <p:nvPr/>
          </p:nvPicPr>
          <p:blipFill>
            <a:blip r:embed="rId5" cstate="print"/>
            <a:srcRect l="12052" r="9540"/>
            <a:stretch>
              <a:fillRect/>
            </a:stretch>
          </p:blipFill>
          <p:spPr>
            <a:xfrm>
              <a:off x="4788024" y="4365104"/>
              <a:ext cx="3168352" cy="2160000"/>
            </a:xfrm>
            <a:prstGeom prst="rect">
              <a:avLst/>
            </a:prstGeom>
          </p:spPr>
        </p:pic>
        <p:sp>
          <p:nvSpPr>
            <p:cNvPr id="19" name="テキスト ボックス 18"/>
            <p:cNvSpPr txBox="1"/>
            <p:nvPr/>
          </p:nvSpPr>
          <p:spPr>
            <a:xfrm>
              <a:off x="4788024" y="6525344"/>
              <a:ext cx="2000869" cy="253916"/>
            </a:xfrm>
            <a:prstGeom prst="rect">
              <a:avLst/>
            </a:prstGeom>
            <a:noFill/>
          </p:spPr>
          <p:txBody>
            <a:bodyPr wrap="none" rtlCol="0">
              <a:spAutoFit/>
            </a:bodyPr>
            <a:lstStyle/>
            <a:p>
              <a:r>
                <a:rPr kumimoji="1" lang="ja-JP" altLang="en-US" sz="1050" dirty="0"/>
                <a:t>七重川河川公園の側にあります</a:t>
              </a: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p:nvPr/>
        </p:nvSpPr>
        <p:spPr>
          <a:xfrm>
            <a:off x="251520" y="116632"/>
            <a:ext cx="3770584" cy="369332"/>
          </a:xfrm>
          <a:prstGeom prst="rect">
            <a:avLst/>
          </a:prstGeom>
          <a:noFill/>
        </p:spPr>
        <p:txBody>
          <a:bodyPr wrap="none" rtlCol="0">
            <a:spAutoFit/>
          </a:bodyPr>
          <a:lstStyle/>
          <a:p>
            <a:r>
              <a:rPr lang="ja-JP" altLang="en-US" dirty="0"/>
              <a:t>俵山</a:t>
            </a:r>
            <a:r>
              <a:rPr kumimoji="1" lang="ja-JP" altLang="en-US" dirty="0"/>
              <a:t>地域の遊び場・おすすめスポット</a:t>
            </a:r>
          </a:p>
        </p:txBody>
      </p:sp>
      <p:cxnSp>
        <p:nvCxnSpPr>
          <p:cNvPr id="13" name="直線コネクタ 12"/>
          <p:cNvCxnSpPr/>
          <p:nvPr/>
        </p:nvCxnSpPr>
        <p:spPr>
          <a:xfrm>
            <a:off x="0" y="486000"/>
            <a:ext cx="9144000"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251520" y="620688"/>
            <a:ext cx="8568952" cy="600164"/>
          </a:xfrm>
          <a:prstGeom prst="rect">
            <a:avLst/>
          </a:prstGeom>
          <a:noFill/>
        </p:spPr>
        <p:txBody>
          <a:bodyPr wrap="square" rtlCol="0">
            <a:spAutoFit/>
          </a:bodyPr>
          <a:lstStyle/>
          <a:p>
            <a:r>
              <a:rPr lang="ja-JP" altLang="en-US" sz="1100" dirty="0">
                <a:latin typeface="+mn-ea"/>
              </a:rPr>
              <a:t>ゆうゆうグリーン俵山は、俵山地域を「住んでて良かったな」「住んでみたいな」と思われる地域にするために、楽しみながら地域づくりを行っている</a:t>
            </a:r>
            <a:r>
              <a:rPr lang="en-US" altLang="ja-JP" sz="1100" dirty="0">
                <a:latin typeface="+mn-ea"/>
              </a:rPr>
              <a:t>NPO</a:t>
            </a:r>
            <a:r>
              <a:rPr lang="ja-JP" altLang="en-US" sz="1100" dirty="0">
                <a:latin typeface="+mn-ea"/>
              </a:rPr>
              <a:t>法人です。体験交流施設 里山ステーション俵山をホームグラウンドに地域の子どもから大人までの元気づくりに取り組んでいます。</a:t>
            </a:r>
            <a:endParaRPr lang="en-US" altLang="ja-JP" sz="1100" dirty="0">
              <a:latin typeface="+mn-ea"/>
            </a:endParaRPr>
          </a:p>
          <a:p>
            <a:r>
              <a:rPr lang="ja-JP" altLang="en-US" sz="1100" dirty="0">
                <a:latin typeface="+mn-ea"/>
              </a:rPr>
              <a:t>また、農家民泊などグリーンツーリズムの取り組みを進めており、各集落の特色を活かした体験交流活動を実施することもできます。</a:t>
            </a:r>
            <a:endParaRPr kumimoji="1" lang="ja-JP" altLang="en-US" sz="1100" dirty="0">
              <a:latin typeface="+mn-ea"/>
            </a:endParaRPr>
          </a:p>
        </p:txBody>
      </p:sp>
      <p:grpSp>
        <p:nvGrpSpPr>
          <p:cNvPr id="17" name="グループ化 16"/>
          <p:cNvGrpSpPr/>
          <p:nvPr/>
        </p:nvGrpSpPr>
        <p:grpSpPr>
          <a:xfrm>
            <a:off x="755576" y="1268760"/>
            <a:ext cx="7632848" cy="5510500"/>
            <a:chOff x="323528" y="1268760"/>
            <a:chExt cx="7632848" cy="5510500"/>
          </a:xfrm>
        </p:grpSpPr>
        <p:sp>
          <p:nvSpPr>
            <p:cNvPr id="2" name="テキスト ボックス 1"/>
            <p:cNvSpPr txBox="1"/>
            <p:nvPr/>
          </p:nvSpPr>
          <p:spPr>
            <a:xfrm>
              <a:off x="395536" y="3933056"/>
              <a:ext cx="2044149" cy="253916"/>
            </a:xfrm>
            <a:prstGeom prst="rect">
              <a:avLst/>
            </a:prstGeom>
            <a:noFill/>
          </p:spPr>
          <p:txBody>
            <a:bodyPr wrap="none" rtlCol="0">
              <a:spAutoFit/>
            </a:bodyPr>
            <a:lstStyle/>
            <a:p>
              <a:r>
                <a:rPr lang="ja-JP" altLang="en-US" sz="1050" dirty="0"/>
                <a:t>交流施設　里山ステーション俵山</a:t>
              </a:r>
              <a:endParaRPr kumimoji="1" lang="ja-JP" altLang="en-US" sz="1050" dirty="0"/>
            </a:p>
          </p:txBody>
        </p:sp>
        <p:sp>
          <p:nvSpPr>
            <p:cNvPr id="3" name="テキスト ボックス 2"/>
            <p:cNvSpPr txBox="1"/>
            <p:nvPr/>
          </p:nvSpPr>
          <p:spPr>
            <a:xfrm>
              <a:off x="4788024" y="3933056"/>
              <a:ext cx="1375698" cy="253916"/>
            </a:xfrm>
            <a:prstGeom prst="rect">
              <a:avLst/>
            </a:prstGeom>
            <a:noFill/>
          </p:spPr>
          <p:txBody>
            <a:bodyPr wrap="none" rtlCol="0">
              <a:spAutoFit/>
            </a:bodyPr>
            <a:lstStyle/>
            <a:p>
              <a:r>
                <a:rPr lang="ja-JP" altLang="en-US" sz="1050" dirty="0"/>
                <a:t>野菜の植え付け体験</a:t>
              </a:r>
              <a:endParaRPr kumimoji="1" lang="ja-JP" altLang="en-US" sz="1050" dirty="0"/>
            </a:p>
          </p:txBody>
        </p:sp>
        <p:sp>
          <p:nvSpPr>
            <p:cNvPr id="4" name="テキスト ボックス 3"/>
            <p:cNvSpPr txBox="1"/>
            <p:nvPr/>
          </p:nvSpPr>
          <p:spPr>
            <a:xfrm>
              <a:off x="4788024" y="6525344"/>
              <a:ext cx="830677" cy="253916"/>
            </a:xfrm>
            <a:prstGeom prst="rect">
              <a:avLst/>
            </a:prstGeom>
            <a:noFill/>
          </p:spPr>
          <p:txBody>
            <a:bodyPr wrap="none" rtlCol="0">
              <a:spAutoFit/>
            </a:bodyPr>
            <a:lstStyle/>
            <a:p>
              <a:r>
                <a:rPr lang="ja-JP" altLang="en-US" sz="1050" dirty="0"/>
                <a:t>餅つき体験</a:t>
              </a:r>
              <a:endParaRPr kumimoji="1" lang="ja-JP" altLang="en-US" sz="1050" dirty="0"/>
            </a:p>
          </p:txBody>
        </p:sp>
        <p:sp>
          <p:nvSpPr>
            <p:cNvPr id="5" name="テキスト ボックス 4"/>
            <p:cNvSpPr txBox="1"/>
            <p:nvPr/>
          </p:nvSpPr>
          <p:spPr>
            <a:xfrm>
              <a:off x="395536" y="6525344"/>
              <a:ext cx="1119217" cy="253916"/>
            </a:xfrm>
            <a:prstGeom prst="rect">
              <a:avLst/>
            </a:prstGeom>
            <a:noFill/>
          </p:spPr>
          <p:txBody>
            <a:bodyPr wrap="none" rtlCol="0">
              <a:spAutoFit/>
            </a:bodyPr>
            <a:lstStyle/>
            <a:p>
              <a:r>
                <a:rPr lang="ja-JP" altLang="en-US" sz="1050" dirty="0"/>
                <a:t>お米の収穫体験</a:t>
              </a:r>
              <a:endParaRPr kumimoji="1" lang="ja-JP" altLang="en-US" sz="1050" dirty="0"/>
            </a:p>
          </p:txBody>
        </p:sp>
        <p:sp>
          <p:nvSpPr>
            <p:cNvPr id="6" name="テキスト ボックス 5"/>
            <p:cNvSpPr txBox="1"/>
            <p:nvPr/>
          </p:nvSpPr>
          <p:spPr>
            <a:xfrm>
              <a:off x="323528" y="1268760"/>
              <a:ext cx="2034531" cy="500137"/>
            </a:xfrm>
            <a:prstGeom prst="rect">
              <a:avLst/>
            </a:prstGeom>
            <a:noFill/>
          </p:spPr>
          <p:txBody>
            <a:bodyPr wrap="none" rtlCol="0">
              <a:spAutoFit/>
            </a:bodyPr>
            <a:lstStyle/>
            <a:p>
              <a:r>
                <a:rPr lang="ja-JP" altLang="en-US" sz="1600" b="1" dirty="0"/>
                <a:t>ゆうゆうグリーン俵山</a:t>
              </a:r>
              <a:endParaRPr kumimoji="1" lang="en-US" altLang="ja-JP" sz="1600" b="1" dirty="0"/>
            </a:p>
            <a:p>
              <a:r>
                <a:rPr kumimoji="1" lang="ja-JP" altLang="en-US" sz="1050" dirty="0"/>
                <a:t>住所：長門市俵山</a:t>
              </a:r>
              <a:r>
                <a:rPr kumimoji="1" lang="en-US" altLang="ja-JP" sz="1050" dirty="0"/>
                <a:t>4497</a:t>
              </a:r>
              <a:r>
                <a:rPr kumimoji="1" lang="ja-JP" altLang="en-US" sz="1050" dirty="0"/>
                <a:t>　　</a:t>
              </a:r>
            </a:p>
          </p:txBody>
        </p:sp>
        <p:pic>
          <p:nvPicPr>
            <p:cNvPr id="15" name="図 14" descr="米収穫体験_R.jpg"/>
            <p:cNvPicPr>
              <a:picLocks noChangeAspect="1"/>
            </p:cNvPicPr>
            <p:nvPr/>
          </p:nvPicPr>
          <p:blipFill>
            <a:blip r:embed="rId2" cstate="print"/>
            <a:stretch>
              <a:fillRect/>
            </a:stretch>
          </p:blipFill>
          <p:spPr>
            <a:xfrm>
              <a:off x="395536" y="4365104"/>
              <a:ext cx="3168352" cy="2160000"/>
            </a:xfrm>
            <a:prstGeom prst="rect">
              <a:avLst/>
            </a:prstGeom>
          </p:spPr>
        </p:pic>
        <p:pic>
          <p:nvPicPr>
            <p:cNvPr id="16" name="図 15" descr="野菜の植え付け体験_R.jpg"/>
            <p:cNvPicPr>
              <a:picLocks noChangeAspect="1"/>
            </p:cNvPicPr>
            <p:nvPr/>
          </p:nvPicPr>
          <p:blipFill>
            <a:blip r:embed="rId3" cstate="print"/>
            <a:stretch>
              <a:fillRect/>
            </a:stretch>
          </p:blipFill>
          <p:spPr>
            <a:xfrm>
              <a:off x="4788024" y="1772816"/>
              <a:ext cx="3168352" cy="2160000"/>
            </a:xfrm>
            <a:prstGeom prst="rect">
              <a:avLst/>
            </a:prstGeom>
          </p:spPr>
        </p:pic>
        <p:pic>
          <p:nvPicPr>
            <p:cNvPr id="18" name="図 17" descr="餅つき体験_R.jpg"/>
            <p:cNvPicPr>
              <a:picLocks noChangeAspect="1"/>
            </p:cNvPicPr>
            <p:nvPr/>
          </p:nvPicPr>
          <p:blipFill>
            <a:blip r:embed="rId4" cstate="print"/>
            <a:stretch>
              <a:fillRect/>
            </a:stretch>
          </p:blipFill>
          <p:spPr>
            <a:xfrm>
              <a:off x="4788024" y="4365104"/>
              <a:ext cx="3168352" cy="2160000"/>
            </a:xfrm>
            <a:prstGeom prst="rect">
              <a:avLst/>
            </a:prstGeom>
          </p:spPr>
        </p:pic>
        <p:pic>
          <p:nvPicPr>
            <p:cNvPr id="19" name="図 18" descr="IMG_6065_R.JPG"/>
            <p:cNvPicPr>
              <a:picLocks noChangeAspect="1"/>
            </p:cNvPicPr>
            <p:nvPr/>
          </p:nvPicPr>
          <p:blipFill>
            <a:blip r:embed="rId5" cstate="print">
              <a:lum bright="10000"/>
            </a:blip>
            <a:stretch>
              <a:fillRect/>
            </a:stretch>
          </p:blipFill>
          <p:spPr>
            <a:xfrm>
              <a:off x="395536" y="1772816"/>
              <a:ext cx="3168352" cy="2160000"/>
            </a:xfrm>
            <a:prstGeom prst="rect">
              <a:avLst/>
            </a:prstGeom>
          </p:spPr>
        </p:pic>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07504" y="620688"/>
            <a:ext cx="8856984" cy="1308050"/>
          </a:xfrm>
          <a:prstGeom prst="rect">
            <a:avLst/>
          </a:prstGeom>
          <a:noFill/>
        </p:spPr>
        <p:txBody>
          <a:bodyPr wrap="square" rtlCol="0">
            <a:spAutoFit/>
          </a:bodyPr>
          <a:lstStyle/>
          <a:p>
            <a:r>
              <a:rPr lang="ja-JP" altLang="en-US" sz="1600" b="1" dirty="0"/>
              <a:t>俵山ジビエ</a:t>
            </a:r>
            <a:endParaRPr lang="en-US" altLang="ja-JP" sz="1600" b="1" dirty="0"/>
          </a:p>
          <a:p>
            <a:r>
              <a:rPr lang="ja-JP" altLang="en-US" sz="1050" dirty="0"/>
              <a:t>ジビエは、狩猟で得た天然の野生鳥獣の食肉を意味するフランス語で、ヨーロッパでは貴族の伝統料理の食材として古くから親しまれてきました。山野を駆け巡った天然の肉は脂肪が少なく、引き締まっていて栄養価も高い、まさに山からの贈り物です。長門市でも、俵山地区に「俵山猪鹿工房　想」が設立されたことによって、猪肉・鹿肉の処理販売が行われるようになり、ジビエの利用が広まってきています。</a:t>
            </a:r>
            <a:endParaRPr lang="en-US" altLang="ja-JP" sz="1050" dirty="0"/>
          </a:p>
          <a:p>
            <a:endParaRPr lang="ja-JP" altLang="en-US" sz="1050" dirty="0">
              <a:latin typeface="+mn-ea"/>
            </a:endParaRPr>
          </a:p>
          <a:p>
            <a:endParaRPr lang="en-US" altLang="ja-JP" sz="1050" b="1" dirty="0">
              <a:latin typeface="+mn-ea"/>
            </a:endParaRPr>
          </a:p>
          <a:p>
            <a:endParaRPr kumimoji="1" lang="ja-JP" altLang="en-US" sz="1050" b="1" dirty="0">
              <a:latin typeface="+mn-ea"/>
            </a:endParaRPr>
          </a:p>
        </p:txBody>
      </p:sp>
      <p:sp>
        <p:nvSpPr>
          <p:cNvPr id="7" name="テキスト ボックス 6"/>
          <p:cNvSpPr txBox="1"/>
          <p:nvPr/>
        </p:nvSpPr>
        <p:spPr>
          <a:xfrm>
            <a:off x="1835696" y="1124744"/>
            <a:ext cx="184731" cy="253916"/>
          </a:xfrm>
          <a:prstGeom prst="rect">
            <a:avLst/>
          </a:prstGeom>
          <a:noFill/>
        </p:spPr>
        <p:txBody>
          <a:bodyPr wrap="none" rtlCol="0">
            <a:spAutoFit/>
          </a:bodyPr>
          <a:lstStyle/>
          <a:p>
            <a:endParaRPr kumimoji="1" lang="ja-JP" altLang="en-US" sz="1050" dirty="0"/>
          </a:p>
        </p:txBody>
      </p:sp>
      <p:sp>
        <p:nvSpPr>
          <p:cNvPr id="8" name="テキスト ボックス 7"/>
          <p:cNvSpPr txBox="1"/>
          <p:nvPr/>
        </p:nvSpPr>
        <p:spPr>
          <a:xfrm>
            <a:off x="107504" y="3789040"/>
            <a:ext cx="8928992" cy="823302"/>
          </a:xfrm>
          <a:prstGeom prst="rect">
            <a:avLst/>
          </a:prstGeom>
          <a:noFill/>
        </p:spPr>
        <p:txBody>
          <a:bodyPr wrap="square" rtlCol="0">
            <a:spAutoFit/>
          </a:bodyPr>
          <a:lstStyle/>
          <a:p>
            <a:r>
              <a:rPr lang="ja-JP" altLang="en-US" sz="1600" b="1" dirty="0"/>
              <a:t>長門</a:t>
            </a:r>
            <a:r>
              <a:rPr lang="ja-JP" altLang="en-US" sz="1600" b="1" dirty="0" err="1"/>
              <a:t>ゆず</a:t>
            </a:r>
            <a:r>
              <a:rPr lang="ja-JP" altLang="en-US" sz="1600" b="1" dirty="0"/>
              <a:t>きち</a:t>
            </a:r>
            <a:endParaRPr lang="en-US" altLang="ja-JP" sz="1600" b="1" dirty="0"/>
          </a:p>
          <a:p>
            <a:r>
              <a:rPr lang="ja-JP" altLang="en-US" sz="1050" dirty="0"/>
              <a:t>風味の良いゆず、軽やかな酸味のすだち、その両方のいいところを合わせたような爽やかな味わいが魅力の長門</a:t>
            </a:r>
            <a:r>
              <a:rPr lang="ja-JP" altLang="en-US" sz="1050" dirty="0" err="1"/>
              <a:t>ゆず</a:t>
            </a:r>
            <a:r>
              <a:rPr lang="ja-JP" altLang="en-US" sz="1050" dirty="0"/>
              <a:t>きちは、果汁も多く、薬味に食材に</a:t>
            </a:r>
            <a:endParaRPr lang="en-US" altLang="ja-JP" sz="1050" dirty="0"/>
          </a:p>
          <a:p>
            <a:r>
              <a:rPr lang="ja-JP" altLang="en-US" sz="1050" dirty="0"/>
              <a:t>と幅広く活用されています。</a:t>
            </a:r>
            <a:r>
              <a:rPr lang="en-US" altLang="ja-JP" sz="1050" dirty="0"/>
              <a:t>8</a:t>
            </a:r>
            <a:r>
              <a:rPr lang="ja-JP" altLang="en-US" sz="1050" dirty="0"/>
              <a:t>月下旬～</a:t>
            </a:r>
            <a:r>
              <a:rPr lang="en-US" altLang="ja-JP" sz="1050" dirty="0"/>
              <a:t>10</a:t>
            </a:r>
            <a:r>
              <a:rPr lang="ja-JP" altLang="en-US" sz="1050" dirty="0"/>
              <a:t>月下旬が収穫時期で、この季節には色鮮やかな緑の果実が果樹園を彩ります。</a:t>
            </a:r>
            <a:endParaRPr lang="en-US" altLang="ja-JP" sz="1050" dirty="0"/>
          </a:p>
          <a:p>
            <a:endParaRPr kumimoji="1" lang="ja-JP" altLang="en-US" sz="1050" b="1" dirty="0"/>
          </a:p>
        </p:txBody>
      </p:sp>
      <p:sp>
        <p:nvSpPr>
          <p:cNvPr id="10" name="テキスト ボックス 9"/>
          <p:cNvSpPr txBox="1"/>
          <p:nvPr/>
        </p:nvSpPr>
        <p:spPr>
          <a:xfrm>
            <a:off x="251520" y="116632"/>
            <a:ext cx="1938351" cy="369332"/>
          </a:xfrm>
          <a:prstGeom prst="rect">
            <a:avLst/>
          </a:prstGeom>
          <a:noFill/>
        </p:spPr>
        <p:txBody>
          <a:bodyPr wrap="none" rtlCol="0">
            <a:spAutoFit/>
          </a:bodyPr>
          <a:lstStyle/>
          <a:p>
            <a:pPr algn="ctr"/>
            <a:r>
              <a:rPr kumimoji="1" lang="ja-JP" altLang="en-US" dirty="0"/>
              <a:t>地域のおいしい食</a:t>
            </a:r>
          </a:p>
        </p:txBody>
      </p:sp>
      <p:cxnSp>
        <p:nvCxnSpPr>
          <p:cNvPr id="14" name="直線コネクタ 13"/>
          <p:cNvCxnSpPr/>
          <p:nvPr/>
        </p:nvCxnSpPr>
        <p:spPr>
          <a:xfrm>
            <a:off x="0" y="486000"/>
            <a:ext cx="9144000"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18" name="グループ化 17"/>
          <p:cNvGrpSpPr/>
          <p:nvPr/>
        </p:nvGrpSpPr>
        <p:grpSpPr>
          <a:xfrm>
            <a:off x="791580" y="1412776"/>
            <a:ext cx="7888958" cy="5445224"/>
            <a:chOff x="395536" y="1412776"/>
            <a:chExt cx="7888958" cy="5445224"/>
          </a:xfrm>
        </p:grpSpPr>
        <p:sp>
          <p:nvSpPr>
            <p:cNvPr id="2" name="テキスト ボックス 1"/>
            <p:cNvSpPr txBox="1"/>
            <p:nvPr/>
          </p:nvSpPr>
          <p:spPr>
            <a:xfrm>
              <a:off x="395536" y="3573016"/>
              <a:ext cx="3517310" cy="253916"/>
            </a:xfrm>
            <a:prstGeom prst="rect">
              <a:avLst/>
            </a:prstGeom>
            <a:noFill/>
          </p:spPr>
          <p:txBody>
            <a:bodyPr wrap="none" rtlCol="0">
              <a:spAutoFit/>
            </a:bodyPr>
            <a:lstStyle/>
            <a:p>
              <a:r>
                <a:rPr lang="ja-JP" altLang="en-US" sz="1050" dirty="0"/>
                <a:t>温泉街にある食事処「たべ山」で味わえるジビエ盛り合わせ</a:t>
              </a:r>
              <a:endParaRPr kumimoji="1" lang="ja-JP" altLang="en-US" sz="1050" dirty="0"/>
            </a:p>
          </p:txBody>
        </p:sp>
        <p:sp>
          <p:nvSpPr>
            <p:cNvPr id="3" name="テキスト ボックス 2"/>
            <p:cNvSpPr txBox="1"/>
            <p:nvPr/>
          </p:nvSpPr>
          <p:spPr>
            <a:xfrm>
              <a:off x="4788024" y="3573016"/>
              <a:ext cx="2509020" cy="253916"/>
            </a:xfrm>
            <a:prstGeom prst="rect">
              <a:avLst/>
            </a:prstGeom>
            <a:noFill/>
          </p:spPr>
          <p:txBody>
            <a:bodyPr wrap="none" rtlCol="0">
              <a:spAutoFit/>
            </a:bodyPr>
            <a:lstStyle/>
            <a:p>
              <a:r>
                <a:rPr lang="ja-JP" altLang="en-US" sz="1050" dirty="0"/>
                <a:t>罠にかかったイノシシを捕獲するハンター</a:t>
              </a:r>
              <a:endParaRPr kumimoji="1" lang="ja-JP" altLang="en-US" sz="1050" dirty="0"/>
            </a:p>
          </p:txBody>
        </p:sp>
        <p:sp>
          <p:nvSpPr>
            <p:cNvPr id="5" name="テキスト ボックス 4"/>
            <p:cNvSpPr txBox="1"/>
            <p:nvPr/>
          </p:nvSpPr>
          <p:spPr>
            <a:xfrm>
              <a:off x="395536" y="6604084"/>
              <a:ext cx="2087431" cy="253916"/>
            </a:xfrm>
            <a:prstGeom prst="rect">
              <a:avLst/>
            </a:prstGeom>
            <a:noFill/>
          </p:spPr>
          <p:txBody>
            <a:bodyPr wrap="none" rtlCol="0">
              <a:spAutoFit/>
            </a:bodyPr>
            <a:lstStyle/>
            <a:p>
              <a:r>
                <a:rPr lang="ja-JP" altLang="en-US" sz="1050" dirty="0"/>
                <a:t>収穫されたばかりの瑞々しい果実</a:t>
              </a:r>
              <a:endParaRPr kumimoji="1" lang="ja-JP" altLang="en-US" sz="1050" dirty="0"/>
            </a:p>
          </p:txBody>
        </p:sp>
        <p:pic>
          <p:nvPicPr>
            <p:cNvPr id="15" name="図 14" descr="ジビエ.jpg"/>
            <p:cNvPicPr>
              <a:picLocks noChangeAspect="1"/>
            </p:cNvPicPr>
            <p:nvPr/>
          </p:nvPicPr>
          <p:blipFill>
            <a:blip r:embed="rId2" cstate="print"/>
            <a:stretch>
              <a:fillRect/>
            </a:stretch>
          </p:blipFill>
          <p:spPr>
            <a:xfrm>
              <a:off x="395536" y="1412776"/>
              <a:ext cx="3168352" cy="2160000"/>
            </a:xfrm>
            <a:prstGeom prst="rect">
              <a:avLst/>
            </a:prstGeom>
          </p:spPr>
        </p:pic>
        <p:pic>
          <p:nvPicPr>
            <p:cNvPr id="16" name="図 15" descr="箱罠ハンター_R.jpg"/>
            <p:cNvPicPr>
              <a:picLocks noChangeAspect="1"/>
            </p:cNvPicPr>
            <p:nvPr/>
          </p:nvPicPr>
          <p:blipFill>
            <a:blip r:embed="rId3" cstate="print"/>
            <a:stretch>
              <a:fillRect/>
            </a:stretch>
          </p:blipFill>
          <p:spPr>
            <a:xfrm>
              <a:off x="4788024" y="1412776"/>
              <a:ext cx="3168352" cy="2160000"/>
            </a:xfrm>
            <a:prstGeom prst="rect">
              <a:avLst/>
            </a:prstGeom>
          </p:spPr>
        </p:pic>
        <p:pic>
          <p:nvPicPr>
            <p:cNvPr id="17" name="図 16" descr="ゆずきち_R.jpg"/>
            <p:cNvPicPr>
              <a:picLocks noChangeAspect="1"/>
            </p:cNvPicPr>
            <p:nvPr/>
          </p:nvPicPr>
          <p:blipFill>
            <a:blip r:embed="rId4" cstate="print"/>
            <a:stretch>
              <a:fillRect/>
            </a:stretch>
          </p:blipFill>
          <p:spPr>
            <a:xfrm>
              <a:off x="395536" y="4437112"/>
              <a:ext cx="3168352" cy="2160000"/>
            </a:xfrm>
            <a:prstGeom prst="rect">
              <a:avLst/>
            </a:prstGeom>
          </p:spPr>
        </p:pic>
        <p:sp>
          <p:nvSpPr>
            <p:cNvPr id="19" name="テキスト ボックス 18"/>
            <p:cNvSpPr txBox="1"/>
            <p:nvPr/>
          </p:nvSpPr>
          <p:spPr>
            <a:xfrm>
              <a:off x="4788024" y="6604084"/>
              <a:ext cx="3496470" cy="253916"/>
            </a:xfrm>
            <a:prstGeom prst="rect">
              <a:avLst/>
            </a:prstGeom>
            <a:noFill/>
          </p:spPr>
          <p:txBody>
            <a:bodyPr wrap="none" rtlCol="0">
              <a:spAutoFit/>
            </a:bodyPr>
            <a:lstStyle/>
            <a:p>
              <a:r>
                <a:rPr lang="ja-JP" altLang="en-US" sz="1050" dirty="0"/>
                <a:t>黄色く熟したものは、「きになる長門</a:t>
              </a:r>
              <a:r>
                <a:rPr lang="ja-JP" altLang="en-US" sz="1050" dirty="0" err="1"/>
                <a:t>ゆず</a:t>
              </a:r>
              <a:r>
                <a:rPr lang="ja-JP" altLang="en-US" sz="1050" dirty="0"/>
                <a:t>きち」と呼ばれます</a:t>
              </a:r>
              <a:endParaRPr kumimoji="1" lang="ja-JP" altLang="en-US" sz="1050" dirty="0"/>
            </a:p>
          </p:txBody>
        </p:sp>
        <p:pic>
          <p:nvPicPr>
            <p:cNvPr id="20" name="図 19" descr="ゆずきち小町_R.jpg"/>
            <p:cNvPicPr>
              <a:picLocks noChangeAspect="1"/>
            </p:cNvPicPr>
            <p:nvPr/>
          </p:nvPicPr>
          <p:blipFill>
            <a:blip r:embed="rId5" cstate="print"/>
            <a:stretch>
              <a:fillRect/>
            </a:stretch>
          </p:blipFill>
          <p:spPr>
            <a:xfrm>
              <a:off x="4788024" y="4437112"/>
              <a:ext cx="3168351" cy="2160000"/>
            </a:xfrm>
            <a:prstGeom prst="rect">
              <a:avLst/>
            </a:prstGeom>
          </p:spPr>
        </p:pic>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788024" y="4365104"/>
            <a:ext cx="3860352" cy="253916"/>
          </a:xfrm>
          <a:prstGeom prst="rect">
            <a:avLst/>
          </a:prstGeom>
          <a:noFill/>
        </p:spPr>
        <p:txBody>
          <a:bodyPr wrap="none" rtlCol="0">
            <a:spAutoFit/>
          </a:bodyPr>
          <a:lstStyle/>
          <a:p>
            <a:r>
              <a:rPr kumimoji="1" lang="ja-JP" altLang="en-US" sz="1050" dirty="0"/>
              <a:t>俵山地域に移住して</a:t>
            </a:r>
            <a:r>
              <a:rPr kumimoji="1" lang="en-US" altLang="ja-JP" sz="1050" dirty="0"/>
              <a:t>3</a:t>
            </a:r>
            <a:r>
              <a:rPr kumimoji="1" lang="ja-JP" altLang="en-US" sz="1050" dirty="0"/>
              <a:t>年たち、一緒に活動する仲間も増えました。</a:t>
            </a:r>
          </a:p>
        </p:txBody>
      </p:sp>
      <p:sp>
        <p:nvSpPr>
          <p:cNvPr id="3" name="テキスト ボックス 2"/>
          <p:cNvSpPr txBox="1"/>
          <p:nvPr/>
        </p:nvSpPr>
        <p:spPr>
          <a:xfrm>
            <a:off x="323528" y="705600"/>
            <a:ext cx="6107762" cy="369332"/>
          </a:xfrm>
          <a:prstGeom prst="rect">
            <a:avLst/>
          </a:prstGeom>
          <a:noFill/>
        </p:spPr>
        <p:txBody>
          <a:bodyPr wrap="none" rtlCol="0">
            <a:spAutoFit/>
          </a:bodyPr>
          <a:lstStyle/>
          <a:p>
            <a:r>
              <a:rPr lang="ja-JP" altLang="en-US" dirty="0"/>
              <a:t>俵山地区集落支援員　井上 恵輔さん（俵山まちづくり委員会）</a:t>
            </a:r>
            <a:endParaRPr lang="en-US" altLang="ja-JP" dirty="0"/>
          </a:p>
        </p:txBody>
      </p:sp>
      <p:sp>
        <p:nvSpPr>
          <p:cNvPr id="4" name="テキスト ボックス 3"/>
          <p:cNvSpPr txBox="1"/>
          <p:nvPr/>
        </p:nvSpPr>
        <p:spPr>
          <a:xfrm>
            <a:off x="251520" y="116632"/>
            <a:ext cx="2230098" cy="369332"/>
          </a:xfrm>
          <a:prstGeom prst="rect">
            <a:avLst/>
          </a:prstGeom>
          <a:noFill/>
        </p:spPr>
        <p:txBody>
          <a:bodyPr wrap="none" rtlCol="0">
            <a:spAutoFit/>
          </a:bodyPr>
          <a:lstStyle/>
          <a:p>
            <a:r>
              <a:rPr lang="ja-JP" altLang="en-US" dirty="0"/>
              <a:t>地域の頼れる人紹介</a:t>
            </a:r>
            <a:endParaRPr lang="en-US" altLang="ja-JP" dirty="0"/>
          </a:p>
        </p:txBody>
      </p:sp>
      <p:sp>
        <p:nvSpPr>
          <p:cNvPr id="5" name="テキスト ボックス 4"/>
          <p:cNvSpPr txBox="1"/>
          <p:nvPr/>
        </p:nvSpPr>
        <p:spPr>
          <a:xfrm>
            <a:off x="323528" y="1052736"/>
            <a:ext cx="5913798" cy="415498"/>
          </a:xfrm>
          <a:prstGeom prst="rect">
            <a:avLst/>
          </a:prstGeom>
          <a:noFill/>
        </p:spPr>
        <p:txBody>
          <a:bodyPr wrap="none" rtlCol="0">
            <a:spAutoFit/>
          </a:bodyPr>
          <a:lstStyle/>
          <a:p>
            <a:r>
              <a:rPr lang="ja-JP" altLang="en-US" sz="1050" dirty="0"/>
              <a:t>地域の御用聞きとして、俵山地域を周り、地域住民の声を聞き、地域活性化のために尽力しています。</a:t>
            </a:r>
            <a:endParaRPr lang="en-US" altLang="ja-JP" sz="1050" dirty="0"/>
          </a:p>
          <a:p>
            <a:r>
              <a:rPr lang="ja-JP" altLang="en-US" sz="1050" dirty="0"/>
              <a:t>また、移住される方のサポートにも力を注いでいます。</a:t>
            </a:r>
            <a:endParaRPr kumimoji="1" lang="ja-JP" altLang="en-US" sz="1050" dirty="0"/>
          </a:p>
        </p:txBody>
      </p:sp>
      <p:sp>
        <p:nvSpPr>
          <p:cNvPr id="6" name="テキスト ボックス 5"/>
          <p:cNvSpPr txBox="1"/>
          <p:nvPr/>
        </p:nvSpPr>
        <p:spPr>
          <a:xfrm>
            <a:off x="395536" y="4365104"/>
            <a:ext cx="1996059" cy="253916"/>
          </a:xfrm>
          <a:prstGeom prst="rect">
            <a:avLst/>
          </a:prstGeom>
          <a:noFill/>
        </p:spPr>
        <p:txBody>
          <a:bodyPr wrap="none" rtlCol="0">
            <a:spAutoFit/>
          </a:bodyPr>
          <a:lstStyle/>
          <a:p>
            <a:r>
              <a:rPr lang="ja-JP" altLang="en-US" sz="1050" dirty="0"/>
              <a:t>井上 恵輔</a:t>
            </a:r>
            <a:r>
              <a:rPr kumimoji="1" lang="ja-JP" altLang="en-US" sz="1050" dirty="0"/>
              <a:t>さん</a:t>
            </a:r>
            <a:r>
              <a:rPr lang="ja-JP" altLang="en-US" sz="1050" dirty="0"/>
              <a:t>（水・金曜日勤務）</a:t>
            </a:r>
            <a:endParaRPr kumimoji="1" lang="ja-JP" altLang="en-US" sz="1050" dirty="0"/>
          </a:p>
        </p:txBody>
      </p:sp>
      <p:sp>
        <p:nvSpPr>
          <p:cNvPr id="10" name="テキスト ボックス 9"/>
          <p:cNvSpPr txBox="1"/>
          <p:nvPr/>
        </p:nvSpPr>
        <p:spPr>
          <a:xfrm>
            <a:off x="324000" y="4653136"/>
            <a:ext cx="2007281" cy="253916"/>
          </a:xfrm>
          <a:prstGeom prst="rect">
            <a:avLst/>
          </a:prstGeom>
          <a:noFill/>
        </p:spPr>
        <p:txBody>
          <a:bodyPr wrap="none" rtlCol="0">
            <a:spAutoFit/>
          </a:bodyPr>
          <a:lstStyle/>
          <a:p>
            <a:r>
              <a:rPr lang="ja-JP" altLang="en-US" sz="1050" dirty="0"/>
              <a:t>井上さんから移住希望者の方へ</a:t>
            </a:r>
            <a:endParaRPr kumimoji="1" lang="ja-JP" altLang="en-US" sz="1050" dirty="0"/>
          </a:p>
        </p:txBody>
      </p:sp>
      <p:cxnSp>
        <p:nvCxnSpPr>
          <p:cNvPr id="12" name="直線コネクタ 11"/>
          <p:cNvCxnSpPr/>
          <p:nvPr/>
        </p:nvCxnSpPr>
        <p:spPr>
          <a:xfrm>
            <a:off x="0" y="486000"/>
            <a:ext cx="9144000"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324000" y="4941168"/>
            <a:ext cx="8675773" cy="461665"/>
          </a:xfrm>
          <a:prstGeom prst="rect">
            <a:avLst/>
          </a:prstGeom>
          <a:noFill/>
        </p:spPr>
        <p:txBody>
          <a:bodyPr wrap="none" rtlCol="0">
            <a:spAutoFit/>
          </a:bodyPr>
          <a:lstStyle/>
          <a:p>
            <a:r>
              <a:rPr kumimoji="1" lang="ja-JP" altLang="en-US" sz="1200" b="1" dirty="0"/>
              <a:t>「</a:t>
            </a:r>
            <a:r>
              <a:rPr lang="ja-JP" altLang="en-US" sz="1200" b="1" dirty="0"/>
              <a:t>福岡県から移住してきました井上です。前職は不動産の仕事をしており、その経験を生かして今も不動産の仕事を継続しています。</a:t>
            </a:r>
            <a:endParaRPr lang="en-US" altLang="ja-JP" sz="1200" b="1" dirty="0"/>
          </a:p>
          <a:p>
            <a:r>
              <a:rPr lang="ja-JP" altLang="en-US" sz="1200" b="1" dirty="0"/>
              <a:t>移住者としてでも、お家の困りごとでも、何でも気軽にご相談ください。俵山公民館には基本、水曜日と金曜日に在籍しています。」</a:t>
            </a:r>
            <a:endParaRPr kumimoji="1" lang="ja-JP" altLang="en-US" sz="1200" b="1" dirty="0"/>
          </a:p>
        </p:txBody>
      </p:sp>
      <p:sp>
        <p:nvSpPr>
          <p:cNvPr id="16" name="テキスト ボックス 15"/>
          <p:cNvSpPr txBox="1"/>
          <p:nvPr/>
        </p:nvSpPr>
        <p:spPr>
          <a:xfrm>
            <a:off x="324000" y="5417792"/>
            <a:ext cx="7907934" cy="1384995"/>
          </a:xfrm>
          <a:prstGeom prst="rect">
            <a:avLst/>
          </a:prstGeom>
          <a:noFill/>
        </p:spPr>
        <p:txBody>
          <a:bodyPr wrap="none" rtlCol="0">
            <a:spAutoFit/>
          </a:bodyPr>
          <a:lstStyle/>
          <a:p>
            <a:r>
              <a:rPr lang="ja-JP" altLang="en-US" sz="1050" dirty="0"/>
              <a:t>お問い合わせは、</a:t>
            </a:r>
            <a:endParaRPr lang="en-US" altLang="ja-JP" sz="1050" dirty="0"/>
          </a:p>
          <a:p>
            <a:r>
              <a:rPr lang="ja-JP" altLang="en-US" sz="1050" dirty="0"/>
              <a:t>俵山まちづくり委員会　</a:t>
            </a:r>
            <a:endParaRPr lang="en-US" altLang="ja-JP" sz="1050" dirty="0"/>
          </a:p>
          <a:p>
            <a:r>
              <a:rPr lang="en-US" altLang="ja-JP" sz="1050" dirty="0"/>
              <a:t>TEL</a:t>
            </a:r>
            <a:r>
              <a:rPr lang="ja-JP" altLang="en-US" sz="1050" dirty="0"/>
              <a:t>：</a:t>
            </a:r>
            <a:r>
              <a:rPr lang="en-US" altLang="ja-JP" sz="1050" dirty="0"/>
              <a:t>0837-29-0063</a:t>
            </a:r>
            <a:r>
              <a:rPr lang="ja-JP" altLang="en-US" sz="1050" dirty="0"/>
              <a:t>　</a:t>
            </a:r>
            <a:r>
              <a:rPr lang="en-US" altLang="ja-JP" sz="1050" dirty="0"/>
              <a:t> MAIL</a:t>
            </a:r>
            <a:r>
              <a:rPr lang="ja-JP" altLang="en-US" sz="1050" dirty="0"/>
              <a:t>：</a:t>
            </a:r>
            <a:r>
              <a:rPr lang="en-US" altLang="ja-JP" sz="1050" dirty="0" err="1"/>
              <a:t>machizukuri.</a:t>
            </a:r>
            <a:r>
              <a:rPr lang="en-US" altLang="ja-JP" sz="1050" err="1"/>
              <a:t>tawarayama</a:t>
            </a:r>
            <a:r>
              <a:rPr lang="en-US" altLang="ja-JP" sz="1050"/>
              <a:t>@gmail.com</a:t>
            </a:r>
            <a:endParaRPr lang="en-US" altLang="ja-JP" sz="1050" dirty="0"/>
          </a:p>
          <a:p>
            <a:r>
              <a:rPr lang="ja-JP" altLang="en-US" sz="1050" dirty="0"/>
              <a:t>◆業務内容：集落支援業務</a:t>
            </a:r>
            <a:r>
              <a:rPr kumimoji="1" lang="ja-JP" altLang="en-US" sz="1050" dirty="0"/>
              <a:t>（</a:t>
            </a:r>
            <a:r>
              <a:rPr kumimoji="1" lang="en-US" altLang="ja-JP" sz="1050" dirty="0"/>
              <a:t>※</a:t>
            </a:r>
            <a:r>
              <a:rPr kumimoji="1" lang="ja-JP" altLang="en-US" sz="1050" dirty="0"/>
              <a:t>集落支援員は、地方自治体（県・市町村）からの委嘱を受け、市町村職員とも連携しながら、</a:t>
            </a:r>
            <a:endParaRPr kumimoji="1" lang="en-US" altLang="ja-JP" sz="1050" dirty="0"/>
          </a:p>
          <a:p>
            <a:r>
              <a:rPr kumimoji="1" lang="ja-JP" altLang="en-US" sz="1050" dirty="0"/>
              <a:t>集落への「目配り」として、集落の巡回、状況把握等を行います。）</a:t>
            </a:r>
            <a:endParaRPr kumimoji="1" lang="en-US" altLang="ja-JP" sz="1050" dirty="0"/>
          </a:p>
          <a:p>
            <a:r>
              <a:rPr lang="ja-JP" altLang="en-US" sz="1050" dirty="0"/>
              <a:t>◆俵山地区発展促進協議会</a:t>
            </a:r>
            <a:endParaRPr lang="en-US" altLang="ja-JP" sz="1050" dirty="0"/>
          </a:p>
          <a:p>
            <a:r>
              <a:rPr kumimoji="1" lang="en-US" altLang="ja-JP" sz="1050" dirty="0"/>
              <a:t>【</a:t>
            </a:r>
            <a:r>
              <a:rPr kumimoji="1" lang="ja-JP" altLang="en-US" sz="1050" dirty="0"/>
              <a:t>事業内容</a:t>
            </a:r>
            <a:r>
              <a:rPr kumimoji="1" lang="en-US" altLang="ja-JP" sz="1050" dirty="0"/>
              <a:t>】</a:t>
            </a:r>
            <a:r>
              <a:rPr lang="ja-JP" altLang="en-US" sz="1050" dirty="0"/>
              <a:t>　①地区内の景観、環境美化の取組　　</a:t>
            </a:r>
            <a:r>
              <a:rPr lang="en-US" altLang="ja-JP" sz="1050" dirty="0"/>
              <a:t>②</a:t>
            </a:r>
            <a:r>
              <a:rPr lang="ja-JP" altLang="en-US" sz="1050" dirty="0"/>
              <a:t>防災意識の醸成と空き家対策　　③スポーツ・祭りイベントを通じた住民意識の向上</a:t>
            </a:r>
          </a:p>
          <a:p>
            <a:r>
              <a:rPr lang="ja-JP" altLang="en-US" sz="1050" dirty="0"/>
              <a:t>　　　　　　　　  ④高齢者対策と福祉活動の推進</a:t>
            </a:r>
            <a:endParaRPr kumimoji="1" lang="en-US" altLang="ja-JP" sz="1050" dirty="0"/>
          </a:p>
        </p:txBody>
      </p:sp>
      <p:pic>
        <p:nvPicPr>
          <p:cNvPr id="8" name="図 7">
            <a:extLst>
              <a:ext uri="{FF2B5EF4-FFF2-40B4-BE49-F238E27FC236}">
                <a16:creationId xmlns:a16="http://schemas.microsoft.com/office/drawing/2014/main" id="{C37377C8-2D10-48AD-BA03-5A6D90C9E6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37855" y="1483192"/>
            <a:ext cx="4301468" cy="2866945"/>
          </a:xfrm>
          <a:prstGeom prst="rect">
            <a:avLst/>
          </a:prstGeom>
        </p:spPr>
      </p:pic>
      <p:pic>
        <p:nvPicPr>
          <p:cNvPr id="11" name="図 10">
            <a:extLst>
              <a:ext uri="{FF2B5EF4-FFF2-40B4-BE49-F238E27FC236}">
                <a16:creationId xmlns:a16="http://schemas.microsoft.com/office/drawing/2014/main" id="{9F07D9AD-0213-4C55-B174-961951A70E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1499405"/>
            <a:ext cx="3703258" cy="2850731"/>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788024" y="5013176"/>
            <a:ext cx="3506088" cy="253916"/>
          </a:xfrm>
          <a:prstGeom prst="rect">
            <a:avLst/>
          </a:prstGeom>
          <a:noFill/>
        </p:spPr>
        <p:txBody>
          <a:bodyPr wrap="none" rtlCol="0">
            <a:spAutoFit/>
          </a:bodyPr>
          <a:lstStyle/>
          <a:p>
            <a:r>
              <a:rPr lang="ja-JP" altLang="en-US" sz="1050" dirty="0"/>
              <a:t>活動拠点である</a:t>
            </a:r>
            <a:r>
              <a:rPr lang="en-US" altLang="ja-JP" sz="1050" dirty="0"/>
              <a:t>SD-WORLD</a:t>
            </a:r>
            <a:r>
              <a:rPr lang="ja-JP" altLang="en-US" sz="1050" dirty="0"/>
              <a:t>は温泉街中心部に位置している</a:t>
            </a:r>
            <a:endParaRPr kumimoji="1" lang="ja-JP" altLang="en-US" sz="1050" dirty="0"/>
          </a:p>
        </p:txBody>
      </p:sp>
      <p:sp>
        <p:nvSpPr>
          <p:cNvPr id="4" name="テキスト ボックス 3"/>
          <p:cNvSpPr txBox="1"/>
          <p:nvPr/>
        </p:nvSpPr>
        <p:spPr>
          <a:xfrm>
            <a:off x="251520" y="116632"/>
            <a:ext cx="1107996" cy="369332"/>
          </a:xfrm>
          <a:prstGeom prst="rect">
            <a:avLst/>
          </a:prstGeom>
          <a:noFill/>
        </p:spPr>
        <p:txBody>
          <a:bodyPr wrap="none" rtlCol="0">
            <a:spAutoFit/>
          </a:bodyPr>
          <a:lstStyle/>
          <a:p>
            <a:r>
              <a:rPr lang="ja-JP" altLang="en-US" dirty="0"/>
              <a:t>地域の人</a:t>
            </a:r>
            <a:endParaRPr lang="en-US" altLang="ja-JP" dirty="0"/>
          </a:p>
        </p:txBody>
      </p:sp>
      <p:sp>
        <p:nvSpPr>
          <p:cNvPr id="6" name="テキスト ボックス 5"/>
          <p:cNvSpPr txBox="1"/>
          <p:nvPr/>
        </p:nvSpPr>
        <p:spPr>
          <a:xfrm>
            <a:off x="395536" y="5013176"/>
            <a:ext cx="1135247" cy="253916"/>
          </a:xfrm>
          <a:prstGeom prst="rect">
            <a:avLst/>
          </a:prstGeom>
          <a:noFill/>
        </p:spPr>
        <p:txBody>
          <a:bodyPr wrap="none" rtlCol="0">
            <a:spAutoFit/>
          </a:bodyPr>
          <a:lstStyle/>
          <a:p>
            <a:r>
              <a:rPr lang="ja-JP" altLang="en-US" sz="1050" dirty="0"/>
              <a:t>藤永　義彦さん　</a:t>
            </a:r>
            <a:endParaRPr kumimoji="1" lang="ja-JP" altLang="en-US" sz="1050" dirty="0"/>
          </a:p>
        </p:txBody>
      </p:sp>
      <p:sp>
        <p:nvSpPr>
          <p:cNvPr id="7" name="テキスト ボックス 6"/>
          <p:cNvSpPr txBox="1"/>
          <p:nvPr/>
        </p:nvSpPr>
        <p:spPr>
          <a:xfrm>
            <a:off x="324000" y="5301208"/>
            <a:ext cx="2007281" cy="253916"/>
          </a:xfrm>
          <a:prstGeom prst="rect">
            <a:avLst/>
          </a:prstGeom>
          <a:noFill/>
        </p:spPr>
        <p:txBody>
          <a:bodyPr wrap="none" rtlCol="0">
            <a:spAutoFit/>
          </a:bodyPr>
          <a:lstStyle/>
          <a:p>
            <a:r>
              <a:rPr lang="ja-JP" altLang="en-US" sz="1050" dirty="0"/>
              <a:t>藤永さんから移住希望者の方へ</a:t>
            </a:r>
            <a:endParaRPr kumimoji="1" lang="ja-JP" altLang="en-US" sz="1050" dirty="0"/>
          </a:p>
        </p:txBody>
      </p:sp>
      <p:cxnSp>
        <p:nvCxnSpPr>
          <p:cNvPr id="11" name="直線コネクタ 10"/>
          <p:cNvCxnSpPr/>
          <p:nvPr/>
        </p:nvCxnSpPr>
        <p:spPr>
          <a:xfrm>
            <a:off x="0" y="486000"/>
            <a:ext cx="9144000"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2" name="正方形/長方形 11"/>
          <p:cNvSpPr/>
          <p:nvPr/>
        </p:nvSpPr>
        <p:spPr>
          <a:xfrm>
            <a:off x="323528" y="692696"/>
            <a:ext cx="8496944" cy="1338828"/>
          </a:xfrm>
          <a:prstGeom prst="rect">
            <a:avLst/>
          </a:prstGeom>
        </p:spPr>
        <p:txBody>
          <a:bodyPr wrap="square">
            <a:spAutoFit/>
          </a:bodyPr>
          <a:lstStyle/>
          <a:p>
            <a:r>
              <a:rPr lang="ja-JP" altLang="en-US" dirty="0"/>
              <a:t>株式会社</a:t>
            </a:r>
            <a:r>
              <a:rPr lang="en-US" altLang="ja-JP" dirty="0"/>
              <a:t>SD-WORLD</a:t>
            </a:r>
            <a:r>
              <a:rPr lang="ja-JP" altLang="en-US" dirty="0"/>
              <a:t>代表　藤永　義彦さん</a:t>
            </a:r>
            <a:endParaRPr lang="en-US" altLang="ja-JP" dirty="0"/>
          </a:p>
          <a:p>
            <a:endParaRPr lang="en-US" altLang="ja-JP" sz="1050" dirty="0"/>
          </a:p>
          <a:p>
            <a:r>
              <a:rPr lang="ja-JP" altLang="en-US" sz="1050" dirty="0"/>
              <a:t>俵山生まれ俵山育ちの藤永さんは、生まれ育った俵山地域を元気にしたいとの思いから、</a:t>
            </a:r>
            <a:r>
              <a:rPr lang="en-US" altLang="ja-JP" sz="1050" dirty="0"/>
              <a:t>2020</a:t>
            </a:r>
            <a:r>
              <a:rPr lang="ja-JP" altLang="en-US" sz="1050" dirty="0"/>
              <a:t>年 市役所を早期退職され、住民が主体となって取り組む地域経営会社</a:t>
            </a:r>
            <a:r>
              <a:rPr lang="en-US" altLang="ja-JP" sz="1050" dirty="0"/>
              <a:t>SD-WORLD</a:t>
            </a:r>
            <a:r>
              <a:rPr lang="ja-JP" altLang="en-US" sz="1050" dirty="0"/>
              <a:t>の社長に就任されました。社名の</a:t>
            </a:r>
            <a:r>
              <a:rPr lang="en-US" altLang="ja-JP" sz="1050" dirty="0"/>
              <a:t>SD</a:t>
            </a:r>
            <a:r>
              <a:rPr lang="ja-JP" altLang="en-US" sz="1050" dirty="0"/>
              <a:t>はスパドリームを略したといい、「温泉を核に夢を描き、俵山を世界に発信したい。」という願いが込められています。地域住民や湯治客の交流の場や、温泉を活用した健康増進の場として活用しているゲストハウスねる山の運営をはじめ、地域内で様々な活動をしています。</a:t>
            </a:r>
            <a:endParaRPr lang="en-US" altLang="ja-JP" sz="1050" dirty="0"/>
          </a:p>
          <a:p>
            <a:endParaRPr lang="en-US" altLang="ja-JP" sz="1050" dirty="0"/>
          </a:p>
        </p:txBody>
      </p:sp>
      <p:pic>
        <p:nvPicPr>
          <p:cNvPr id="13" name="図 12" descr="藤永さん.jpg"/>
          <p:cNvPicPr>
            <a:picLocks noChangeAspect="1"/>
          </p:cNvPicPr>
          <p:nvPr/>
        </p:nvPicPr>
        <p:blipFill>
          <a:blip r:embed="rId2" cstate="print"/>
          <a:stretch>
            <a:fillRect/>
          </a:stretch>
        </p:blipFill>
        <p:spPr>
          <a:xfrm>
            <a:off x="395536" y="2132856"/>
            <a:ext cx="3888432" cy="2880320"/>
          </a:xfrm>
          <a:prstGeom prst="rect">
            <a:avLst/>
          </a:prstGeom>
        </p:spPr>
      </p:pic>
      <p:sp>
        <p:nvSpPr>
          <p:cNvPr id="14" name="テキスト ボックス 13"/>
          <p:cNvSpPr txBox="1"/>
          <p:nvPr/>
        </p:nvSpPr>
        <p:spPr>
          <a:xfrm>
            <a:off x="323528" y="5661248"/>
            <a:ext cx="8451353" cy="830997"/>
          </a:xfrm>
          <a:prstGeom prst="rect">
            <a:avLst/>
          </a:prstGeom>
          <a:noFill/>
        </p:spPr>
        <p:txBody>
          <a:bodyPr wrap="none" rtlCol="0">
            <a:spAutoFit/>
          </a:bodyPr>
          <a:lstStyle/>
          <a:p>
            <a:r>
              <a:rPr kumimoji="1" lang="ja-JP" altLang="en-US" sz="1200" b="1" dirty="0"/>
              <a:t>「</a:t>
            </a:r>
            <a:r>
              <a:rPr lang="ja-JP" altLang="en-US" sz="1200" b="1" dirty="0"/>
              <a:t>俵山は千余年の歴史を誇る温泉を中心に発展した湯治場です。古くから足腰の悪いお年寄りや、リハビリのスポーツ選手などを</a:t>
            </a:r>
            <a:endParaRPr lang="en-US" altLang="ja-JP" sz="1200" b="1" dirty="0"/>
          </a:p>
          <a:p>
            <a:r>
              <a:rPr kumimoji="1" lang="ja-JP" altLang="en-US" sz="1200" b="1" dirty="0"/>
              <a:t>受け入れてきました。このことは、見知らぬ人でも気さくに分け隔てなく対応するという文化を育んできたといえます。</a:t>
            </a:r>
            <a:endParaRPr kumimoji="1" lang="en-US" altLang="ja-JP" sz="1200" b="1" dirty="0"/>
          </a:p>
          <a:p>
            <a:r>
              <a:rPr lang="ja-JP" altLang="en-US" sz="1200" b="1" dirty="0"/>
              <a:t>また、木屋川の清流に育まれた農産物は、寒暖の差が大きいことも影響して、とても美味しいと評判になっています。効能の高い</a:t>
            </a:r>
            <a:endParaRPr lang="en-US" altLang="ja-JP" sz="1200" b="1" dirty="0"/>
          </a:p>
          <a:p>
            <a:r>
              <a:rPr kumimoji="1" lang="ja-JP" altLang="en-US" sz="1200" b="1" dirty="0"/>
              <a:t>温泉はもとより、気さくで優しい人たちと、新鮮でおいしい食事が皆さんをお迎えします。ぜひ安心して俵山にお越しくださいね。」</a:t>
            </a:r>
          </a:p>
        </p:txBody>
      </p:sp>
      <p:pic>
        <p:nvPicPr>
          <p:cNvPr id="15" name="図 14" descr="20210611101611_p_R.jpg"/>
          <p:cNvPicPr>
            <a:picLocks noChangeAspect="1"/>
          </p:cNvPicPr>
          <p:nvPr/>
        </p:nvPicPr>
        <p:blipFill>
          <a:blip r:embed="rId3" cstate="print"/>
          <a:stretch>
            <a:fillRect/>
          </a:stretch>
        </p:blipFill>
        <p:spPr>
          <a:xfrm>
            <a:off x="4788024" y="2157674"/>
            <a:ext cx="3922472" cy="288032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俵山MAP.png"/>
          <p:cNvPicPr>
            <a:picLocks noChangeAspect="1"/>
          </p:cNvPicPr>
          <p:nvPr/>
        </p:nvPicPr>
        <p:blipFill>
          <a:blip r:embed="rId2" cstate="print"/>
          <a:stretch>
            <a:fillRect/>
          </a:stretch>
        </p:blipFill>
        <p:spPr>
          <a:xfrm>
            <a:off x="107504" y="116632"/>
            <a:ext cx="8928992" cy="6624736"/>
          </a:xfrm>
          <a:prstGeom prst="rect">
            <a:avLst/>
          </a:prstGeom>
          <a:ln>
            <a:solidFill>
              <a:schemeClr val="tx1"/>
            </a:solidFill>
          </a:ln>
        </p:spPr>
      </p:pic>
      <p:sp>
        <p:nvSpPr>
          <p:cNvPr id="3" name="正方形/長方形 2">
            <a:extLst>
              <a:ext uri="{FF2B5EF4-FFF2-40B4-BE49-F238E27FC236}">
                <a16:creationId xmlns:a16="http://schemas.microsoft.com/office/drawing/2014/main" id="{8F614147-BE70-4A4C-A950-0E4D0E137572}"/>
              </a:ext>
            </a:extLst>
          </p:cNvPr>
          <p:cNvSpPr/>
          <p:nvPr/>
        </p:nvSpPr>
        <p:spPr>
          <a:xfrm>
            <a:off x="3419872" y="548680"/>
            <a:ext cx="864096" cy="6480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E78A0F26-21D8-4E0E-B767-2EE7A5AE59E7}"/>
              </a:ext>
            </a:extLst>
          </p:cNvPr>
          <p:cNvSpPr/>
          <p:nvPr/>
        </p:nvSpPr>
        <p:spPr>
          <a:xfrm>
            <a:off x="3419872" y="1340768"/>
            <a:ext cx="1080120"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499A0A72-216B-4F42-A5F6-469CA0CB9AB7}"/>
              </a:ext>
            </a:extLst>
          </p:cNvPr>
          <p:cNvSpPr txBox="1"/>
          <p:nvPr/>
        </p:nvSpPr>
        <p:spPr>
          <a:xfrm>
            <a:off x="3491878" y="884139"/>
            <a:ext cx="942887" cy="307777"/>
          </a:xfrm>
          <a:prstGeom prst="rect">
            <a:avLst/>
          </a:prstGeom>
          <a:noFill/>
        </p:spPr>
        <p:txBody>
          <a:bodyPr wrap="none" rtlCol="0">
            <a:spAutoFit/>
          </a:bodyPr>
          <a:lstStyle/>
          <a:p>
            <a:r>
              <a:rPr lang="en-US" altLang="ja-JP" sz="1400" dirty="0">
                <a:latin typeface="HG丸ｺﾞｼｯｸM-PRO" panose="020F0600000000000000" pitchFamily="50" charset="-128"/>
                <a:ea typeface="HG丸ｺﾞｼｯｸM-PRO" panose="020F0600000000000000" pitchFamily="50" charset="-128"/>
              </a:rPr>
              <a:t>427</a:t>
            </a:r>
            <a:r>
              <a:rPr kumimoji="1" lang="ja-JP" altLang="en-US" sz="1400" dirty="0">
                <a:latin typeface="HG丸ｺﾞｼｯｸM-PRO" panose="020F0600000000000000" pitchFamily="50" charset="-128"/>
                <a:ea typeface="HG丸ｺﾞｼｯｸM-PRO" panose="020F0600000000000000" pitchFamily="50" charset="-128"/>
              </a:rPr>
              <a:t>世帯</a:t>
            </a:r>
          </a:p>
        </p:txBody>
      </p:sp>
      <p:sp>
        <p:nvSpPr>
          <p:cNvPr id="6" name="テキスト ボックス 5">
            <a:extLst>
              <a:ext uri="{FF2B5EF4-FFF2-40B4-BE49-F238E27FC236}">
                <a16:creationId xmlns:a16="http://schemas.microsoft.com/office/drawing/2014/main" id="{C02C40CB-9193-411D-BF55-53D24776592C}"/>
              </a:ext>
            </a:extLst>
          </p:cNvPr>
          <p:cNvSpPr txBox="1"/>
          <p:nvPr/>
        </p:nvSpPr>
        <p:spPr>
          <a:xfrm>
            <a:off x="3447488" y="472606"/>
            <a:ext cx="1013419" cy="400110"/>
          </a:xfrm>
          <a:prstGeom prst="rect">
            <a:avLst/>
          </a:prstGeom>
          <a:noFill/>
        </p:spPr>
        <p:txBody>
          <a:bodyPr wrap="none" rtlCol="0">
            <a:spAutoFit/>
          </a:bodyPr>
          <a:lstStyle/>
          <a:p>
            <a:r>
              <a:rPr lang="en-US" altLang="ja-JP" sz="2000" dirty="0">
                <a:latin typeface="HG丸ｺﾞｼｯｸM-PRO" panose="020F0600000000000000" pitchFamily="50" charset="-128"/>
                <a:ea typeface="HG丸ｺﾞｼｯｸM-PRO" panose="020F0600000000000000" pitchFamily="50" charset="-128"/>
              </a:rPr>
              <a:t>865</a:t>
            </a:r>
            <a:r>
              <a:rPr lang="ja-JP" altLang="en-US" sz="2000" dirty="0">
                <a:latin typeface="HG丸ｺﾞｼｯｸM-PRO" panose="020F0600000000000000" pitchFamily="50" charset="-128"/>
                <a:ea typeface="HG丸ｺﾞｼｯｸM-PRO" panose="020F0600000000000000" pitchFamily="50" charset="-128"/>
              </a:rPr>
              <a:t>人</a:t>
            </a:r>
            <a:endParaRPr kumimoji="1" lang="ja-JP" altLang="en-US" sz="2000" dirty="0">
              <a:latin typeface="HG丸ｺﾞｼｯｸM-PRO" panose="020F0600000000000000" pitchFamily="50" charset="-128"/>
              <a:ea typeface="HG丸ｺﾞｼｯｸM-PRO" panose="020F0600000000000000" pitchFamily="50" charset="-128"/>
            </a:endParaRPr>
          </a:p>
        </p:txBody>
      </p:sp>
      <p:sp>
        <p:nvSpPr>
          <p:cNvPr id="7" name="テキスト ボックス 6">
            <a:extLst>
              <a:ext uri="{FF2B5EF4-FFF2-40B4-BE49-F238E27FC236}">
                <a16:creationId xmlns:a16="http://schemas.microsoft.com/office/drawing/2014/main" id="{FC83688D-8118-48EA-A658-95D8CC7AFA12}"/>
              </a:ext>
            </a:extLst>
          </p:cNvPr>
          <p:cNvSpPr txBox="1"/>
          <p:nvPr/>
        </p:nvSpPr>
        <p:spPr>
          <a:xfrm>
            <a:off x="3402605" y="1328575"/>
            <a:ext cx="1103187" cy="230832"/>
          </a:xfrm>
          <a:prstGeom prst="rect">
            <a:avLst/>
          </a:prstGeom>
          <a:noFill/>
        </p:spPr>
        <p:txBody>
          <a:bodyPr wrap="none" rtlCol="0">
            <a:spAutoFit/>
          </a:bodyPr>
          <a:lstStyle/>
          <a:p>
            <a:r>
              <a:rPr lang="en-US" altLang="ja-JP" sz="900" dirty="0">
                <a:latin typeface="HG丸ｺﾞｼｯｸM-PRO" panose="020F0600000000000000" pitchFamily="50" charset="-128"/>
                <a:ea typeface="HG丸ｺﾞｼｯｸM-PRO" panose="020F0600000000000000" pitchFamily="50" charset="-128"/>
              </a:rPr>
              <a:t>[R6.12/31</a:t>
            </a:r>
            <a:r>
              <a:rPr lang="ja-JP" altLang="en-US" sz="900" dirty="0">
                <a:latin typeface="HG丸ｺﾞｼｯｸM-PRO" panose="020F0600000000000000" pitchFamily="50" charset="-128"/>
                <a:ea typeface="HG丸ｺﾞｼｯｸM-PRO" panose="020F0600000000000000" pitchFamily="50" charset="-128"/>
              </a:rPr>
              <a:t>現在</a:t>
            </a:r>
            <a:r>
              <a:rPr lang="en-US" altLang="ja-JP" sz="900" dirty="0">
                <a:latin typeface="HG丸ｺﾞｼｯｸM-PRO" panose="020F0600000000000000" pitchFamily="50" charset="-128"/>
                <a:ea typeface="HG丸ｺﾞｼｯｸM-PRO" panose="020F0600000000000000" pitchFamily="50" charset="-128"/>
              </a:rPr>
              <a:t>]</a:t>
            </a:r>
            <a:endParaRPr kumimoji="1" lang="ja-JP" altLang="en-US" sz="900" dirty="0">
              <a:latin typeface="HG丸ｺﾞｼｯｸM-PRO" panose="020F0600000000000000" pitchFamily="50" charset="-128"/>
              <a:ea typeface="HG丸ｺﾞｼｯｸM-PRO" panose="020F0600000000000000" pitchFamily="50" charset="-128"/>
            </a:endParaRPr>
          </a:p>
        </p:txBody>
      </p:sp>
      <p:sp>
        <p:nvSpPr>
          <p:cNvPr id="8" name="楕円 7">
            <a:extLst>
              <a:ext uri="{FF2B5EF4-FFF2-40B4-BE49-F238E27FC236}">
                <a16:creationId xmlns:a16="http://schemas.microsoft.com/office/drawing/2014/main" id="{CDF41638-444E-467D-9C0E-32BBFFDAAFA0}"/>
              </a:ext>
            </a:extLst>
          </p:cNvPr>
          <p:cNvSpPr/>
          <p:nvPr/>
        </p:nvSpPr>
        <p:spPr>
          <a:xfrm>
            <a:off x="7017271" y="4870498"/>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57B867A0-576D-449C-84D1-839882E9213F}"/>
              </a:ext>
            </a:extLst>
          </p:cNvPr>
          <p:cNvSpPr/>
          <p:nvPr/>
        </p:nvSpPr>
        <p:spPr>
          <a:xfrm>
            <a:off x="4860032" y="884139"/>
            <a:ext cx="1080120" cy="1382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0969485A-8D77-4AAC-8A9C-911CB490D212}"/>
              </a:ext>
            </a:extLst>
          </p:cNvPr>
          <p:cNvSpPr txBox="1"/>
          <p:nvPr/>
        </p:nvSpPr>
        <p:spPr>
          <a:xfrm>
            <a:off x="6941027" y="4293096"/>
            <a:ext cx="287258" cy="215444"/>
          </a:xfrm>
          <a:prstGeom prst="rect">
            <a:avLst/>
          </a:prstGeom>
          <a:noFill/>
        </p:spPr>
        <p:txBody>
          <a:bodyPr wrap="none" rtlCol="0">
            <a:spAutoFit/>
          </a:bodyPr>
          <a:lstStyle/>
          <a:p>
            <a:r>
              <a:rPr kumimoji="1" lang="ja-JP" altLang="en-US" sz="800" dirty="0"/>
              <a:t>②</a:t>
            </a:r>
          </a:p>
        </p:txBody>
      </p:sp>
      <p:sp>
        <p:nvSpPr>
          <p:cNvPr id="11" name="テキスト ボックス 10">
            <a:extLst>
              <a:ext uri="{FF2B5EF4-FFF2-40B4-BE49-F238E27FC236}">
                <a16:creationId xmlns:a16="http://schemas.microsoft.com/office/drawing/2014/main" id="{51EDCBF1-A669-4364-A377-5E6D4DAC3F11}"/>
              </a:ext>
            </a:extLst>
          </p:cNvPr>
          <p:cNvSpPr txBox="1"/>
          <p:nvPr/>
        </p:nvSpPr>
        <p:spPr>
          <a:xfrm>
            <a:off x="4860032" y="844952"/>
            <a:ext cx="2016224" cy="215444"/>
          </a:xfrm>
          <a:prstGeom prst="rect">
            <a:avLst/>
          </a:prstGeom>
          <a:noFill/>
        </p:spPr>
        <p:txBody>
          <a:bodyPr wrap="square" rtlCol="0">
            <a:spAutoFit/>
          </a:bodyPr>
          <a:lstStyle/>
          <a:p>
            <a:r>
              <a:rPr kumimoji="1" lang="ja-JP" altLang="en-US" sz="800" dirty="0"/>
              <a:t>②津田農園</a:t>
            </a:r>
          </a:p>
        </p:txBody>
      </p:sp>
      <p:sp>
        <p:nvSpPr>
          <p:cNvPr id="12" name="楕円 11">
            <a:extLst>
              <a:ext uri="{FF2B5EF4-FFF2-40B4-BE49-F238E27FC236}">
                <a16:creationId xmlns:a16="http://schemas.microsoft.com/office/drawing/2014/main" id="{FE2B7B40-A7CF-41D7-A890-1A640F17FD92}"/>
              </a:ext>
            </a:extLst>
          </p:cNvPr>
          <p:cNvSpPr/>
          <p:nvPr/>
        </p:nvSpPr>
        <p:spPr>
          <a:xfrm>
            <a:off x="5933477" y="5229200"/>
            <a:ext cx="144016" cy="14401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CA646070-7FC2-4E24-8B99-A502477E2468}"/>
              </a:ext>
            </a:extLst>
          </p:cNvPr>
          <p:cNvSpPr txBox="1"/>
          <p:nvPr/>
        </p:nvSpPr>
        <p:spPr>
          <a:xfrm>
            <a:off x="6156176" y="5517232"/>
            <a:ext cx="287258" cy="215444"/>
          </a:xfrm>
          <a:prstGeom prst="rect">
            <a:avLst/>
          </a:prstGeom>
          <a:noFill/>
        </p:spPr>
        <p:txBody>
          <a:bodyPr wrap="none" rtlCol="0">
            <a:spAutoFit/>
          </a:bodyPr>
          <a:lstStyle/>
          <a:p>
            <a:r>
              <a:rPr kumimoji="1" lang="ja-JP" altLang="en-US" sz="800" dirty="0"/>
              <a:t>⑫</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23528" y="683404"/>
            <a:ext cx="2404826" cy="369332"/>
          </a:xfrm>
          <a:prstGeom prst="rect">
            <a:avLst/>
          </a:prstGeom>
          <a:noFill/>
        </p:spPr>
        <p:txBody>
          <a:bodyPr wrap="none" rtlCol="0">
            <a:spAutoFit/>
          </a:bodyPr>
          <a:lstStyle/>
          <a:p>
            <a:r>
              <a:rPr lang="ja-JP" altLang="en-US" dirty="0"/>
              <a:t>俵山　藤井 加奈子さん</a:t>
            </a:r>
            <a:endParaRPr lang="en-US" altLang="ja-JP" dirty="0"/>
          </a:p>
        </p:txBody>
      </p:sp>
      <p:sp>
        <p:nvSpPr>
          <p:cNvPr id="4" name="テキスト ボックス 3"/>
          <p:cNvSpPr txBox="1"/>
          <p:nvPr/>
        </p:nvSpPr>
        <p:spPr>
          <a:xfrm>
            <a:off x="251520" y="116632"/>
            <a:ext cx="1569660" cy="369332"/>
          </a:xfrm>
          <a:prstGeom prst="rect">
            <a:avLst/>
          </a:prstGeom>
          <a:noFill/>
        </p:spPr>
        <p:txBody>
          <a:bodyPr wrap="none" rtlCol="0">
            <a:spAutoFit/>
          </a:bodyPr>
          <a:lstStyle/>
          <a:p>
            <a:r>
              <a:rPr lang="ja-JP" altLang="en-US" dirty="0"/>
              <a:t>地域の人紹介</a:t>
            </a:r>
            <a:endParaRPr lang="en-US" altLang="ja-JP" dirty="0"/>
          </a:p>
        </p:txBody>
      </p:sp>
      <p:sp>
        <p:nvSpPr>
          <p:cNvPr id="5" name="テキスト ボックス 4"/>
          <p:cNvSpPr txBox="1"/>
          <p:nvPr/>
        </p:nvSpPr>
        <p:spPr>
          <a:xfrm>
            <a:off x="324000" y="1052736"/>
            <a:ext cx="9071714" cy="738664"/>
          </a:xfrm>
          <a:prstGeom prst="rect">
            <a:avLst/>
          </a:prstGeom>
          <a:noFill/>
        </p:spPr>
        <p:txBody>
          <a:bodyPr wrap="square" rtlCol="0">
            <a:spAutoFit/>
          </a:bodyPr>
          <a:lstStyle/>
          <a:p>
            <a:r>
              <a:rPr lang="ja-JP" altLang="en-US" sz="1050" dirty="0"/>
              <a:t>地域に住む藤井加奈子さんは、ヨガインストラクターとして市内を中心に活動されています。市内にあるスポーツ複合施設</a:t>
            </a:r>
            <a:r>
              <a:rPr lang="en-US" altLang="ja-JP" sz="1050" dirty="0"/>
              <a:t>SWEETAS</a:t>
            </a:r>
            <a:r>
              <a:rPr lang="ja-JP" altLang="en-US" sz="1050" dirty="0"/>
              <a:t>内で、</a:t>
            </a:r>
            <a:endParaRPr lang="en-US" altLang="ja-JP" sz="1050" dirty="0"/>
          </a:p>
          <a:p>
            <a:r>
              <a:rPr lang="ja-JP" altLang="en-US" sz="1050" dirty="0"/>
              <a:t>会員制ヨガスタジオを経営しており、毎週木曜日にはヤマネスタジアム俵山でヨガ教室を開催している他、毎週金曜日には公民館活動の一環として、</a:t>
            </a:r>
            <a:endParaRPr lang="en-US" altLang="ja-JP" sz="1050" dirty="0"/>
          </a:p>
          <a:p>
            <a:r>
              <a:rPr lang="ja-JP" altLang="en-US" sz="1050" dirty="0"/>
              <a:t>地域の方々の親睦・交流・健康をテーマにした体操教室の講師を務めたりと、地域住民の交流活動にも力を注いでいます。</a:t>
            </a:r>
          </a:p>
          <a:p>
            <a:endParaRPr lang="ja-JP" altLang="en-US" sz="1050" dirty="0"/>
          </a:p>
        </p:txBody>
      </p:sp>
      <p:cxnSp>
        <p:nvCxnSpPr>
          <p:cNvPr id="11" name="直線コネクタ 10"/>
          <p:cNvCxnSpPr/>
          <p:nvPr/>
        </p:nvCxnSpPr>
        <p:spPr>
          <a:xfrm>
            <a:off x="0" y="486000"/>
            <a:ext cx="9144000"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14" name="グループ化 13"/>
          <p:cNvGrpSpPr/>
          <p:nvPr/>
        </p:nvGrpSpPr>
        <p:grpSpPr>
          <a:xfrm>
            <a:off x="791581" y="1844824"/>
            <a:ext cx="7560839" cy="4862428"/>
            <a:chOff x="395536" y="1844824"/>
            <a:chExt cx="7560839" cy="4862428"/>
          </a:xfrm>
        </p:grpSpPr>
        <p:sp>
          <p:nvSpPr>
            <p:cNvPr id="2" name="テキスト ボックス 1"/>
            <p:cNvSpPr txBox="1"/>
            <p:nvPr/>
          </p:nvSpPr>
          <p:spPr>
            <a:xfrm>
              <a:off x="4788024" y="4005064"/>
              <a:ext cx="1787669" cy="253916"/>
            </a:xfrm>
            <a:prstGeom prst="rect">
              <a:avLst/>
            </a:prstGeom>
            <a:noFill/>
          </p:spPr>
          <p:txBody>
            <a:bodyPr wrap="none" rtlCol="0">
              <a:spAutoFit/>
            </a:bodyPr>
            <a:lstStyle/>
            <a:p>
              <a:r>
                <a:rPr kumimoji="1" lang="ja-JP" altLang="en-US" sz="1050" dirty="0"/>
                <a:t>公民館での体操教室の様子</a:t>
              </a:r>
            </a:p>
          </p:txBody>
        </p:sp>
        <p:sp>
          <p:nvSpPr>
            <p:cNvPr id="6" name="テキスト ボックス 5"/>
            <p:cNvSpPr txBox="1"/>
            <p:nvPr/>
          </p:nvSpPr>
          <p:spPr>
            <a:xfrm>
              <a:off x="395536" y="4005064"/>
              <a:ext cx="1120820" cy="253916"/>
            </a:xfrm>
            <a:prstGeom prst="rect">
              <a:avLst/>
            </a:prstGeom>
            <a:noFill/>
          </p:spPr>
          <p:txBody>
            <a:bodyPr wrap="none" rtlCol="0">
              <a:spAutoFit/>
            </a:bodyPr>
            <a:lstStyle/>
            <a:p>
              <a:r>
                <a:rPr lang="ja-JP" altLang="en-US" sz="1050" dirty="0"/>
                <a:t>藤井 加奈子さん</a:t>
              </a:r>
              <a:endParaRPr kumimoji="1" lang="ja-JP" altLang="en-US" sz="1050" dirty="0"/>
            </a:p>
          </p:txBody>
        </p:sp>
        <p:pic>
          <p:nvPicPr>
            <p:cNvPr id="12" name="図 11" descr="20210831101515_p_R.jpg"/>
            <p:cNvPicPr>
              <a:picLocks noChangeAspect="1"/>
            </p:cNvPicPr>
            <p:nvPr/>
          </p:nvPicPr>
          <p:blipFill>
            <a:blip r:embed="rId2" cstate="print"/>
            <a:stretch>
              <a:fillRect/>
            </a:stretch>
          </p:blipFill>
          <p:spPr>
            <a:xfrm>
              <a:off x="395536" y="1844824"/>
              <a:ext cx="3168352" cy="2160000"/>
            </a:xfrm>
            <a:prstGeom prst="rect">
              <a:avLst/>
            </a:prstGeom>
          </p:spPr>
        </p:pic>
        <p:pic>
          <p:nvPicPr>
            <p:cNvPr id="13" name="図 12" descr="IMG_6666_R.JPG"/>
            <p:cNvPicPr>
              <a:picLocks noChangeAspect="1"/>
            </p:cNvPicPr>
            <p:nvPr/>
          </p:nvPicPr>
          <p:blipFill>
            <a:blip r:embed="rId3" cstate="print"/>
            <a:stretch>
              <a:fillRect/>
            </a:stretch>
          </p:blipFill>
          <p:spPr>
            <a:xfrm>
              <a:off x="4788000" y="1844824"/>
              <a:ext cx="3168352" cy="2160000"/>
            </a:xfrm>
            <a:prstGeom prst="rect">
              <a:avLst/>
            </a:prstGeom>
          </p:spPr>
        </p:pic>
        <p:pic>
          <p:nvPicPr>
            <p:cNvPr id="15" name="図 14" descr="20210831101505_p_R.jpg"/>
            <p:cNvPicPr>
              <a:picLocks noChangeAspect="1"/>
            </p:cNvPicPr>
            <p:nvPr/>
          </p:nvPicPr>
          <p:blipFill>
            <a:blip r:embed="rId4" cstate="print"/>
            <a:stretch>
              <a:fillRect/>
            </a:stretch>
          </p:blipFill>
          <p:spPr>
            <a:xfrm>
              <a:off x="395536" y="4293096"/>
              <a:ext cx="3168352" cy="2160000"/>
            </a:xfrm>
            <a:prstGeom prst="rect">
              <a:avLst/>
            </a:prstGeom>
          </p:spPr>
        </p:pic>
        <p:sp>
          <p:nvSpPr>
            <p:cNvPr id="16" name="テキスト ボックス 15"/>
            <p:cNvSpPr txBox="1"/>
            <p:nvPr/>
          </p:nvSpPr>
          <p:spPr>
            <a:xfrm>
              <a:off x="395536" y="6453336"/>
              <a:ext cx="2175596" cy="253916"/>
            </a:xfrm>
            <a:prstGeom prst="rect">
              <a:avLst/>
            </a:prstGeom>
            <a:noFill/>
          </p:spPr>
          <p:txBody>
            <a:bodyPr wrap="none" rtlCol="0">
              <a:spAutoFit/>
            </a:bodyPr>
            <a:lstStyle/>
            <a:p>
              <a:r>
                <a:rPr lang="ja-JP" altLang="en-US" sz="1050" dirty="0"/>
                <a:t>ヤマネスタジアム俵山でのヨガ風景</a:t>
              </a:r>
              <a:endParaRPr kumimoji="1" lang="ja-JP" altLang="en-US" sz="1050" dirty="0"/>
            </a:p>
          </p:txBody>
        </p:sp>
        <p:sp>
          <p:nvSpPr>
            <p:cNvPr id="18" name="テキスト ボックス 17"/>
            <p:cNvSpPr txBox="1"/>
            <p:nvPr/>
          </p:nvSpPr>
          <p:spPr>
            <a:xfrm>
              <a:off x="4788024" y="6453336"/>
              <a:ext cx="2175596" cy="253916"/>
            </a:xfrm>
            <a:prstGeom prst="rect">
              <a:avLst/>
            </a:prstGeom>
            <a:noFill/>
          </p:spPr>
          <p:txBody>
            <a:bodyPr wrap="none" rtlCol="0">
              <a:spAutoFit/>
            </a:bodyPr>
            <a:lstStyle/>
            <a:p>
              <a:r>
                <a:rPr lang="ja-JP" altLang="en-US" sz="1050" dirty="0"/>
                <a:t>ヤマネスタジアム俵山でのヨガ風景</a:t>
              </a:r>
              <a:endParaRPr kumimoji="1" lang="ja-JP" altLang="en-US" sz="1050" dirty="0"/>
            </a:p>
          </p:txBody>
        </p:sp>
        <p:pic>
          <p:nvPicPr>
            <p:cNvPr id="19" name="図 18" descr="ヤマネスタジアムヨガ_R.jpg"/>
            <p:cNvPicPr>
              <a:picLocks noChangeAspect="1"/>
            </p:cNvPicPr>
            <p:nvPr/>
          </p:nvPicPr>
          <p:blipFill>
            <a:blip r:embed="rId5" cstate="print"/>
            <a:stretch>
              <a:fillRect/>
            </a:stretch>
          </p:blipFill>
          <p:spPr>
            <a:xfrm>
              <a:off x="4788024" y="4293096"/>
              <a:ext cx="3168351" cy="2160000"/>
            </a:xfrm>
            <a:prstGeom prst="rect">
              <a:avLst/>
            </a:prstGeom>
          </p:spPr>
        </p:pic>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564105" y="116632"/>
            <a:ext cx="2880917" cy="369332"/>
          </a:xfrm>
          <a:prstGeom prst="rect">
            <a:avLst/>
          </a:prstGeom>
          <a:noFill/>
        </p:spPr>
        <p:txBody>
          <a:bodyPr wrap="none" rtlCol="0">
            <a:spAutoFit/>
          </a:bodyPr>
          <a:lstStyle/>
          <a:p>
            <a:pPr algn="ctr"/>
            <a:r>
              <a:rPr lang="ja-JP" altLang="en-US" dirty="0"/>
              <a:t>先輩移住者のお店・スポット</a:t>
            </a:r>
            <a:endParaRPr kumimoji="1" lang="ja-JP" altLang="en-US" dirty="0"/>
          </a:p>
        </p:txBody>
      </p:sp>
      <p:sp>
        <p:nvSpPr>
          <p:cNvPr id="7" name="テキスト ボックス 6"/>
          <p:cNvSpPr txBox="1"/>
          <p:nvPr/>
        </p:nvSpPr>
        <p:spPr>
          <a:xfrm>
            <a:off x="323528" y="529248"/>
            <a:ext cx="8712968" cy="1277273"/>
          </a:xfrm>
          <a:prstGeom prst="rect">
            <a:avLst/>
          </a:prstGeom>
          <a:noFill/>
        </p:spPr>
        <p:txBody>
          <a:bodyPr wrap="square" rtlCol="0">
            <a:spAutoFit/>
          </a:bodyPr>
          <a:lstStyle/>
          <a:p>
            <a:r>
              <a:rPr lang="en-US" altLang="ja-JP" sz="1600" dirty="0"/>
              <a:t>COFFEE&amp;ROASTER</a:t>
            </a:r>
            <a:r>
              <a:rPr lang="ja-JP" altLang="en-US" sz="1600" dirty="0"/>
              <a:t>　</a:t>
            </a:r>
            <a:r>
              <a:rPr lang="en-US" altLang="ja-JP" sz="1600" dirty="0"/>
              <a:t>YAMA</a:t>
            </a:r>
            <a:endParaRPr kumimoji="1" lang="en-US" altLang="ja-JP" dirty="0"/>
          </a:p>
          <a:p>
            <a:endParaRPr kumimoji="1" lang="en-US" altLang="ja-JP" sz="800" dirty="0"/>
          </a:p>
          <a:p>
            <a:r>
              <a:rPr lang="ja-JP" altLang="en-US" sz="1050" dirty="0"/>
              <a:t>真剣な表情で珈琲を淹れる店主の小坂保成さんは、東日本大震災を機に</a:t>
            </a:r>
            <a:r>
              <a:rPr lang="en-US" altLang="ja-JP" sz="1050" dirty="0"/>
              <a:t>2013</a:t>
            </a:r>
            <a:r>
              <a:rPr lang="ja-JP" altLang="en-US" sz="1050" dirty="0"/>
              <a:t>年に家族で静岡から俵山に移住しました。俵山地区の地域おこし協力隊として</a:t>
            </a:r>
            <a:r>
              <a:rPr lang="en-US" altLang="ja-JP" sz="1050" dirty="0"/>
              <a:t>3</a:t>
            </a:r>
            <a:r>
              <a:rPr lang="ja-JP" altLang="en-US" sz="1050" dirty="0"/>
              <a:t>年間活動後、</a:t>
            </a:r>
            <a:r>
              <a:rPr lang="en-US" altLang="ja-JP" sz="1050" dirty="0"/>
              <a:t>COFFEE&amp;ROASTER YAMA</a:t>
            </a:r>
            <a:r>
              <a:rPr lang="ja-JP" altLang="en-US" sz="1050" dirty="0"/>
              <a:t>をオープンしました。</a:t>
            </a:r>
            <a:r>
              <a:rPr lang="en-US" altLang="ja-JP" sz="1050" dirty="0"/>
              <a:t>YAMA</a:t>
            </a:r>
            <a:r>
              <a:rPr lang="ja-JP" altLang="en-US" sz="1050" dirty="0"/>
              <a:t>の珈琲は、酸味が少なくビター感溢れる味わいが特徴です。自家焙煎珈琲は、店舗及び道の駅センザキッチン等でも購入できます。</a:t>
            </a:r>
            <a:endParaRPr lang="en-US" altLang="ja-JP" sz="1050" dirty="0"/>
          </a:p>
          <a:p>
            <a:r>
              <a:rPr lang="ja-JP" altLang="en-US" sz="1050" dirty="0"/>
              <a:t>住所：長門市俵山</a:t>
            </a:r>
            <a:r>
              <a:rPr lang="en-US" altLang="ja-JP" sz="1050" dirty="0"/>
              <a:t>5042-2</a:t>
            </a:r>
            <a:r>
              <a:rPr lang="ja-JP" altLang="en-US" sz="1050" dirty="0"/>
              <a:t>　</a:t>
            </a:r>
            <a:endParaRPr lang="en-US" altLang="ja-JP" sz="1100" dirty="0"/>
          </a:p>
          <a:p>
            <a:endParaRPr lang="en-US" altLang="ja-JP" sz="1100" dirty="0"/>
          </a:p>
        </p:txBody>
      </p:sp>
      <p:cxnSp>
        <p:nvCxnSpPr>
          <p:cNvPr id="12" name="直線コネクタ 11"/>
          <p:cNvCxnSpPr/>
          <p:nvPr/>
        </p:nvCxnSpPr>
        <p:spPr>
          <a:xfrm>
            <a:off x="0" y="486000"/>
            <a:ext cx="9144000"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323528" y="3736464"/>
            <a:ext cx="8294258" cy="1107996"/>
          </a:xfrm>
          <a:prstGeom prst="rect">
            <a:avLst/>
          </a:prstGeom>
          <a:noFill/>
        </p:spPr>
        <p:txBody>
          <a:bodyPr wrap="none" rtlCol="0">
            <a:spAutoFit/>
          </a:bodyPr>
          <a:lstStyle/>
          <a:p>
            <a:r>
              <a:rPr lang="ja-JP" altLang="en-US" sz="1600" b="1" dirty="0"/>
              <a:t>ユーカリとタイヨウ</a:t>
            </a:r>
            <a:endParaRPr lang="en-US" altLang="ja-JP" sz="1600" b="1" dirty="0"/>
          </a:p>
          <a:p>
            <a:endParaRPr kumimoji="1" lang="en-US" altLang="ja-JP" sz="800" b="1" dirty="0"/>
          </a:p>
          <a:p>
            <a:r>
              <a:rPr lang="ja-JP" altLang="en-US" sz="1050" dirty="0"/>
              <a:t>ざくざくした食感のクッキーや素材の味が生きるスコーンやタルト。小坂ゆかりさんがつくる焼き菓子は、どれも素朴で優しい味わいです。シンプル</a:t>
            </a:r>
            <a:endParaRPr lang="en-US" altLang="ja-JP" sz="1050" dirty="0"/>
          </a:p>
          <a:p>
            <a:r>
              <a:rPr lang="ja-JP" altLang="en-US" sz="1050" dirty="0"/>
              <a:t>だからこそ素材と腕のよさが際立ちます。</a:t>
            </a:r>
            <a:r>
              <a:rPr lang="en-US" altLang="ja-JP" sz="1050" dirty="0"/>
              <a:t>2003</a:t>
            </a:r>
            <a:r>
              <a:rPr lang="ja-JP" altLang="en-US" sz="1050" dirty="0"/>
              <a:t>年から静岡で開いてきた「オーガニック」と「焼き菓子」のお店を、移住とともに山口に移転しました。</a:t>
            </a:r>
            <a:endParaRPr lang="en-US" altLang="ja-JP" sz="1050" dirty="0"/>
          </a:p>
          <a:p>
            <a:r>
              <a:rPr lang="ja-JP" altLang="en-US" sz="1050" dirty="0"/>
              <a:t>地元の方はもちろん、県内外にリピーターも多く、営業日には行列ができます。オンラインストアでの販売も行っています。</a:t>
            </a:r>
            <a:endParaRPr lang="en-US" altLang="ja-JP" sz="1050" dirty="0"/>
          </a:p>
          <a:p>
            <a:r>
              <a:rPr kumimoji="1" lang="ja-JP" altLang="en-US" sz="1050" dirty="0"/>
              <a:t>住所：長門市俵山</a:t>
            </a:r>
            <a:r>
              <a:rPr lang="en-US" altLang="ja-JP" sz="1050" dirty="0"/>
              <a:t>5042-2</a:t>
            </a:r>
            <a:r>
              <a:rPr kumimoji="1" lang="ja-JP" altLang="en-US" sz="1050" dirty="0"/>
              <a:t>　</a:t>
            </a:r>
            <a:r>
              <a:rPr kumimoji="1" lang="en-US" altLang="ja-JP" sz="1050" dirty="0"/>
              <a:t>TEL</a:t>
            </a:r>
            <a:r>
              <a:rPr kumimoji="1" lang="ja-JP" altLang="en-US" sz="1050" dirty="0"/>
              <a:t>：</a:t>
            </a:r>
            <a:r>
              <a:rPr kumimoji="1" lang="en-US" altLang="ja-JP" sz="1050" dirty="0"/>
              <a:t>0837-29-0826</a:t>
            </a:r>
            <a:r>
              <a:rPr kumimoji="1" lang="ja-JP" altLang="en-US" sz="1050" dirty="0"/>
              <a:t>　</a:t>
            </a:r>
            <a:endParaRPr lang="en-US" altLang="ja-JP" sz="1100" dirty="0"/>
          </a:p>
        </p:txBody>
      </p:sp>
      <p:cxnSp>
        <p:nvCxnSpPr>
          <p:cNvPr id="18" name="直線コネクタ 17"/>
          <p:cNvCxnSpPr/>
          <p:nvPr/>
        </p:nvCxnSpPr>
        <p:spPr>
          <a:xfrm>
            <a:off x="0" y="3671312"/>
            <a:ext cx="9144000"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24" name="グループ化 23"/>
          <p:cNvGrpSpPr/>
          <p:nvPr/>
        </p:nvGrpSpPr>
        <p:grpSpPr>
          <a:xfrm>
            <a:off x="791812" y="1770528"/>
            <a:ext cx="7560376" cy="1809144"/>
            <a:chOff x="396000" y="1770528"/>
            <a:chExt cx="7560376" cy="1809144"/>
          </a:xfrm>
        </p:grpSpPr>
        <p:pic>
          <p:nvPicPr>
            <p:cNvPr id="13" name="図 12" descr="豆(YAMA)_R.jpg"/>
            <p:cNvPicPr>
              <a:picLocks noChangeAspect="1"/>
            </p:cNvPicPr>
            <p:nvPr/>
          </p:nvPicPr>
          <p:blipFill>
            <a:blip r:embed="rId2" cstate="print"/>
            <a:stretch>
              <a:fillRect/>
            </a:stretch>
          </p:blipFill>
          <p:spPr>
            <a:xfrm>
              <a:off x="396000" y="1779672"/>
              <a:ext cx="1800000" cy="1800000"/>
            </a:xfrm>
            <a:prstGeom prst="rect">
              <a:avLst/>
            </a:prstGeom>
          </p:spPr>
        </p:pic>
        <p:pic>
          <p:nvPicPr>
            <p:cNvPr id="14" name="図 13" descr="ドリップ(YAMA)_R.jpg"/>
            <p:cNvPicPr>
              <a:picLocks noChangeAspect="1"/>
            </p:cNvPicPr>
            <p:nvPr/>
          </p:nvPicPr>
          <p:blipFill>
            <a:blip r:embed="rId3" cstate="print"/>
            <a:stretch>
              <a:fillRect/>
            </a:stretch>
          </p:blipFill>
          <p:spPr>
            <a:xfrm>
              <a:off x="3276000" y="1770528"/>
              <a:ext cx="1800000" cy="1800000"/>
            </a:xfrm>
            <a:prstGeom prst="rect">
              <a:avLst/>
            </a:prstGeom>
          </p:spPr>
        </p:pic>
        <p:pic>
          <p:nvPicPr>
            <p:cNvPr id="23" name="図 22" descr="小阪さんコーヒー.jpg"/>
            <p:cNvPicPr>
              <a:picLocks noChangeAspect="1"/>
            </p:cNvPicPr>
            <p:nvPr/>
          </p:nvPicPr>
          <p:blipFill>
            <a:blip r:embed="rId4" cstate="print"/>
            <a:stretch>
              <a:fillRect/>
            </a:stretch>
          </p:blipFill>
          <p:spPr>
            <a:xfrm>
              <a:off x="6156176" y="1772816"/>
              <a:ext cx="1800200" cy="1800200"/>
            </a:xfrm>
            <a:prstGeom prst="rect">
              <a:avLst/>
            </a:prstGeom>
          </p:spPr>
        </p:pic>
      </p:grpSp>
      <p:grpSp>
        <p:nvGrpSpPr>
          <p:cNvPr id="25" name="グループ化 24"/>
          <p:cNvGrpSpPr/>
          <p:nvPr/>
        </p:nvGrpSpPr>
        <p:grpSpPr>
          <a:xfrm>
            <a:off x="790127" y="4977744"/>
            <a:ext cx="7563746" cy="1801056"/>
            <a:chOff x="395536" y="4977744"/>
            <a:chExt cx="7563746" cy="1801056"/>
          </a:xfrm>
        </p:grpSpPr>
        <p:pic>
          <p:nvPicPr>
            <p:cNvPr id="17" name="図 16" descr="DSC01565_R.JPG"/>
            <p:cNvPicPr>
              <a:picLocks noChangeAspect="1"/>
            </p:cNvPicPr>
            <p:nvPr/>
          </p:nvPicPr>
          <p:blipFill>
            <a:blip r:embed="rId5" cstate="print"/>
            <a:srcRect t="16669" b="16657"/>
            <a:stretch>
              <a:fillRect/>
            </a:stretch>
          </p:blipFill>
          <p:spPr>
            <a:xfrm>
              <a:off x="3276000" y="4977744"/>
              <a:ext cx="1802805" cy="1800000"/>
            </a:xfrm>
            <a:prstGeom prst="rect">
              <a:avLst/>
            </a:prstGeom>
          </p:spPr>
        </p:pic>
        <p:pic>
          <p:nvPicPr>
            <p:cNvPr id="19" name="図 18" descr="ユーカリお菓子_R.jpg"/>
            <p:cNvPicPr>
              <a:picLocks noChangeAspect="1"/>
            </p:cNvPicPr>
            <p:nvPr/>
          </p:nvPicPr>
          <p:blipFill>
            <a:blip r:embed="rId6" cstate="print"/>
            <a:stretch>
              <a:fillRect/>
            </a:stretch>
          </p:blipFill>
          <p:spPr>
            <a:xfrm>
              <a:off x="395536" y="4978800"/>
              <a:ext cx="1800000" cy="1800000"/>
            </a:xfrm>
            <a:prstGeom prst="rect">
              <a:avLst/>
            </a:prstGeom>
          </p:spPr>
        </p:pic>
        <p:pic>
          <p:nvPicPr>
            <p:cNvPr id="21" name="図 20" descr="DSC00174_R.JPG"/>
            <p:cNvPicPr>
              <a:picLocks noChangeAspect="1"/>
            </p:cNvPicPr>
            <p:nvPr/>
          </p:nvPicPr>
          <p:blipFill>
            <a:blip r:embed="rId7" cstate="print">
              <a:lum bright="10000"/>
            </a:blip>
            <a:srcRect t="40004"/>
            <a:stretch>
              <a:fillRect/>
            </a:stretch>
          </p:blipFill>
          <p:spPr>
            <a:xfrm>
              <a:off x="6156176" y="4978800"/>
              <a:ext cx="1803106" cy="1800000"/>
            </a:xfrm>
            <a:prstGeom prst="rect">
              <a:avLst/>
            </a:prstGeom>
          </p:spPr>
        </p:pic>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64105" y="116632"/>
            <a:ext cx="2880917" cy="369332"/>
          </a:xfrm>
          <a:prstGeom prst="rect">
            <a:avLst/>
          </a:prstGeom>
          <a:noFill/>
        </p:spPr>
        <p:txBody>
          <a:bodyPr wrap="none" rtlCol="0">
            <a:spAutoFit/>
          </a:bodyPr>
          <a:lstStyle/>
          <a:p>
            <a:pPr algn="ctr"/>
            <a:r>
              <a:rPr lang="ja-JP" altLang="en-US" dirty="0"/>
              <a:t>先輩移住者のお店・スポット</a:t>
            </a:r>
            <a:endParaRPr kumimoji="1" lang="ja-JP" altLang="en-US" dirty="0"/>
          </a:p>
        </p:txBody>
      </p:sp>
      <p:sp>
        <p:nvSpPr>
          <p:cNvPr id="3" name="テキスト ボックス 2"/>
          <p:cNvSpPr txBox="1"/>
          <p:nvPr/>
        </p:nvSpPr>
        <p:spPr>
          <a:xfrm>
            <a:off x="179512" y="620688"/>
            <a:ext cx="8856983" cy="1608133"/>
          </a:xfrm>
          <a:prstGeom prst="rect">
            <a:avLst/>
          </a:prstGeom>
          <a:noFill/>
        </p:spPr>
        <p:txBody>
          <a:bodyPr wrap="square" rtlCol="0">
            <a:spAutoFit/>
          </a:bodyPr>
          <a:lstStyle/>
          <a:p>
            <a:r>
              <a:rPr lang="ja-JP" altLang="en-US" sz="1600" b="1" dirty="0"/>
              <a:t>ロバの本屋</a:t>
            </a:r>
            <a:endParaRPr kumimoji="1" lang="en-US" altLang="ja-JP" b="1" dirty="0"/>
          </a:p>
          <a:p>
            <a:endParaRPr kumimoji="1" lang="en-US" altLang="ja-JP" sz="800" dirty="0"/>
          </a:p>
          <a:p>
            <a:r>
              <a:rPr lang="ja-JP" altLang="en-US" sz="1050" dirty="0">
                <a:latin typeface="+mn-ea"/>
              </a:rPr>
              <a:t>温泉街から車で</a:t>
            </a:r>
            <a:r>
              <a:rPr lang="en-US" altLang="ja-JP" sz="1050" dirty="0">
                <a:latin typeface="+mn-ea"/>
              </a:rPr>
              <a:t>5</a:t>
            </a:r>
            <a:r>
              <a:rPr lang="ja-JP" altLang="en-US" sz="1050" dirty="0">
                <a:latin typeface="+mn-ea"/>
              </a:rPr>
              <a:t>分、山の風景に溶け込むように建つ「ロバの本屋」は、東京・経堂でギャラリーカフェを営んでいた、いのまた せいこさんが移住し、</a:t>
            </a:r>
            <a:endParaRPr lang="en-US" altLang="ja-JP" sz="1050" dirty="0">
              <a:latin typeface="+mn-ea"/>
            </a:endParaRPr>
          </a:p>
          <a:p>
            <a:r>
              <a:rPr lang="en-US" altLang="ja-JP" sz="1050" dirty="0">
                <a:latin typeface="+mn-ea"/>
              </a:rPr>
              <a:t>2012</a:t>
            </a:r>
            <a:r>
              <a:rPr lang="ja-JP" altLang="en-US" sz="1050" dirty="0">
                <a:latin typeface="+mn-ea"/>
              </a:rPr>
              <a:t>年にオープンしました。母屋の向かいの牛小屋を、本屋と喫茶スペースにリノベーションし、出版社から直接買い付けた本など</a:t>
            </a:r>
            <a:r>
              <a:rPr lang="en-US" altLang="ja-JP" sz="1050" dirty="0">
                <a:latin typeface="+mn-ea"/>
              </a:rPr>
              <a:t>2</a:t>
            </a:r>
            <a:r>
              <a:rPr lang="ja-JP" altLang="en-US" sz="1050" dirty="0">
                <a:latin typeface="+mn-ea"/>
              </a:rPr>
              <a:t>～</a:t>
            </a:r>
            <a:r>
              <a:rPr lang="en-US" altLang="ja-JP" sz="1050" dirty="0">
                <a:latin typeface="+mn-ea"/>
              </a:rPr>
              <a:t>3</a:t>
            </a:r>
            <a:r>
              <a:rPr lang="ja-JP" altLang="en-US" sz="1050" dirty="0">
                <a:latin typeface="+mn-ea"/>
              </a:rPr>
              <a:t>千冊が揃います。</a:t>
            </a:r>
            <a:endParaRPr lang="en-US" altLang="ja-JP" sz="1050" dirty="0">
              <a:latin typeface="+mn-ea"/>
            </a:endParaRPr>
          </a:p>
          <a:p>
            <a:r>
              <a:rPr lang="ja-JP" altLang="en-US" sz="1050" dirty="0">
                <a:latin typeface="+mn-ea"/>
              </a:rPr>
              <a:t>「棚ごとにテーマを設け、なるべくジャンルが偏らないように選んでいます。」と、いのまたさん。定期的に入れ替える、いのまたさんのセレクト本にはリピーターも多く、買った本を手に喫茶スペースでくつろぐ人も多くです。</a:t>
            </a:r>
            <a:endParaRPr lang="en-US" altLang="ja-JP" sz="1050" dirty="0">
              <a:latin typeface="+mn-ea"/>
            </a:endParaRPr>
          </a:p>
          <a:p>
            <a:r>
              <a:rPr lang="ja-JP" altLang="en-US" sz="1050" dirty="0">
                <a:latin typeface="+mn-ea"/>
              </a:rPr>
              <a:t>住所：長門市俵山</a:t>
            </a:r>
            <a:r>
              <a:rPr lang="en-US" altLang="ja-JP" sz="1050" dirty="0"/>
              <a:t>6994</a:t>
            </a:r>
            <a:r>
              <a:rPr lang="ja-JP" altLang="en-US" sz="1050" dirty="0">
                <a:latin typeface="+mn-ea"/>
              </a:rPr>
              <a:t>　</a:t>
            </a:r>
            <a:r>
              <a:rPr lang="en-US" altLang="ja-JP" sz="1050" dirty="0">
                <a:latin typeface="+mn-ea"/>
              </a:rPr>
              <a:t>TEL</a:t>
            </a:r>
            <a:r>
              <a:rPr lang="ja-JP" altLang="en-US" sz="1050" dirty="0">
                <a:latin typeface="+mn-ea"/>
              </a:rPr>
              <a:t>：</a:t>
            </a:r>
            <a:r>
              <a:rPr lang="en-US" altLang="ja-JP" sz="1050" dirty="0"/>
              <a:t>0837-29-0377</a:t>
            </a:r>
            <a:r>
              <a:rPr lang="ja-JP" altLang="en-US" sz="1050" dirty="0">
                <a:latin typeface="+mn-ea"/>
              </a:rPr>
              <a:t>　　</a:t>
            </a:r>
            <a:endParaRPr lang="en-US" altLang="ja-JP" sz="1050" dirty="0"/>
          </a:p>
          <a:p>
            <a:endParaRPr lang="en-US" altLang="ja-JP" sz="1100" dirty="0"/>
          </a:p>
          <a:p>
            <a:endParaRPr lang="en-US" altLang="ja-JP" sz="1100" dirty="0"/>
          </a:p>
        </p:txBody>
      </p:sp>
      <p:cxnSp>
        <p:nvCxnSpPr>
          <p:cNvPr id="8" name="直線コネクタ 7"/>
          <p:cNvCxnSpPr/>
          <p:nvPr/>
        </p:nvCxnSpPr>
        <p:spPr>
          <a:xfrm>
            <a:off x="0" y="486000"/>
            <a:ext cx="9144000"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204865" y="3871336"/>
            <a:ext cx="8939135" cy="946413"/>
          </a:xfrm>
          <a:prstGeom prst="rect">
            <a:avLst/>
          </a:prstGeom>
          <a:noFill/>
        </p:spPr>
        <p:txBody>
          <a:bodyPr wrap="square" rtlCol="0">
            <a:spAutoFit/>
          </a:bodyPr>
          <a:lstStyle/>
          <a:p>
            <a:r>
              <a:rPr lang="ja-JP" altLang="en-US" sz="1600" b="1" dirty="0"/>
              <a:t>ゲストハウス　ねる山</a:t>
            </a:r>
            <a:endParaRPr lang="en-US" altLang="ja-JP" sz="1600" b="1" dirty="0"/>
          </a:p>
          <a:p>
            <a:endParaRPr kumimoji="1" lang="en-US" altLang="ja-JP" sz="800" b="1" dirty="0"/>
          </a:p>
          <a:p>
            <a:r>
              <a:rPr lang="ja-JP" altLang="en-US" sz="1050" dirty="0">
                <a:latin typeface="+mn-ea"/>
              </a:rPr>
              <a:t>「ゲストハウスねる山」は、「人々が交流する拠点をつくり、俵山を元気にしたい」との思いから、</a:t>
            </a:r>
            <a:r>
              <a:rPr lang="en-US" altLang="ja-JP" sz="1050" dirty="0">
                <a:latin typeface="+mn-ea"/>
              </a:rPr>
              <a:t>2020</a:t>
            </a:r>
            <a:r>
              <a:rPr lang="ja-JP" altLang="en-US" sz="1050" dirty="0">
                <a:latin typeface="+mn-ea"/>
              </a:rPr>
              <a:t>年にオープンしました。俵山温泉の中心部にある施設に</a:t>
            </a:r>
            <a:endParaRPr lang="en-US" altLang="ja-JP" sz="1050" dirty="0">
              <a:latin typeface="+mn-ea"/>
            </a:endParaRPr>
          </a:p>
          <a:p>
            <a:r>
              <a:rPr lang="ja-JP" altLang="en-US" sz="1050" dirty="0">
                <a:latin typeface="+mn-ea"/>
              </a:rPr>
              <a:t>宿泊し、地元の人たちと交流することにより、俵山の魅力を肌で感じられるのではないでしょうか。</a:t>
            </a:r>
            <a:endParaRPr lang="en-US" altLang="ja-JP" sz="1050" dirty="0">
              <a:latin typeface="+mn-ea"/>
            </a:endParaRPr>
          </a:p>
          <a:p>
            <a:r>
              <a:rPr kumimoji="1" lang="ja-JP" altLang="en-US" sz="1050" dirty="0">
                <a:latin typeface="+mn-ea"/>
              </a:rPr>
              <a:t>住所：長門市俵山</a:t>
            </a:r>
            <a:r>
              <a:rPr lang="en-US" altLang="ja-JP" sz="1050" dirty="0"/>
              <a:t>5149</a:t>
            </a:r>
            <a:r>
              <a:rPr kumimoji="1" lang="ja-JP" altLang="en-US" sz="1050" dirty="0">
                <a:latin typeface="+mn-ea"/>
              </a:rPr>
              <a:t>　</a:t>
            </a:r>
            <a:r>
              <a:rPr kumimoji="1" lang="en-US" altLang="ja-JP" sz="1050" dirty="0">
                <a:latin typeface="+mn-ea"/>
              </a:rPr>
              <a:t>TEL</a:t>
            </a:r>
            <a:r>
              <a:rPr kumimoji="1" lang="ja-JP" altLang="en-US" sz="1050" dirty="0">
                <a:latin typeface="+mn-ea"/>
              </a:rPr>
              <a:t>：</a:t>
            </a:r>
            <a:r>
              <a:rPr lang="en-US" altLang="ja-JP" sz="1050" dirty="0"/>
              <a:t>0837-29-5000</a:t>
            </a:r>
            <a:r>
              <a:rPr lang="ja-JP" altLang="en-US" sz="1050" dirty="0">
                <a:latin typeface="+mn-ea"/>
              </a:rPr>
              <a:t>　</a:t>
            </a:r>
            <a:endParaRPr kumimoji="1" lang="en-US" altLang="ja-JP" sz="1050" dirty="0"/>
          </a:p>
        </p:txBody>
      </p:sp>
      <p:grpSp>
        <p:nvGrpSpPr>
          <p:cNvPr id="17" name="グループ化 16"/>
          <p:cNvGrpSpPr/>
          <p:nvPr/>
        </p:nvGrpSpPr>
        <p:grpSpPr>
          <a:xfrm>
            <a:off x="636000" y="1988840"/>
            <a:ext cx="7872000" cy="1584000"/>
            <a:chOff x="396000" y="1988840"/>
            <a:chExt cx="7872000" cy="1584000"/>
          </a:xfrm>
        </p:grpSpPr>
        <p:pic>
          <p:nvPicPr>
            <p:cNvPr id="9" name="図 8" descr="_MG_6053_R.JPG"/>
            <p:cNvPicPr>
              <a:picLocks noChangeAspect="1"/>
            </p:cNvPicPr>
            <p:nvPr/>
          </p:nvPicPr>
          <p:blipFill>
            <a:blip r:embed="rId2" cstate="print"/>
            <a:stretch>
              <a:fillRect/>
            </a:stretch>
          </p:blipFill>
          <p:spPr>
            <a:xfrm>
              <a:off x="3276000" y="1988840"/>
              <a:ext cx="2112000" cy="1584000"/>
            </a:xfrm>
            <a:prstGeom prst="rect">
              <a:avLst/>
            </a:prstGeom>
          </p:spPr>
        </p:pic>
        <p:pic>
          <p:nvPicPr>
            <p:cNvPr id="10" name="図 9" descr="_MG_6049_R.JPG"/>
            <p:cNvPicPr>
              <a:picLocks noChangeAspect="1"/>
            </p:cNvPicPr>
            <p:nvPr/>
          </p:nvPicPr>
          <p:blipFill>
            <a:blip r:embed="rId3" cstate="print"/>
            <a:stretch>
              <a:fillRect/>
            </a:stretch>
          </p:blipFill>
          <p:spPr>
            <a:xfrm>
              <a:off x="6156000" y="1988840"/>
              <a:ext cx="2112000" cy="1584000"/>
            </a:xfrm>
            <a:prstGeom prst="rect">
              <a:avLst/>
            </a:prstGeom>
          </p:spPr>
        </p:pic>
        <p:pic>
          <p:nvPicPr>
            <p:cNvPr id="14" name="図 13" descr="_MG_6042_R.JPG"/>
            <p:cNvPicPr>
              <a:picLocks noChangeAspect="1"/>
            </p:cNvPicPr>
            <p:nvPr/>
          </p:nvPicPr>
          <p:blipFill>
            <a:blip r:embed="rId4" cstate="print"/>
            <a:stretch>
              <a:fillRect/>
            </a:stretch>
          </p:blipFill>
          <p:spPr>
            <a:xfrm>
              <a:off x="396000" y="1988840"/>
              <a:ext cx="2112000" cy="1584000"/>
            </a:xfrm>
            <a:prstGeom prst="rect">
              <a:avLst/>
            </a:prstGeom>
          </p:spPr>
        </p:pic>
      </p:grpSp>
      <p:grpSp>
        <p:nvGrpSpPr>
          <p:cNvPr id="19" name="グループ化 18"/>
          <p:cNvGrpSpPr/>
          <p:nvPr/>
        </p:nvGrpSpPr>
        <p:grpSpPr>
          <a:xfrm>
            <a:off x="3516000" y="5157192"/>
            <a:ext cx="4992320" cy="1584000"/>
            <a:chOff x="3275856" y="5157192"/>
            <a:chExt cx="4992320" cy="1584000"/>
          </a:xfrm>
        </p:grpSpPr>
        <p:pic>
          <p:nvPicPr>
            <p:cNvPr id="13" name="図 12" descr="ねる山居室.jpg"/>
            <p:cNvPicPr>
              <a:picLocks noChangeAspect="1"/>
            </p:cNvPicPr>
            <p:nvPr/>
          </p:nvPicPr>
          <p:blipFill>
            <a:blip r:embed="rId5" cstate="print"/>
            <a:stretch>
              <a:fillRect/>
            </a:stretch>
          </p:blipFill>
          <p:spPr>
            <a:xfrm>
              <a:off x="6156176" y="5157192"/>
              <a:ext cx="2112000" cy="1584000"/>
            </a:xfrm>
            <a:prstGeom prst="rect">
              <a:avLst/>
            </a:prstGeom>
          </p:spPr>
        </p:pic>
        <p:pic>
          <p:nvPicPr>
            <p:cNvPr id="15" name="図 14" descr="ねる山_R.jpg"/>
            <p:cNvPicPr>
              <a:picLocks noChangeAspect="1"/>
            </p:cNvPicPr>
            <p:nvPr/>
          </p:nvPicPr>
          <p:blipFill>
            <a:blip r:embed="rId6" cstate="print"/>
            <a:stretch>
              <a:fillRect/>
            </a:stretch>
          </p:blipFill>
          <p:spPr>
            <a:xfrm>
              <a:off x="3275856" y="5157192"/>
              <a:ext cx="2088232" cy="1584000"/>
            </a:xfrm>
            <a:prstGeom prst="rect">
              <a:avLst/>
            </a:prstGeom>
          </p:spPr>
        </p:pic>
      </p:grpSp>
      <p:cxnSp>
        <p:nvCxnSpPr>
          <p:cNvPr id="16" name="直線コネクタ 15"/>
          <p:cNvCxnSpPr/>
          <p:nvPr/>
        </p:nvCxnSpPr>
        <p:spPr>
          <a:xfrm>
            <a:off x="0" y="3717032"/>
            <a:ext cx="9144000"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8" name="図 17" descr="20210611101611_p_R.jpg">
            <a:extLst>
              <a:ext uri="{FF2B5EF4-FFF2-40B4-BE49-F238E27FC236}">
                <a16:creationId xmlns:a16="http://schemas.microsoft.com/office/drawing/2014/main" id="{B7366F9A-E18C-4127-AED6-2C9E94347C6F}"/>
              </a:ext>
            </a:extLst>
          </p:cNvPr>
          <p:cNvPicPr>
            <a:picLocks noChangeAspect="1"/>
          </p:cNvPicPr>
          <p:nvPr/>
        </p:nvPicPr>
        <p:blipFill>
          <a:blip r:embed="rId7" cstate="print"/>
          <a:stretch>
            <a:fillRect/>
          </a:stretch>
        </p:blipFill>
        <p:spPr>
          <a:xfrm>
            <a:off x="395536" y="5157192"/>
            <a:ext cx="2157120" cy="15840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64105" y="116632"/>
            <a:ext cx="2880917" cy="369332"/>
          </a:xfrm>
          <a:prstGeom prst="rect">
            <a:avLst/>
          </a:prstGeom>
          <a:noFill/>
        </p:spPr>
        <p:txBody>
          <a:bodyPr wrap="none" rtlCol="0">
            <a:spAutoFit/>
          </a:bodyPr>
          <a:lstStyle/>
          <a:p>
            <a:pPr algn="ctr"/>
            <a:r>
              <a:rPr lang="ja-JP" altLang="en-US" dirty="0"/>
              <a:t>先輩移住者のお店・スポット</a:t>
            </a:r>
            <a:endParaRPr kumimoji="1" lang="ja-JP" altLang="en-US" dirty="0"/>
          </a:p>
        </p:txBody>
      </p:sp>
      <p:cxnSp>
        <p:nvCxnSpPr>
          <p:cNvPr id="8" name="直線コネクタ 7"/>
          <p:cNvCxnSpPr/>
          <p:nvPr/>
        </p:nvCxnSpPr>
        <p:spPr>
          <a:xfrm>
            <a:off x="0" y="486000"/>
            <a:ext cx="9144000"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229684" y="524716"/>
            <a:ext cx="8823951" cy="1308050"/>
          </a:xfrm>
          <a:prstGeom prst="rect">
            <a:avLst/>
          </a:prstGeom>
          <a:noFill/>
        </p:spPr>
        <p:txBody>
          <a:bodyPr wrap="square" rtlCol="0">
            <a:spAutoFit/>
          </a:bodyPr>
          <a:lstStyle/>
          <a:p>
            <a:r>
              <a:rPr lang="ja-JP" altLang="en-US" sz="1200" b="1" dirty="0"/>
              <a:t>加密列～</a:t>
            </a:r>
            <a:r>
              <a:rPr lang="en-US" altLang="ja-JP" sz="1200" b="1" dirty="0" err="1"/>
              <a:t>kamitsure</a:t>
            </a:r>
            <a:r>
              <a:rPr lang="ja-JP" altLang="en-US" sz="1200" b="1" dirty="0"/>
              <a:t>～俵山（カミツレ　タワラヤマ</a:t>
            </a:r>
            <a:r>
              <a:rPr lang="ja-JP" altLang="en-US" sz="1600" b="1" dirty="0"/>
              <a:t>）</a:t>
            </a:r>
            <a:endParaRPr lang="en-US" altLang="ja-JP" sz="1600" b="1" dirty="0"/>
          </a:p>
          <a:p>
            <a:endParaRPr kumimoji="1" lang="en-US" altLang="ja-JP" sz="800" dirty="0"/>
          </a:p>
          <a:p>
            <a:r>
              <a:rPr lang="ja-JP" altLang="en-US" sz="1100" dirty="0"/>
              <a:t>温泉街の中心にある、</a:t>
            </a:r>
            <a:r>
              <a:rPr lang="en-US" altLang="ja-JP" sz="1100" dirty="0"/>
              <a:t>SD</a:t>
            </a:r>
            <a:r>
              <a:rPr lang="ja-JP" altLang="en-US" sz="1100" dirty="0"/>
              <a:t>サロンで月に一度程度、小さな喫茶がオープンします。福岡でワインと喫茶のお店を営んでいた中野美千子さんが焼き立てのパンと、焼き菓子の販売をしています。素材にこだわり、時間をかけてゆっくりと丁寧に焼かれるパンやお菓子は、食べるとどこかほっとする懐かしい味わいです。</a:t>
            </a:r>
            <a:r>
              <a:rPr lang="en-US" altLang="ja-JP" sz="1100" dirty="0"/>
              <a:t>※</a:t>
            </a:r>
            <a:r>
              <a:rPr lang="ja-JP" altLang="en-US" sz="1100" dirty="0"/>
              <a:t>不定期営業の為、</a:t>
            </a:r>
            <a:r>
              <a:rPr lang="en-US" altLang="ja-JP" sz="1100" dirty="0"/>
              <a:t>SNS</a:t>
            </a:r>
            <a:r>
              <a:rPr lang="ja-JP" altLang="en-US" sz="1100" dirty="0"/>
              <a:t>で営業日等ご確認ください。</a:t>
            </a:r>
            <a:endParaRPr lang="en-US" altLang="ja-JP" sz="1100" dirty="0"/>
          </a:p>
          <a:p>
            <a:r>
              <a:rPr kumimoji="1" lang="ja-JP" altLang="en-US" sz="1100" dirty="0"/>
              <a:t>住所：長門市俵山</a:t>
            </a:r>
            <a:r>
              <a:rPr lang="en-US" altLang="ja-JP" sz="1100" dirty="0"/>
              <a:t>SD</a:t>
            </a:r>
            <a:r>
              <a:rPr lang="ja-JP" altLang="en-US" sz="1100" dirty="0"/>
              <a:t>サロン</a:t>
            </a:r>
            <a:r>
              <a:rPr kumimoji="1" lang="ja-JP" altLang="en-US" sz="1100" dirty="0"/>
              <a:t>　　</a:t>
            </a:r>
            <a:endParaRPr lang="en-US" altLang="ja-JP" sz="1100" dirty="0"/>
          </a:p>
          <a:p>
            <a:endParaRPr kumimoji="1" lang="en-US" altLang="ja-JP" sz="1100" dirty="0"/>
          </a:p>
        </p:txBody>
      </p:sp>
      <p:sp>
        <p:nvSpPr>
          <p:cNvPr id="12" name="テキスト ボックス 11"/>
          <p:cNvSpPr txBox="1"/>
          <p:nvPr/>
        </p:nvSpPr>
        <p:spPr>
          <a:xfrm>
            <a:off x="276873" y="3709032"/>
            <a:ext cx="8776762" cy="1308050"/>
          </a:xfrm>
          <a:prstGeom prst="rect">
            <a:avLst/>
          </a:prstGeom>
          <a:noFill/>
        </p:spPr>
        <p:txBody>
          <a:bodyPr wrap="none" rtlCol="0">
            <a:spAutoFit/>
          </a:bodyPr>
          <a:lstStyle/>
          <a:p>
            <a:r>
              <a:rPr lang="ja-JP" altLang="en-US" sz="1600" b="1" dirty="0"/>
              <a:t>そば居酒屋　たべ山</a:t>
            </a:r>
            <a:endParaRPr lang="en-US" altLang="ja-JP" sz="1600" b="1" dirty="0"/>
          </a:p>
          <a:p>
            <a:endParaRPr kumimoji="1" lang="en-US" altLang="ja-JP" sz="800" b="1" dirty="0"/>
          </a:p>
          <a:p>
            <a:r>
              <a:rPr lang="ja-JP" altLang="en-US" sz="1100" dirty="0"/>
              <a:t>温泉街の中心にある「たべ山」は、俵山名物の蕎麦とジビエが自慢の飲食店です。イタリア料理店で修業した後、</a:t>
            </a:r>
            <a:r>
              <a:rPr lang="en-US" altLang="ja-JP" sz="1100" dirty="0"/>
              <a:t>2018</a:t>
            </a:r>
            <a:r>
              <a:rPr lang="ja-JP" altLang="en-US" sz="1100" dirty="0"/>
              <a:t>年に出身地の俵山に</a:t>
            </a:r>
            <a:r>
              <a:rPr lang="en-US" altLang="ja-JP" sz="1100" dirty="0"/>
              <a:t>U</a:t>
            </a:r>
            <a:r>
              <a:rPr lang="ja-JP" altLang="en-US" sz="1100" dirty="0"/>
              <a:t>ターン</a:t>
            </a:r>
            <a:endParaRPr lang="en-US" altLang="ja-JP" sz="1100" dirty="0"/>
          </a:p>
          <a:p>
            <a:r>
              <a:rPr lang="ja-JP" altLang="en-US" sz="1100" dirty="0"/>
              <a:t>した木村芳雄さんが腕を振るいます。品質の良さで注目される「俵山ジビエ」はもちろん、米や山菜、野菜などの俵山産の食材を使った一品料理や</a:t>
            </a:r>
            <a:endParaRPr lang="en-US" altLang="ja-JP" sz="1100" dirty="0"/>
          </a:p>
          <a:p>
            <a:r>
              <a:rPr lang="ja-JP" altLang="en-US" sz="1100" dirty="0"/>
              <a:t>地酒などが人気です。</a:t>
            </a:r>
            <a:endParaRPr lang="en-US" altLang="ja-JP" sz="1100" dirty="0"/>
          </a:p>
          <a:p>
            <a:r>
              <a:rPr kumimoji="1" lang="ja-JP" altLang="en-US" sz="1100" dirty="0"/>
              <a:t>住所：長門市俵山</a:t>
            </a:r>
            <a:r>
              <a:rPr lang="en-US" altLang="ja-JP" sz="1100" dirty="0"/>
              <a:t>5110-1</a:t>
            </a:r>
            <a:r>
              <a:rPr kumimoji="1" lang="ja-JP" altLang="en-US" sz="1100" dirty="0"/>
              <a:t>　</a:t>
            </a:r>
            <a:r>
              <a:rPr kumimoji="1" lang="en-US" altLang="ja-JP" sz="1100" dirty="0"/>
              <a:t>TEL</a:t>
            </a:r>
            <a:r>
              <a:rPr kumimoji="1" lang="ja-JP" altLang="en-US" sz="1100" dirty="0"/>
              <a:t>：</a:t>
            </a:r>
            <a:r>
              <a:rPr lang="en-US" altLang="ja-JP" sz="1100" dirty="0"/>
              <a:t>0837-29-0303</a:t>
            </a:r>
            <a:r>
              <a:rPr kumimoji="1" lang="ja-JP" altLang="en-US" sz="1100" dirty="0"/>
              <a:t>　</a:t>
            </a:r>
            <a:endParaRPr kumimoji="1" lang="en-US" altLang="ja-JP" sz="1100" dirty="0"/>
          </a:p>
          <a:p>
            <a:r>
              <a:rPr kumimoji="1" lang="ja-JP" altLang="en-US" sz="1100" dirty="0"/>
              <a:t>　</a:t>
            </a:r>
            <a:endParaRPr kumimoji="1" lang="en-US" altLang="ja-JP" sz="1100" dirty="0"/>
          </a:p>
        </p:txBody>
      </p:sp>
      <p:grpSp>
        <p:nvGrpSpPr>
          <p:cNvPr id="16" name="グループ化 15"/>
          <p:cNvGrpSpPr/>
          <p:nvPr/>
        </p:nvGrpSpPr>
        <p:grpSpPr>
          <a:xfrm>
            <a:off x="647564" y="1838386"/>
            <a:ext cx="7848872" cy="4968552"/>
            <a:chOff x="395536" y="1772816"/>
            <a:chExt cx="7848872" cy="4968552"/>
          </a:xfrm>
        </p:grpSpPr>
        <p:pic>
          <p:nvPicPr>
            <p:cNvPr id="10" name="図 9" descr="20210119_143611.jpg"/>
            <p:cNvPicPr>
              <a:picLocks noChangeAspect="1"/>
            </p:cNvPicPr>
            <p:nvPr/>
          </p:nvPicPr>
          <p:blipFill>
            <a:blip r:embed="rId2" cstate="print"/>
            <a:srcRect l="61812" t="15350" r="1963" b="48950"/>
            <a:stretch>
              <a:fillRect/>
            </a:stretch>
          </p:blipFill>
          <p:spPr>
            <a:xfrm>
              <a:off x="395536" y="1772816"/>
              <a:ext cx="2097254" cy="1584000"/>
            </a:xfrm>
            <a:prstGeom prst="rect">
              <a:avLst/>
            </a:prstGeom>
          </p:spPr>
        </p:pic>
        <p:pic>
          <p:nvPicPr>
            <p:cNvPr id="11" name="図 10" descr="20210119_111217.jpg"/>
            <p:cNvPicPr>
              <a:picLocks noChangeAspect="1"/>
            </p:cNvPicPr>
            <p:nvPr/>
          </p:nvPicPr>
          <p:blipFill>
            <a:blip r:embed="rId3" cstate="print"/>
            <a:stretch>
              <a:fillRect/>
            </a:stretch>
          </p:blipFill>
          <p:spPr>
            <a:xfrm>
              <a:off x="3275856" y="1772816"/>
              <a:ext cx="2111999" cy="1584000"/>
            </a:xfrm>
            <a:prstGeom prst="rect">
              <a:avLst/>
            </a:prstGeom>
          </p:spPr>
        </p:pic>
        <p:pic>
          <p:nvPicPr>
            <p:cNvPr id="13" name="図 12" descr="IMG_9283_R.JPG"/>
            <p:cNvPicPr>
              <a:picLocks noChangeAspect="1"/>
            </p:cNvPicPr>
            <p:nvPr/>
          </p:nvPicPr>
          <p:blipFill>
            <a:blip r:embed="rId4" cstate="print"/>
            <a:srcRect l="2750" r="4641"/>
            <a:stretch>
              <a:fillRect/>
            </a:stretch>
          </p:blipFill>
          <p:spPr>
            <a:xfrm>
              <a:off x="396000" y="5157192"/>
              <a:ext cx="2071976" cy="1584176"/>
            </a:xfrm>
            <a:prstGeom prst="rect">
              <a:avLst/>
            </a:prstGeom>
          </p:spPr>
        </p:pic>
        <p:pic>
          <p:nvPicPr>
            <p:cNvPr id="14" name="図 13" descr="たべ山3.jpg"/>
            <p:cNvPicPr>
              <a:picLocks noChangeAspect="1"/>
            </p:cNvPicPr>
            <p:nvPr/>
          </p:nvPicPr>
          <p:blipFill>
            <a:blip r:embed="rId5" cstate="print"/>
            <a:stretch>
              <a:fillRect/>
            </a:stretch>
          </p:blipFill>
          <p:spPr>
            <a:xfrm>
              <a:off x="3276000" y="5157192"/>
              <a:ext cx="2088032" cy="1584176"/>
            </a:xfrm>
            <a:prstGeom prst="rect">
              <a:avLst/>
            </a:prstGeom>
          </p:spPr>
        </p:pic>
        <p:pic>
          <p:nvPicPr>
            <p:cNvPr id="17" name="図 16" descr="IMG_7739.JPG"/>
            <p:cNvPicPr>
              <a:picLocks noChangeAspect="1"/>
            </p:cNvPicPr>
            <p:nvPr/>
          </p:nvPicPr>
          <p:blipFill>
            <a:blip r:embed="rId6" cstate="print"/>
            <a:stretch>
              <a:fillRect/>
            </a:stretch>
          </p:blipFill>
          <p:spPr>
            <a:xfrm>
              <a:off x="6156176" y="1772816"/>
              <a:ext cx="2088232" cy="1584000"/>
            </a:xfrm>
            <a:prstGeom prst="rect">
              <a:avLst/>
            </a:prstGeom>
          </p:spPr>
        </p:pic>
        <p:pic>
          <p:nvPicPr>
            <p:cNvPr id="18" name="図 17" descr="たべ山山菜_R.jpg"/>
            <p:cNvPicPr>
              <a:picLocks noChangeAspect="1"/>
            </p:cNvPicPr>
            <p:nvPr/>
          </p:nvPicPr>
          <p:blipFill>
            <a:blip r:embed="rId7" cstate="print"/>
            <a:stretch>
              <a:fillRect/>
            </a:stretch>
          </p:blipFill>
          <p:spPr>
            <a:xfrm>
              <a:off x="6156000" y="5157192"/>
              <a:ext cx="2088232" cy="1584000"/>
            </a:xfrm>
            <a:prstGeom prst="rect">
              <a:avLst/>
            </a:prstGeom>
          </p:spPr>
        </p:pic>
      </p:grpSp>
      <p:cxnSp>
        <p:nvCxnSpPr>
          <p:cNvPr id="15" name="直線コネクタ 14"/>
          <p:cNvCxnSpPr/>
          <p:nvPr/>
        </p:nvCxnSpPr>
        <p:spPr>
          <a:xfrm>
            <a:off x="0" y="3573016"/>
            <a:ext cx="9144000"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4" name="図 3">
            <a:extLst>
              <a:ext uri="{FF2B5EF4-FFF2-40B4-BE49-F238E27FC236}">
                <a16:creationId xmlns:a16="http://schemas.microsoft.com/office/drawing/2014/main" id="{5718A66A-BF6D-470D-B08A-C7C79F6BE19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00611" y="1289988"/>
            <a:ext cx="542778" cy="542778"/>
          </a:xfrm>
          <a:prstGeom prst="rect">
            <a:avLst/>
          </a:prstGeom>
        </p:spPr>
      </p:pic>
      <p:sp>
        <p:nvSpPr>
          <p:cNvPr id="5" name="テキスト ボックス 4">
            <a:extLst>
              <a:ext uri="{FF2B5EF4-FFF2-40B4-BE49-F238E27FC236}">
                <a16:creationId xmlns:a16="http://schemas.microsoft.com/office/drawing/2014/main" id="{1D00C2F0-D30F-46E2-AD62-5082B91A3D1B}"/>
              </a:ext>
            </a:extLst>
          </p:cNvPr>
          <p:cNvSpPr txBox="1"/>
          <p:nvPr/>
        </p:nvSpPr>
        <p:spPr>
          <a:xfrm>
            <a:off x="4765378" y="1594649"/>
            <a:ext cx="1210588" cy="215444"/>
          </a:xfrm>
          <a:prstGeom prst="rect">
            <a:avLst/>
          </a:prstGeom>
          <a:noFill/>
        </p:spPr>
        <p:txBody>
          <a:bodyPr wrap="none" rtlCol="0">
            <a:spAutoFit/>
          </a:bodyPr>
          <a:lstStyle/>
          <a:p>
            <a:r>
              <a:rPr kumimoji="1" lang="ja-JP" altLang="en-US" sz="800" dirty="0"/>
              <a:t>←（公式インスタグラム）</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51520" y="116632"/>
            <a:ext cx="1107996" cy="369332"/>
          </a:xfrm>
          <a:prstGeom prst="rect">
            <a:avLst/>
          </a:prstGeom>
          <a:noFill/>
        </p:spPr>
        <p:txBody>
          <a:bodyPr wrap="none" rtlCol="0">
            <a:spAutoFit/>
          </a:bodyPr>
          <a:lstStyle/>
          <a:p>
            <a:r>
              <a:rPr lang="ja-JP" altLang="en-US" dirty="0"/>
              <a:t>医療機関</a:t>
            </a:r>
            <a:endParaRPr lang="en-US" altLang="ja-JP" dirty="0"/>
          </a:p>
        </p:txBody>
      </p:sp>
      <p:cxnSp>
        <p:nvCxnSpPr>
          <p:cNvPr id="4" name="直線コネクタ 3"/>
          <p:cNvCxnSpPr/>
          <p:nvPr/>
        </p:nvCxnSpPr>
        <p:spPr>
          <a:xfrm>
            <a:off x="0" y="486000"/>
            <a:ext cx="9144000"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5" name="図 4">
            <a:extLst>
              <a:ext uri="{FF2B5EF4-FFF2-40B4-BE49-F238E27FC236}">
                <a16:creationId xmlns:a16="http://schemas.microsoft.com/office/drawing/2014/main" id="{BE62AD01-74C4-47BB-9B95-A6763B735458}"/>
              </a:ext>
            </a:extLst>
          </p:cNvPr>
          <p:cNvPicPr>
            <a:picLocks noChangeAspect="1"/>
          </p:cNvPicPr>
          <p:nvPr/>
        </p:nvPicPr>
        <p:blipFill rotWithShape="1">
          <a:blip r:embed="rId2">
            <a:extLst>
              <a:ext uri="{28A0092B-C50C-407E-A947-70E740481C1C}">
                <a14:useLocalDpi xmlns:a14="http://schemas.microsoft.com/office/drawing/2010/main" val="0"/>
              </a:ext>
            </a:extLst>
          </a:blip>
          <a:srcRect t="2736"/>
          <a:stretch/>
        </p:blipFill>
        <p:spPr>
          <a:xfrm>
            <a:off x="179511" y="692696"/>
            <a:ext cx="8772953" cy="6048672"/>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D872B353-7F4C-4210-BDDC-33D96E2DDE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674077"/>
            <a:ext cx="8784976" cy="6044919"/>
          </a:xfrm>
          <a:prstGeom prst="rect">
            <a:avLst/>
          </a:prstGeom>
          <a:ln>
            <a:solidFill>
              <a:schemeClr val="tx1"/>
            </a:solidFill>
          </a:ln>
        </p:spPr>
      </p:pic>
      <p:sp>
        <p:nvSpPr>
          <p:cNvPr id="4" name="テキスト ボックス 3">
            <a:extLst>
              <a:ext uri="{FF2B5EF4-FFF2-40B4-BE49-F238E27FC236}">
                <a16:creationId xmlns:a16="http://schemas.microsoft.com/office/drawing/2014/main" id="{06BAE158-8BA4-4293-A357-8782EE5CFEAB}"/>
              </a:ext>
            </a:extLst>
          </p:cNvPr>
          <p:cNvSpPr txBox="1"/>
          <p:nvPr/>
        </p:nvSpPr>
        <p:spPr>
          <a:xfrm>
            <a:off x="251520" y="116632"/>
            <a:ext cx="1107996" cy="369332"/>
          </a:xfrm>
          <a:prstGeom prst="rect">
            <a:avLst/>
          </a:prstGeom>
          <a:noFill/>
        </p:spPr>
        <p:txBody>
          <a:bodyPr wrap="none" rtlCol="0">
            <a:spAutoFit/>
          </a:bodyPr>
          <a:lstStyle/>
          <a:p>
            <a:r>
              <a:rPr lang="ja-JP" altLang="en-US" dirty="0"/>
              <a:t>公共交通</a:t>
            </a:r>
            <a:endParaRPr lang="en-US" altLang="ja-JP" dirty="0"/>
          </a:p>
        </p:txBody>
      </p:sp>
      <p:sp>
        <p:nvSpPr>
          <p:cNvPr id="5" name="正方形/長方形 4">
            <a:extLst>
              <a:ext uri="{FF2B5EF4-FFF2-40B4-BE49-F238E27FC236}">
                <a16:creationId xmlns:a16="http://schemas.microsoft.com/office/drawing/2014/main" id="{728277DE-045E-4D5E-BDAF-DFB36E8C7C39}"/>
              </a:ext>
            </a:extLst>
          </p:cNvPr>
          <p:cNvSpPr/>
          <p:nvPr/>
        </p:nvSpPr>
        <p:spPr>
          <a:xfrm>
            <a:off x="0" y="476672"/>
            <a:ext cx="914400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268664" y="116632"/>
            <a:ext cx="1338828" cy="369332"/>
          </a:xfrm>
          <a:prstGeom prst="rect">
            <a:avLst/>
          </a:prstGeom>
          <a:noFill/>
        </p:spPr>
        <p:txBody>
          <a:bodyPr wrap="none" rtlCol="0">
            <a:spAutoFit/>
          </a:bodyPr>
          <a:lstStyle/>
          <a:p>
            <a:r>
              <a:rPr kumimoji="1" lang="ja-JP" altLang="en-US" dirty="0"/>
              <a:t>地域の特徴</a:t>
            </a:r>
          </a:p>
        </p:txBody>
      </p:sp>
      <p:sp>
        <p:nvSpPr>
          <p:cNvPr id="7" name="テキスト ボックス 6"/>
          <p:cNvSpPr txBox="1"/>
          <p:nvPr/>
        </p:nvSpPr>
        <p:spPr>
          <a:xfrm>
            <a:off x="323528" y="705600"/>
            <a:ext cx="8640960" cy="1061829"/>
          </a:xfrm>
          <a:prstGeom prst="rect">
            <a:avLst/>
          </a:prstGeom>
          <a:noFill/>
        </p:spPr>
        <p:txBody>
          <a:bodyPr wrap="square" rtlCol="0">
            <a:spAutoFit/>
          </a:bodyPr>
          <a:lstStyle/>
          <a:p>
            <a:pPr>
              <a:buNone/>
            </a:pPr>
            <a:r>
              <a:rPr lang="ja-JP" altLang="en-US" sz="1050" dirty="0">
                <a:latin typeface="+mn-ea"/>
              </a:rPr>
              <a:t>　俵山地域は古くから湯治場として栄えた温泉街を中心に、その周辺を農山村集落が取り囲むのどかな里です。</a:t>
            </a:r>
            <a:endParaRPr lang="en-US" altLang="ja-JP" sz="1050" dirty="0">
              <a:latin typeface="+mn-ea"/>
            </a:endParaRPr>
          </a:p>
          <a:p>
            <a:pPr>
              <a:buNone/>
            </a:pPr>
            <a:r>
              <a:rPr lang="ja-JP" altLang="en-US" sz="1050" dirty="0">
                <a:latin typeface="+mn-ea"/>
              </a:rPr>
              <a:t>　緑豊かな山々に、ホタルが舞う清流「木屋川 」を有するその原風景は、訪れる人を温かい気持ちで満たしてくれます。</a:t>
            </a:r>
            <a:endParaRPr lang="en-US" altLang="ja-JP" sz="1050" dirty="0">
              <a:latin typeface="+mn-ea"/>
            </a:endParaRPr>
          </a:p>
          <a:p>
            <a:pPr>
              <a:buNone/>
            </a:pPr>
            <a:r>
              <a:rPr lang="ja-JP" altLang="en-US" sz="1050" dirty="0">
                <a:latin typeface="+mn-ea"/>
              </a:rPr>
              <a:t>　農林業・畜産業が営まれており、きれいな水と寒暖差のある気候から、良質なお米が作られています。</a:t>
            </a:r>
            <a:r>
              <a:rPr lang="en-US" altLang="ja-JP" sz="1050" dirty="0">
                <a:latin typeface="+mn-ea"/>
              </a:rPr>
              <a:t>2019</a:t>
            </a:r>
            <a:r>
              <a:rPr lang="ja-JP" altLang="en-US" sz="1050" dirty="0">
                <a:latin typeface="+mn-ea"/>
              </a:rPr>
              <a:t>年、長門・俵山道路が開通し、</a:t>
            </a:r>
            <a:endParaRPr lang="en-US" altLang="ja-JP" sz="1050" dirty="0">
              <a:latin typeface="+mn-ea"/>
            </a:endParaRPr>
          </a:p>
          <a:p>
            <a:pPr>
              <a:buNone/>
            </a:pPr>
            <a:r>
              <a:rPr lang="ja-JP" altLang="en-US" sz="1050" dirty="0">
                <a:latin typeface="+mn-ea"/>
              </a:rPr>
              <a:t>　市街地へのアクセスがよくなりました。気候は、長門市の中では一番冷え込む地域です。</a:t>
            </a:r>
            <a:endParaRPr lang="en-US" altLang="ja-JP" sz="1050" dirty="0">
              <a:latin typeface="+mn-ea"/>
            </a:endParaRPr>
          </a:p>
          <a:p>
            <a:pPr>
              <a:buNone/>
            </a:pPr>
            <a:r>
              <a:rPr lang="ja-JP" altLang="en-US" sz="1050" dirty="0">
                <a:latin typeface="+mn-ea"/>
              </a:rPr>
              <a:t>　積雪することもあるため、スタッドレスタイヤを所有している方が多いです。</a:t>
            </a:r>
            <a:endParaRPr lang="en-US" altLang="ja-JP" sz="1050" dirty="0">
              <a:latin typeface="+mn-ea"/>
            </a:endParaRPr>
          </a:p>
          <a:p>
            <a:endParaRPr kumimoji="1" lang="ja-JP" altLang="en-US" sz="1050" dirty="0"/>
          </a:p>
        </p:txBody>
      </p:sp>
      <p:grpSp>
        <p:nvGrpSpPr>
          <p:cNvPr id="14" name="グループ化 13"/>
          <p:cNvGrpSpPr/>
          <p:nvPr/>
        </p:nvGrpSpPr>
        <p:grpSpPr>
          <a:xfrm>
            <a:off x="706870" y="1628800"/>
            <a:ext cx="7730261" cy="5006444"/>
            <a:chOff x="395536" y="1628800"/>
            <a:chExt cx="7730261" cy="5006444"/>
          </a:xfrm>
        </p:grpSpPr>
        <p:sp>
          <p:nvSpPr>
            <p:cNvPr id="2" name="テキスト ボックス 1"/>
            <p:cNvSpPr txBox="1"/>
            <p:nvPr/>
          </p:nvSpPr>
          <p:spPr>
            <a:xfrm>
              <a:off x="395536" y="3789040"/>
              <a:ext cx="2307042" cy="253916"/>
            </a:xfrm>
            <a:prstGeom prst="rect">
              <a:avLst/>
            </a:prstGeom>
            <a:noFill/>
          </p:spPr>
          <p:txBody>
            <a:bodyPr wrap="none" rtlCol="0">
              <a:spAutoFit/>
            </a:bodyPr>
            <a:lstStyle/>
            <a:p>
              <a:r>
                <a:rPr lang="ja-JP" altLang="en-US" sz="1050" dirty="0"/>
                <a:t>湯町（ゆまち）地区　温泉街へと続く道</a:t>
              </a:r>
              <a:endParaRPr kumimoji="1" lang="ja-JP" altLang="en-US" sz="1050" dirty="0"/>
            </a:p>
          </p:txBody>
        </p:sp>
        <p:sp>
          <p:nvSpPr>
            <p:cNvPr id="3" name="テキスト ボックス 2"/>
            <p:cNvSpPr txBox="1"/>
            <p:nvPr/>
          </p:nvSpPr>
          <p:spPr>
            <a:xfrm>
              <a:off x="4788024" y="3789040"/>
              <a:ext cx="3337773" cy="253916"/>
            </a:xfrm>
            <a:prstGeom prst="rect">
              <a:avLst/>
            </a:prstGeom>
            <a:noFill/>
          </p:spPr>
          <p:txBody>
            <a:bodyPr wrap="none" rtlCol="0">
              <a:spAutoFit/>
            </a:bodyPr>
            <a:lstStyle/>
            <a:p>
              <a:r>
                <a:rPr lang="ja-JP" altLang="en-US" sz="1050" dirty="0"/>
                <a:t>黒川（くろがわ）地区　のどかな田園風景が広がっている</a:t>
              </a:r>
              <a:endParaRPr kumimoji="1" lang="ja-JP" altLang="en-US" sz="1050" dirty="0"/>
            </a:p>
          </p:txBody>
        </p:sp>
        <p:sp>
          <p:nvSpPr>
            <p:cNvPr id="4" name="テキスト ボックス 3"/>
            <p:cNvSpPr txBox="1"/>
            <p:nvPr/>
          </p:nvSpPr>
          <p:spPr>
            <a:xfrm>
              <a:off x="4788024" y="6381328"/>
              <a:ext cx="1901483" cy="253916"/>
            </a:xfrm>
            <a:prstGeom prst="rect">
              <a:avLst/>
            </a:prstGeom>
            <a:noFill/>
          </p:spPr>
          <p:txBody>
            <a:bodyPr wrap="none" rtlCol="0">
              <a:spAutoFit/>
            </a:bodyPr>
            <a:lstStyle/>
            <a:p>
              <a:r>
                <a:rPr lang="ja-JP" altLang="en-US" sz="1050" dirty="0"/>
                <a:t>冬場は積雪することもあります</a:t>
              </a:r>
              <a:endParaRPr kumimoji="1" lang="ja-JP" altLang="en-US" sz="1050" dirty="0"/>
            </a:p>
          </p:txBody>
        </p:sp>
        <p:sp>
          <p:nvSpPr>
            <p:cNvPr id="5" name="テキスト ボックス 4"/>
            <p:cNvSpPr txBox="1"/>
            <p:nvPr/>
          </p:nvSpPr>
          <p:spPr>
            <a:xfrm>
              <a:off x="395536" y="6381328"/>
              <a:ext cx="2396810" cy="253916"/>
            </a:xfrm>
            <a:prstGeom prst="rect">
              <a:avLst/>
            </a:prstGeom>
            <a:noFill/>
          </p:spPr>
          <p:txBody>
            <a:bodyPr wrap="none" rtlCol="0">
              <a:spAutoFit/>
            </a:bodyPr>
            <a:lstStyle/>
            <a:p>
              <a:r>
                <a:rPr lang="ja-JP" altLang="en-US" sz="1050" dirty="0"/>
                <a:t>地域内は緑豊かな風景が広がっている</a:t>
              </a:r>
              <a:endParaRPr kumimoji="1" lang="ja-JP" altLang="en-US" sz="1050" dirty="0"/>
            </a:p>
          </p:txBody>
        </p:sp>
        <p:pic>
          <p:nvPicPr>
            <p:cNvPr id="13" name="図 12" descr="IMG_0328_R.JPG"/>
            <p:cNvPicPr>
              <a:picLocks noChangeAspect="1"/>
            </p:cNvPicPr>
            <p:nvPr/>
          </p:nvPicPr>
          <p:blipFill>
            <a:blip r:embed="rId2" cstate="print"/>
            <a:stretch>
              <a:fillRect/>
            </a:stretch>
          </p:blipFill>
          <p:spPr>
            <a:xfrm>
              <a:off x="395536" y="1628800"/>
              <a:ext cx="3168351" cy="2160000"/>
            </a:xfrm>
            <a:prstGeom prst="rect">
              <a:avLst/>
            </a:prstGeom>
          </p:spPr>
        </p:pic>
        <p:pic>
          <p:nvPicPr>
            <p:cNvPr id="15" name="図 14" descr="IMG_0325_R.JPG"/>
            <p:cNvPicPr>
              <a:picLocks noChangeAspect="1"/>
            </p:cNvPicPr>
            <p:nvPr/>
          </p:nvPicPr>
          <p:blipFill>
            <a:blip r:embed="rId3" cstate="print"/>
            <a:stretch>
              <a:fillRect/>
            </a:stretch>
          </p:blipFill>
          <p:spPr>
            <a:xfrm>
              <a:off x="395536" y="4221088"/>
              <a:ext cx="3168351" cy="2160000"/>
            </a:xfrm>
            <a:prstGeom prst="rect">
              <a:avLst/>
            </a:prstGeom>
          </p:spPr>
        </p:pic>
        <p:pic>
          <p:nvPicPr>
            <p:cNvPr id="17" name="図 16" descr="俵山雪黒川_R.jpg"/>
            <p:cNvPicPr>
              <a:picLocks noChangeAspect="1"/>
            </p:cNvPicPr>
            <p:nvPr/>
          </p:nvPicPr>
          <p:blipFill>
            <a:blip r:embed="rId4" cstate="print"/>
            <a:stretch>
              <a:fillRect/>
            </a:stretch>
          </p:blipFill>
          <p:spPr>
            <a:xfrm>
              <a:off x="4788024" y="4221088"/>
              <a:ext cx="3168351" cy="2160240"/>
            </a:xfrm>
            <a:prstGeom prst="rect">
              <a:avLst/>
            </a:prstGeom>
          </p:spPr>
        </p:pic>
        <p:pic>
          <p:nvPicPr>
            <p:cNvPr id="18" name="図 17" descr="ハンター稲刈り_R.jpg"/>
            <p:cNvPicPr>
              <a:picLocks noChangeAspect="1"/>
            </p:cNvPicPr>
            <p:nvPr/>
          </p:nvPicPr>
          <p:blipFill>
            <a:blip r:embed="rId5" cstate="print"/>
            <a:stretch>
              <a:fillRect/>
            </a:stretch>
          </p:blipFill>
          <p:spPr>
            <a:xfrm>
              <a:off x="4788024" y="1628800"/>
              <a:ext cx="3168352" cy="2160000"/>
            </a:xfrm>
            <a:prstGeom prst="rect">
              <a:avLst/>
            </a:prstGeom>
          </p:spPr>
        </p:pic>
      </p:grpSp>
      <p:cxnSp>
        <p:nvCxnSpPr>
          <p:cNvPr id="19" name="直線コネクタ 18"/>
          <p:cNvCxnSpPr/>
          <p:nvPr/>
        </p:nvCxnSpPr>
        <p:spPr>
          <a:xfrm>
            <a:off x="0" y="486000"/>
            <a:ext cx="9144000"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268664" y="116632"/>
            <a:ext cx="1107996" cy="369332"/>
          </a:xfrm>
          <a:prstGeom prst="rect">
            <a:avLst/>
          </a:prstGeom>
          <a:noFill/>
        </p:spPr>
        <p:txBody>
          <a:bodyPr wrap="none" rtlCol="0">
            <a:spAutoFit/>
          </a:bodyPr>
          <a:lstStyle/>
          <a:p>
            <a:r>
              <a:rPr lang="ja-JP" altLang="en-US" dirty="0"/>
              <a:t>俵山温泉</a:t>
            </a:r>
            <a:endParaRPr kumimoji="1" lang="ja-JP" altLang="en-US" dirty="0"/>
          </a:p>
        </p:txBody>
      </p:sp>
      <p:sp>
        <p:nvSpPr>
          <p:cNvPr id="7" name="テキスト ボックス 6"/>
          <p:cNvSpPr txBox="1"/>
          <p:nvPr/>
        </p:nvSpPr>
        <p:spPr>
          <a:xfrm>
            <a:off x="179512" y="692696"/>
            <a:ext cx="8820472" cy="1231106"/>
          </a:xfrm>
          <a:prstGeom prst="rect">
            <a:avLst/>
          </a:prstGeom>
          <a:noFill/>
        </p:spPr>
        <p:txBody>
          <a:bodyPr wrap="square" rtlCol="0">
            <a:spAutoFit/>
          </a:bodyPr>
          <a:lstStyle/>
          <a:p>
            <a:r>
              <a:rPr lang="ja-JP" altLang="en-US" sz="1050" dirty="0"/>
              <a:t>　この地域には長門五名湯の一つ、俵山温泉があります。一説によると江戸時代初期に、薬師如来の化身である白猿が発見したと伝えられ、</a:t>
            </a:r>
            <a:endParaRPr lang="en-US" altLang="ja-JP" sz="1050" dirty="0"/>
          </a:p>
          <a:p>
            <a:r>
              <a:rPr lang="ja-JP" altLang="en-US" sz="1050" dirty="0"/>
              <a:t>　古くから効能の高い療養本位の湯治場として知られてきました。多くの藩主の入湯記録も残されており、殿様に愛された湯治場であったことも</a:t>
            </a:r>
            <a:endParaRPr lang="en-US" altLang="ja-JP" sz="1050" dirty="0"/>
          </a:p>
          <a:p>
            <a:r>
              <a:rPr lang="ja-JP" altLang="en-US" sz="1050" dirty="0"/>
              <a:t>　うかがえます。泉質はアルカリ性単純温泉で、神経痛、リウマチ、疲労回復などに適しており、近年調査の結果、俵山温泉には豊富な水素が</a:t>
            </a:r>
            <a:endParaRPr lang="en-US" altLang="ja-JP" sz="1050" dirty="0"/>
          </a:p>
          <a:p>
            <a:r>
              <a:rPr lang="ja-JP" altLang="en-US" sz="1050" dirty="0"/>
              <a:t>　溶存し、極めて還元力が強く、抗酸化作用があることがわかりました。古くから愛されてきた名湯は、今も私たちに癒しと憩いのひとときを与えてくれます。</a:t>
            </a:r>
            <a:endParaRPr lang="en-US" altLang="ja-JP" sz="1050" dirty="0"/>
          </a:p>
          <a:p>
            <a:r>
              <a:rPr lang="ja-JP" altLang="en-US" sz="1050" dirty="0"/>
              <a:t>　◆白猿の湯</a:t>
            </a:r>
            <a:r>
              <a:rPr lang="ja-JP" altLang="en-US" sz="1050" dirty="0">
                <a:latin typeface="+mn-ea"/>
              </a:rPr>
              <a:t>　</a:t>
            </a:r>
            <a:r>
              <a:rPr lang="en-US" altLang="ja-JP" sz="1050" dirty="0"/>
              <a:t>7</a:t>
            </a:r>
            <a:r>
              <a:rPr lang="ja-JP" altLang="en-US" sz="1050" dirty="0"/>
              <a:t>：</a:t>
            </a:r>
            <a:r>
              <a:rPr lang="en-US" altLang="ja-JP" sz="1050" dirty="0"/>
              <a:t>00</a:t>
            </a:r>
            <a:r>
              <a:rPr lang="ja-JP" altLang="en-US" sz="1050" dirty="0"/>
              <a:t>～</a:t>
            </a:r>
            <a:r>
              <a:rPr lang="en-US" altLang="ja-JP" sz="1050" dirty="0"/>
              <a:t>21</a:t>
            </a:r>
            <a:r>
              <a:rPr lang="ja-JP" altLang="en-US" sz="1050" dirty="0"/>
              <a:t>：</a:t>
            </a:r>
            <a:r>
              <a:rPr lang="en-US" altLang="ja-JP" sz="1050" dirty="0"/>
              <a:t>00</a:t>
            </a:r>
            <a:r>
              <a:rPr lang="ja-JP" altLang="en-US" sz="1050" dirty="0">
                <a:latin typeface="+mn-ea"/>
              </a:rPr>
              <a:t>　（毎週水・木曜日定休）　　大人</a:t>
            </a:r>
            <a:r>
              <a:rPr lang="en-US" altLang="ja-JP" sz="1050" dirty="0"/>
              <a:t>850</a:t>
            </a:r>
            <a:r>
              <a:rPr lang="ja-JP" altLang="en-US" sz="1050" dirty="0">
                <a:latin typeface="+mn-ea"/>
              </a:rPr>
              <a:t>円、小学生</a:t>
            </a:r>
            <a:r>
              <a:rPr lang="en-US" altLang="ja-JP" sz="1050" dirty="0"/>
              <a:t>620</a:t>
            </a:r>
            <a:r>
              <a:rPr lang="ja-JP" altLang="en-US" sz="1050" dirty="0">
                <a:latin typeface="+mn-ea"/>
              </a:rPr>
              <a:t>円、乳幼児</a:t>
            </a:r>
            <a:r>
              <a:rPr lang="en-US" altLang="ja-JP" sz="1050" dirty="0"/>
              <a:t>370</a:t>
            </a:r>
            <a:r>
              <a:rPr lang="ja-JP" altLang="en-US" sz="1050" dirty="0">
                <a:latin typeface="+mn-ea"/>
              </a:rPr>
              <a:t>円</a:t>
            </a:r>
            <a:r>
              <a:rPr lang="ja-JP" altLang="en-US" sz="1050" dirty="0"/>
              <a:t>　</a:t>
            </a:r>
            <a:endParaRPr lang="en-US" altLang="ja-JP" sz="1050" dirty="0"/>
          </a:p>
          <a:p>
            <a:endParaRPr lang="ja-JP" altLang="en-US" sz="1050" dirty="0"/>
          </a:p>
          <a:p>
            <a:pPr>
              <a:buNone/>
            </a:pPr>
            <a:endParaRPr kumimoji="1" lang="ja-JP" altLang="en-US" sz="1050" dirty="0"/>
          </a:p>
        </p:txBody>
      </p:sp>
      <p:cxnSp>
        <p:nvCxnSpPr>
          <p:cNvPr id="12" name="直線コネクタ 11"/>
          <p:cNvCxnSpPr/>
          <p:nvPr/>
        </p:nvCxnSpPr>
        <p:spPr>
          <a:xfrm>
            <a:off x="0" y="486000"/>
            <a:ext cx="9144000"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15" name="グループ化 14"/>
          <p:cNvGrpSpPr/>
          <p:nvPr/>
        </p:nvGrpSpPr>
        <p:grpSpPr>
          <a:xfrm>
            <a:off x="791580" y="1628800"/>
            <a:ext cx="7560840" cy="5006444"/>
            <a:chOff x="395536" y="1628800"/>
            <a:chExt cx="7560840" cy="5006444"/>
          </a:xfrm>
        </p:grpSpPr>
        <p:sp>
          <p:nvSpPr>
            <p:cNvPr id="2" name="テキスト ボックス 1"/>
            <p:cNvSpPr txBox="1"/>
            <p:nvPr/>
          </p:nvSpPr>
          <p:spPr>
            <a:xfrm>
              <a:off x="395536" y="3789040"/>
              <a:ext cx="1683474" cy="253916"/>
            </a:xfrm>
            <a:prstGeom prst="rect">
              <a:avLst/>
            </a:prstGeom>
            <a:noFill/>
          </p:spPr>
          <p:txBody>
            <a:bodyPr wrap="none" rtlCol="0">
              <a:spAutoFit/>
            </a:bodyPr>
            <a:lstStyle/>
            <a:p>
              <a:r>
                <a:rPr lang="ja-JP" altLang="en-US" sz="1050" dirty="0"/>
                <a:t>白猿（はくえん）の湯　全景</a:t>
              </a:r>
              <a:endParaRPr kumimoji="1" lang="ja-JP" altLang="en-US" sz="1050" dirty="0"/>
            </a:p>
          </p:txBody>
        </p:sp>
        <p:sp>
          <p:nvSpPr>
            <p:cNvPr id="3" name="テキスト ボックス 2"/>
            <p:cNvSpPr txBox="1"/>
            <p:nvPr/>
          </p:nvSpPr>
          <p:spPr>
            <a:xfrm>
              <a:off x="4788024" y="3789040"/>
              <a:ext cx="1351652" cy="253916"/>
            </a:xfrm>
            <a:prstGeom prst="rect">
              <a:avLst/>
            </a:prstGeom>
            <a:noFill/>
          </p:spPr>
          <p:txBody>
            <a:bodyPr wrap="none" rtlCol="0">
              <a:spAutoFit/>
            </a:bodyPr>
            <a:lstStyle/>
            <a:p>
              <a:r>
                <a:rPr lang="ja-JP" altLang="en-US" sz="1050" dirty="0"/>
                <a:t>白猿の湯　室内風呂</a:t>
              </a:r>
              <a:endParaRPr kumimoji="1" lang="ja-JP" altLang="en-US" sz="1050" dirty="0"/>
            </a:p>
          </p:txBody>
        </p:sp>
        <p:sp>
          <p:nvSpPr>
            <p:cNvPr id="4" name="テキスト ボックス 3"/>
            <p:cNvSpPr txBox="1"/>
            <p:nvPr/>
          </p:nvSpPr>
          <p:spPr>
            <a:xfrm>
              <a:off x="4788024" y="6381328"/>
              <a:ext cx="2643672" cy="253916"/>
            </a:xfrm>
            <a:prstGeom prst="rect">
              <a:avLst/>
            </a:prstGeom>
            <a:noFill/>
          </p:spPr>
          <p:txBody>
            <a:bodyPr wrap="none" rtlCol="0">
              <a:spAutoFit/>
            </a:bodyPr>
            <a:lstStyle/>
            <a:p>
              <a:r>
                <a:rPr kumimoji="1" lang="ja-JP" altLang="en-US" sz="1050" dirty="0"/>
                <a:t>白猿の湯敷地内にある無料で楽しめる足湯</a:t>
              </a:r>
            </a:p>
          </p:txBody>
        </p:sp>
        <p:sp>
          <p:nvSpPr>
            <p:cNvPr id="5" name="テキスト ボックス 4"/>
            <p:cNvSpPr txBox="1"/>
            <p:nvPr/>
          </p:nvSpPr>
          <p:spPr>
            <a:xfrm>
              <a:off x="395536" y="6381328"/>
              <a:ext cx="1351652" cy="253916"/>
            </a:xfrm>
            <a:prstGeom prst="rect">
              <a:avLst/>
            </a:prstGeom>
            <a:noFill/>
          </p:spPr>
          <p:txBody>
            <a:bodyPr wrap="none" rtlCol="0">
              <a:spAutoFit/>
            </a:bodyPr>
            <a:lstStyle/>
            <a:p>
              <a:r>
                <a:rPr lang="ja-JP" altLang="en-US" sz="1050" dirty="0"/>
                <a:t>白猿の湯　露天風呂</a:t>
              </a:r>
              <a:endParaRPr kumimoji="1" lang="ja-JP" altLang="en-US" sz="1050" dirty="0"/>
            </a:p>
          </p:txBody>
        </p:sp>
        <p:pic>
          <p:nvPicPr>
            <p:cNvPr id="13" name="図 12" descr="白猿の湯日中_R.jpg"/>
            <p:cNvPicPr>
              <a:picLocks noChangeAspect="1"/>
            </p:cNvPicPr>
            <p:nvPr/>
          </p:nvPicPr>
          <p:blipFill>
            <a:blip r:embed="rId2" cstate="print"/>
            <a:stretch>
              <a:fillRect/>
            </a:stretch>
          </p:blipFill>
          <p:spPr>
            <a:xfrm>
              <a:off x="395536" y="1628800"/>
              <a:ext cx="3168352" cy="2160240"/>
            </a:xfrm>
            <a:prstGeom prst="rect">
              <a:avLst/>
            </a:prstGeom>
          </p:spPr>
        </p:pic>
        <p:pic>
          <p:nvPicPr>
            <p:cNvPr id="16" name="図 15" descr="白猿の湯 (20).JPG"/>
            <p:cNvPicPr>
              <a:picLocks noChangeAspect="1"/>
            </p:cNvPicPr>
            <p:nvPr/>
          </p:nvPicPr>
          <p:blipFill>
            <a:blip r:embed="rId3" cstate="print"/>
            <a:stretch>
              <a:fillRect/>
            </a:stretch>
          </p:blipFill>
          <p:spPr>
            <a:xfrm>
              <a:off x="395536" y="4221088"/>
              <a:ext cx="3168352" cy="2160000"/>
            </a:xfrm>
            <a:prstGeom prst="rect">
              <a:avLst/>
            </a:prstGeom>
          </p:spPr>
        </p:pic>
        <p:pic>
          <p:nvPicPr>
            <p:cNvPr id="14" name="図 13" descr="俵山足湯_R.jpg"/>
            <p:cNvPicPr>
              <a:picLocks noChangeAspect="1"/>
            </p:cNvPicPr>
            <p:nvPr/>
          </p:nvPicPr>
          <p:blipFill>
            <a:blip r:embed="rId4" cstate="print"/>
            <a:stretch>
              <a:fillRect/>
            </a:stretch>
          </p:blipFill>
          <p:spPr>
            <a:xfrm>
              <a:off x="4788024" y="4221088"/>
              <a:ext cx="3168352" cy="2160000"/>
            </a:xfrm>
            <a:prstGeom prst="rect">
              <a:avLst/>
            </a:prstGeom>
          </p:spPr>
        </p:pic>
      </p:grpSp>
      <p:pic>
        <p:nvPicPr>
          <p:cNvPr id="18" name="図 17" descr="白猿の湯 (19).JPG"/>
          <p:cNvPicPr>
            <a:picLocks noChangeAspect="1"/>
          </p:cNvPicPr>
          <p:nvPr/>
        </p:nvPicPr>
        <p:blipFill>
          <a:blip r:embed="rId5" cstate="print"/>
          <a:stretch>
            <a:fillRect/>
          </a:stretch>
        </p:blipFill>
        <p:spPr>
          <a:xfrm>
            <a:off x="5183496" y="1628800"/>
            <a:ext cx="3132920" cy="2160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268664" y="116632"/>
            <a:ext cx="1107996" cy="369332"/>
          </a:xfrm>
          <a:prstGeom prst="rect">
            <a:avLst/>
          </a:prstGeom>
          <a:noFill/>
        </p:spPr>
        <p:txBody>
          <a:bodyPr wrap="none" rtlCol="0">
            <a:spAutoFit/>
          </a:bodyPr>
          <a:lstStyle/>
          <a:p>
            <a:r>
              <a:rPr lang="ja-JP" altLang="en-US" dirty="0"/>
              <a:t>俵山温泉</a:t>
            </a:r>
            <a:endParaRPr kumimoji="1" lang="ja-JP" altLang="en-US" dirty="0"/>
          </a:p>
        </p:txBody>
      </p:sp>
      <p:cxnSp>
        <p:nvCxnSpPr>
          <p:cNvPr id="12" name="直線コネクタ 11"/>
          <p:cNvCxnSpPr/>
          <p:nvPr/>
        </p:nvCxnSpPr>
        <p:spPr>
          <a:xfrm>
            <a:off x="0" y="486000"/>
            <a:ext cx="9144000"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306074" y="692696"/>
            <a:ext cx="8273419" cy="1408078"/>
          </a:xfrm>
          <a:prstGeom prst="rect">
            <a:avLst/>
          </a:prstGeom>
          <a:noFill/>
        </p:spPr>
        <p:txBody>
          <a:bodyPr wrap="none" rtlCol="0">
            <a:spAutoFit/>
          </a:bodyPr>
          <a:lstStyle/>
          <a:p>
            <a:r>
              <a:rPr lang="ja-JP" altLang="en-US" sz="1050" dirty="0"/>
              <a:t>俵山温泉では古くから湯の泉質や温度を守るために、各家や旅館で内湯を持たず、外湯（共同浴場）を使用する文化があります。</a:t>
            </a:r>
            <a:endParaRPr lang="en-US" altLang="ja-JP" sz="1050" dirty="0"/>
          </a:p>
          <a:p>
            <a:r>
              <a:rPr lang="ja-JP" altLang="en-US" sz="1050" dirty="0"/>
              <a:t>そんな俵山温泉の中心に位置する「町の湯」は、</a:t>
            </a:r>
            <a:r>
              <a:rPr lang="en-US" altLang="ja-JP" sz="1050" dirty="0"/>
              <a:t>5</a:t>
            </a:r>
            <a:r>
              <a:rPr lang="ja-JP" altLang="en-US" sz="1050" dirty="0"/>
              <a:t>つある泉源のなかで最も古く、源泉温度</a:t>
            </a:r>
            <a:r>
              <a:rPr lang="en-US" altLang="ja-JP" sz="1050" dirty="0"/>
              <a:t>41.3</a:t>
            </a:r>
            <a:r>
              <a:rPr lang="ja-JP" altLang="en-US" sz="1050" dirty="0"/>
              <a:t>℃の湯は加温なし、かけ流しで</a:t>
            </a:r>
            <a:endParaRPr lang="en-US" altLang="ja-JP" sz="1050" dirty="0"/>
          </a:p>
          <a:p>
            <a:r>
              <a:rPr lang="ja-JP" altLang="en-US" sz="1050" dirty="0"/>
              <a:t>いつでも新鮮な状態で入れるとあって、湯治客から愛されてきました。全国に</a:t>
            </a:r>
            <a:r>
              <a:rPr lang="en-US" altLang="ja-JP" sz="1050" dirty="0"/>
              <a:t>76</a:t>
            </a:r>
            <a:r>
              <a:rPr lang="ja-JP" altLang="en-US" sz="1050" dirty="0"/>
              <a:t>か所ある環境省の「国民保養温泉地」に指定され、体質や症状が</a:t>
            </a:r>
            <a:endParaRPr lang="en-US" altLang="ja-JP" sz="1050" dirty="0"/>
          </a:p>
          <a:p>
            <a:r>
              <a:rPr lang="ja-JP" altLang="en-US" sz="1050" dirty="0"/>
              <a:t>改善する優れた湯として、毎日足を運ぶお客様も多いです。</a:t>
            </a:r>
            <a:endParaRPr lang="en-US" altLang="ja-JP" sz="1050" dirty="0"/>
          </a:p>
          <a:p>
            <a:r>
              <a:rPr lang="ja-JP" altLang="en-US" sz="1050" dirty="0"/>
              <a:t>◆</a:t>
            </a:r>
            <a:r>
              <a:rPr kumimoji="1" lang="ja-JP" altLang="en-US" sz="1050" dirty="0"/>
              <a:t>町の湯　</a:t>
            </a:r>
            <a:r>
              <a:rPr kumimoji="1" lang="en-US" altLang="ja-JP" sz="1050" dirty="0"/>
              <a:t>6</a:t>
            </a:r>
            <a:r>
              <a:rPr kumimoji="1" lang="ja-JP" altLang="en-US" sz="1050" dirty="0"/>
              <a:t>：</a:t>
            </a:r>
            <a:r>
              <a:rPr kumimoji="1" lang="en-US" altLang="ja-JP" sz="1050" dirty="0"/>
              <a:t>00</a:t>
            </a:r>
            <a:r>
              <a:rPr kumimoji="1" lang="ja-JP" altLang="en-US" sz="1050" dirty="0"/>
              <a:t>～</a:t>
            </a:r>
            <a:r>
              <a:rPr kumimoji="1" lang="en-US" altLang="ja-JP" sz="1050" dirty="0"/>
              <a:t>22</a:t>
            </a:r>
            <a:r>
              <a:rPr kumimoji="1" lang="ja-JP" altLang="en-US" sz="1050" dirty="0"/>
              <a:t>：</a:t>
            </a:r>
            <a:r>
              <a:rPr kumimoji="1" lang="en-US" altLang="ja-JP" sz="1050" dirty="0"/>
              <a:t>00</a:t>
            </a:r>
            <a:r>
              <a:rPr kumimoji="1" lang="ja-JP" altLang="en-US" sz="1050" dirty="0"/>
              <a:t>　</a:t>
            </a:r>
            <a:r>
              <a:rPr lang="ja-JP" altLang="en-US" sz="1050" dirty="0">
                <a:latin typeface="+mn-ea"/>
              </a:rPr>
              <a:t>大人</a:t>
            </a:r>
            <a:r>
              <a:rPr lang="en-US" altLang="ja-JP" sz="1050" dirty="0">
                <a:latin typeface="+mn-ea"/>
              </a:rPr>
              <a:t>5</a:t>
            </a:r>
            <a:r>
              <a:rPr lang="en-US" altLang="ja-JP" sz="1050" dirty="0"/>
              <a:t>80</a:t>
            </a:r>
            <a:r>
              <a:rPr lang="ja-JP" altLang="en-US" sz="1050" dirty="0">
                <a:latin typeface="+mn-ea"/>
              </a:rPr>
              <a:t>円、小学生</a:t>
            </a:r>
            <a:r>
              <a:rPr lang="en-US" altLang="ja-JP" sz="1050" dirty="0">
                <a:latin typeface="+mn-ea"/>
              </a:rPr>
              <a:t>300</a:t>
            </a:r>
            <a:r>
              <a:rPr lang="ja-JP" altLang="en-US" sz="1050" dirty="0">
                <a:latin typeface="+mn-ea"/>
              </a:rPr>
              <a:t>円、乳幼児</a:t>
            </a:r>
            <a:r>
              <a:rPr lang="en-US" altLang="ja-JP" sz="1050" dirty="0">
                <a:latin typeface="+mn-ea"/>
              </a:rPr>
              <a:t>230</a:t>
            </a:r>
            <a:r>
              <a:rPr lang="ja-JP" altLang="en-US" sz="1050" dirty="0">
                <a:latin typeface="+mn-ea"/>
              </a:rPr>
              <a:t>円</a:t>
            </a:r>
            <a:r>
              <a:rPr lang="ja-JP" altLang="en-US" sz="1050" dirty="0"/>
              <a:t>　</a:t>
            </a:r>
          </a:p>
          <a:p>
            <a:endParaRPr lang="en-US" altLang="ja-JP" sz="1100" dirty="0"/>
          </a:p>
          <a:p>
            <a:endParaRPr lang="en-US" altLang="ja-JP" sz="1100" dirty="0"/>
          </a:p>
          <a:p>
            <a:r>
              <a:rPr kumimoji="1" lang="ja-JP" altLang="en-US" sz="1100" dirty="0"/>
              <a:t>　　　　　　</a:t>
            </a:r>
          </a:p>
        </p:txBody>
      </p:sp>
      <p:grpSp>
        <p:nvGrpSpPr>
          <p:cNvPr id="15" name="グループ化 14"/>
          <p:cNvGrpSpPr/>
          <p:nvPr/>
        </p:nvGrpSpPr>
        <p:grpSpPr>
          <a:xfrm>
            <a:off x="791580" y="1700808"/>
            <a:ext cx="7560841" cy="5006444"/>
            <a:chOff x="395536" y="1700808"/>
            <a:chExt cx="7560841" cy="5006444"/>
          </a:xfrm>
        </p:grpSpPr>
        <p:sp>
          <p:nvSpPr>
            <p:cNvPr id="2" name="テキスト ボックス 1"/>
            <p:cNvSpPr txBox="1"/>
            <p:nvPr/>
          </p:nvSpPr>
          <p:spPr>
            <a:xfrm>
              <a:off x="395536" y="3861048"/>
              <a:ext cx="1972015" cy="253916"/>
            </a:xfrm>
            <a:prstGeom prst="rect">
              <a:avLst/>
            </a:prstGeom>
            <a:noFill/>
          </p:spPr>
          <p:txBody>
            <a:bodyPr wrap="none" rtlCol="0">
              <a:spAutoFit/>
            </a:bodyPr>
            <a:lstStyle/>
            <a:p>
              <a:r>
                <a:rPr lang="ja-JP" altLang="en-US" sz="1050" dirty="0"/>
                <a:t>温泉街中心にある町の湯外観</a:t>
              </a:r>
              <a:endParaRPr kumimoji="1" lang="ja-JP" altLang="en-US" sz="1050" dirty="0"/>
            </a:p>
          </p:txBody>
        </p:sp>
        <p:sp>
          <p:nvSpPr>
            <p:cNvPr id="3" name="テキスト ボックス 2"/>
            <p:cNvSpPr txBox="1"/>
            <p:nvPr/>
          </p:nvSpPr>
          <p:spPr>
            <a:xfrm>
              <a:off x="4788024" y="3861048"/>
              <a:ext cx="1217000" cy="253916"/>
            </a:xfrm>
            <a:prstGeom prst="rect">
              <a:avLst/>
            </a:prstGeom>
            <a:noFill/>
          </p:spPr>
          <p:txBody>
            <a:bodyPr wrap="none" rtlCol="0">
              <a:spAutoFit/>
            </a:bodyPr>
            <a:lstStyle/>
            <a:p>
              <a:r>
                <a:rPr lang="ja-JP" altLang="en-US" sz="1050" dirty="0"/>
                <a:t>町の湯　室内風呂</a:t>
              </a:r>
              <a:endParaRPr kumimoji="1" lang="ja-JP" altLang="en-US" sz="1050" dirty="0"/>
            </a:p>
          </p:txBody>
        </p:sp>
        <p:sp>
          <p:nvSpPr>
            <p:cNvPr id="4" name="テキスト ボックス 3"/>
            <p:cNvSpPr txBox="1"/>
            <p:nvPr/>
          </p:nvSpPr>
          <p:spPr>
            <a:xfrm>
              <a:off x="4788024" y="6453336"/>
              <a:ext cx="1082348" cy="253916"/>
            </a:xfrm>
            <a:prstGeom prst="rect">
              <a:avLst/>
            </a:prstGeom>
            <a:noFill/>
          </p:spPr>
          <p:txBody>
            <a:bodyPr wrap="none" rtlCol="0">
              <a:spAutoFit/>
            </a:bodyPr>
            <a:lstStyle/>
            <a:p>
              <a:r>
                <a:rPr kumimoji="1" lang="ja-JP" altLang="en-US" sz="1050" dirty="0"/>
                <a:t>町の湯　飲泉所</a:t>
              </a:r>
            </a:p>
          </p:txBody>
        </p:sp>
        <p:sp>
          <p:nvSpPr>
            <p:cNvPr id="5" name="テキスト ボックス 4"/>
            <p:cNvSpPr txBox="1"/>
            <p:nvPr/>
          </p:nvSpPr>
          <p:spPr>
            <a:xfrm>
              <a:off x="395536" y="6453336"/>
              <a:ext cx="2513830" cy="253916"/>
            </a:xfrm>
            <a:prstGeom prst="rect">
              <a:avLst/>
            </a:prstGeom>
            <a:noFill/>
          </p:spPr>
          <p:txBody>
            <a:bodyPr wrap="none" rtlCol="0">
              <a:spAutoFit/>
            </a:bodyPr>
            <a:lstStyle/>
            <a:p>
              <a:r>
                <a:rPr lang="ja-JP" altLang="en-US" sz="1050" dirty="0"/>
                <a:t>各旅館から歩いて共同浴場に向かう様子</a:t>
              </a:r>
              <a:endParaRPr kumimoji="1" lang="ja-JP" altLang="en-US" sz="1050" dirty="0"/>
            </a:p>
          </p:txBody>
        </p:sp>
        <p:pic>
          <p:nvPicPr>
            <p:cNvPr id="8" name="図 7" descr="町の湯と温泉街_R.JPG"/>
            <p:cNvPicPr>
              <a:picLocks noChangeAspect="1"/>
            </p:cNvPicPr>
            <p:nvPr/>
          </p:nvPicPr>
          <p:blipFill>
            <a:blip r:embed="rId2" cstate="print"/>
            <a:stretch>
              <a:fillRect/>
            </a:stretch>
          </p:blipFill>
          <p:spPr>
            <a:xfrm>
              <a:off x="395536" y="1700808"/>
              <a:ext cx="3168351" cy="2160000"/>
            </a:xfrm>
            <a:prstGeom prst="rect">
              <a:avLst/>
            </a:prstGeom>
          </p:spPr>
        </p:pic>
        <p:pic>
          <p:nvPicPr>
            <p:cNvPr id="9" name="図 8" descr="俵山温泉.jpg"/>
            <p:cNvPicPr>
              <a:picLocks noChangeAspect="1"/>
            </p:cNvPicPr>
            <p:nvPr/>
          </p:nvPicPr>
          <p:blipFill>
            <a:blip r:embed="rId3" cstate="print"/>
            <a:stretch>
              <a:fillRect/>
            </a:stretch>
          </p:blipFill>
          <p:spPr>
            <a:xfrm>
              <a:off x="395536" y="4293096"/>
              <a:ext cx="3168351" cy="2160000"/>
            </a:xfrm>
            <a:prstGeom prst="rect">
              <a:avLst/>
            </a:prstGeom>
          </p:spPr>
        </p:pic>
        <p:pic>
          <p:nvPicPr>
            <p:cNvPr id="11" name="図 10" descr="１町の湯室内_R.jpg"/>
            <p:cNvPicPr>
              <a:picLocks noChangeAspect="1"/>
            </p:cNvPicPr>
            <p:nvPr/>
          </p:nvPicPr>
          <p:blipFill>
            <a:blip r:embed="rId4" cstate="print"/>
            <a:stretch>
              <a:fillRect/>
            </a:stretch>
          </p:blipFill>
          <p:spPr>
            <a:xfrm>
              <a:off x="4788024" y="1700808"/>
              <a:ext cx="3168000" cy="2160240"/>
            </a:xfrm>
            <a:prstGeom prst="rect">
              <a:avLst/>
            </a:prstGeom>
          </p:spPr>
        </p:pic>
        <p:pic>
          <p:nvPicPr>
            <p:cNvPr id="14" name="図 13" descr="町の湯飲泉場_R.jpg"/>
            <p:cNvPicPr>
              <a:picLocks noChangeAspect="1"/>
            </p:cNvPicPr>
            <p:nvPr/>
          </p:nvPicPr>
          <p:blipFill>
            <a:blip r:embed="rId5" cstate="print"/>
            <a:stretch>
              <a:fillRect/>
            </a:stretch>
          </p:blipFill>
          <p:spPr>
            <a:xfrm>
              <a:off x="4788025" y="4293096"/>
              <a:ext cx="3168352" cy="2160000"/>
            </a:xfrm>
            <a:prstGeom prst="rect">
              <a:avLst/>
            </a:prstGeom>
          </p:spPr>
        </p:pic>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268664" y="116632"/>
            <a:ext cx="1107996" cy="369332"/>
          </a:xfrm>
          <a:prstGeom prst="rect">
            <a:avLst/>
          </a:prstGeom>
          <a:noFill/>
        </p:spPr>
        <p:txBody>
          <a:bodyPr wrap="none" rtlCol="0">
            <a:spAutoFit/>
          </a:bodyPr>
          <a:lstStyle/>
          <a:p>
            <a:r>
              <a:rPr lang="ja-JP" altLang="en-US" dirty="0"/>
              <a:t>生活環境</a:t>
            </a:r>
            <a:endParaRPr kumimoji="1" lang="ja-JP" altLang="en-US" dirty="0"/>
          </a:p>
        </p:txBody>
      </p:sp>
      <p:sp>
        <p:nvSpPr>
          <p:cNvPr id="7" name="テキスト ボックス 6"/>
          <p:cNvSpPr txBox="1"/>
          <p:nvPr/>
        </p:nvSpPr>
        <p:spPr>
          <a:xfrm>
            <a:off x="286914" y="587412"/>
            <a:ext cx="8640960" cy="577081"/>
          </a:xfrm>
          <a:prstGeom prst="rect">
            <a:avLst/>
          </a:prstGeom>
          <a:noFill/>
        </p:spPr>
        <p:txBody>
          <a:bodyPr wrap="square" rtlCol="0">
            <a:spAutoFit/>
          </a:bodyPr>
          <a:lstStyle/>
          <a:p>
            <a:r>
              <a:rPr lang="ja-JP" altLang="en-US" sz="1050" dirty="0"/>
              <a:t>地域内にスーパーは無く、</a:t>
            </a:r>
            <a:r>
              <a:rPr lang="en-US" altLang="ja-JP" sz="1050" dirty="0"/>
              <a:t>JA</a:t>
            </a:r>
            <a:r>
              <a:rPr lang="ja-JP" altLang="en-US" sz="1050" dirty="0"/>
              <a:t>山口県俵山支所内に購買店舗があります。肉・魚・野菜などの食料品をはじめ日用品の購入が可能です。</a:t>
            </a:r>
            <a:endParaRPr lang="en-US" altLang="ja-JP" sz="1050" dirty="0"/>
          </a:p>
          <a:p>
            <a:r>
              <a:rPr lang="ja-JP" altLang="en-US" sz="1050" dirty="0"/>
              <a:t>コープやまぐちによる宅配サービスや、移動店舗「おひさま号」などを利用されている家庭も多いです。</a:t>
            </a:r>
            <a:endParaRPr lang="en-US" altLang="ja-JP" sz="1050" dirty="0"/>
          </a:p>
          <a:p>
            <a:r>
              <a:rPr lang="ja-JP" altLang="en-US" sz="1050" dirty="0"/>
              <a:t>市街地へ車で</a:t>
            </a:r>
            <a:r>
              <a:rPr lang="en-US" altLang="ja-JP" sz="1050" dirty="0"/>
              <a:t>15</a:t>
            </a:r>
            <a:r>
              <a:rPr lang="ja-JP" altLang="en-US" sz="1050" dirty="0"/>
              <a:t>～</a:t>
            </a:r>
            <a:r>
              <a:rPr lang="en-US" altLang="ja-JP" sz="1050" dirty="0"/>
              <a:t>20</a:t>
            </a:r>
            <a:r>
              <a:rPr lang="ja-JP" altLang="en-US" sz="1050" dirty="0"/>
              <a:t>分のエリアのため、市内に出た際に買い物を済ませるというスタイルの方も多いです。</a:t>
            </a:r>
            <a:endParaRPr lang="en-US" altLang="ja-JP" sz="1050" dirty="0"/>
          </a:p>
        </p:txBody>
      </p:sp>
      <p:cxnSp>
        <p:nvCxnSpPr>
          <p:cNvPr id="12" name="直線コネクタ 11"/>
          <p:cNvCxnSpPr/>
          <p:nvPr/>
        </p:nvCxnSpPr>
        <p:spPr>
          <a:xfrm>
            <a:off x="0" y="486000"/>
            <a:ext cx="9144000"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15" name="グループ化 14"/>
          <p:cNvGrpSpPr/>
          <p:nvPr/>
        </p:nvGrpSpPr>
        <p:grpSpPr>
          <a:xfrm>
            <a:off x="762196" y="1935415"/>
            <a:ext cx="7590223" cy="4916684"/>
            <a:chOff x="366152" y="1718560"/>
            <a:chExt cx="7590223" cy="4916684"/>
          </a:xfrm>
        </p:grpSpPr>
        <p:sp>
          <p:nvSpPr>
            <p:cNvPr id="2" name="テキスト ボックス 1"/>
            <p:cNvSpPr txBox="1"/>
            <p:nvPr/>
          </p:nvSpPr>
          <p:spPr>
            <a:xfrm>
              <a:off x="366152" y="3878800"/>
              <a:ext cx="3214341" cy="253916"/>
            </a:xfrm>
            <a:prstGeom prst="rect">
              <a:avLst/>
            </a:prstGeom>
            <a:noFill/>
          </p:spPr>
          <p:txBody>
            <a:bodyPr wrap="none" rtlCol="0">
              <a:spAutoFit/>
            </a:bodyPr>
            <a:lstStyle/>
            <a:p>
              <a:r>
                <a:rPr lang="en-US" altLang="ja-JP" sz="1050" dirty="0"/>
                <a:t>JA</a:t>
              </a:r>
              <a:r>
                <a:rPr lang="ja-JP" altLang="en-US" sz="1050" dirty="0"/>
                <a:t>山口県俵山支所　</a:t>
              </a:r>
              <a:r>
                <a:rPr lang="en-US" altLang="ja-JP" sz="1050" dirty="0"/>
                <a:t>ATM</a:t>
              </a:r>
              <a:r>
                <a:rPr lang="ja-JP" altLang="en-US" sz="1050" dirty="0"/>
                <a:t>　金融機関　購買店舗併設</a:t>
              </a:r>
              <a:endParaRPr kumimoji="1" lang="ja-JP" altLang="en-US" sz="1050" dirty="0"/>
            </a:p>
          </p:txBody>
        </p:sp>
        <p:sp>
          <p:nvSpPr>
            <p:cNvPr id="3" name="テキスト ボックス 2"/>
            <p:cNvSpPr txBox="1"/>
            <p:nvPr/>
          </p:nvSpPr>
          <p:spPr>
            <a:xfrm>
              <a:off x="4771421" y="3879614"/>
              <a:ext cx="992579" cy="253916"/>
            </a:xfrm>
            <a:prstGeom prst="rect">
              <a:avLst/>
            </a:prstGeom>
            <a:noFill/>
          </p:spPr>
          <p:txBody>
            <a:bodyPr wrap="none" rtlCol="0">
              <a:spAutoFit/>
            </a:bodyPr>
            <a:lstStyle/>
            <a:p>
              <a:r>
                <a:rPr lang="ja-JP" altLang="en-US" sz="1050" dirty="0"/>
                <a:t>購買店舗内観</a:t>
              </a:r>
              <a:endParaRPr kumimoji="1" lang="ja-JP" altLang="en-US" sz="1050" dirty="0"/>
            </a:p>
          </p:txBody>
        </p:sp>
        <p:sp>
          <p:nvSpPr>
            <p:cNvPr id="4" name="テキスト ボックス 3"/>
            <p:cNvSpPr txBox="1"/>
            <p:nvPr/>
          </p:nvSpPr>
          <p:spPr>
            <a:xfrm>
              <a:off x="4788024" y="6381328"/>
              <a:ext cx="3001143" cy="253916"/>
            </a:xfrm>
            <a:prstGeom prst="rect">
              <a:avLst/>
            </a:prstGeom>
            <a:noFill/>
          </p:spPr>
          <p:txBody>
            <a:bodyPr wrap="none" rtlCol="0">
              <a:spAutoFit/>
            </a:bodyPr>
            <a:lstStyle/>
            <a:p>
              <a:r>
                <a:rPr lang="ja-JP" altLang="en-US" sz="1050" dirty="0"/>
                <a:t>おひさま号ではコープ商品以外の品物も購入可能</a:t>
              </a:r>
              <a:endParaRPr kumimoji="1" lang="ja-JP" altLang="en-US" sz="1050" dirty="0"/>
            </a:p>
          </p:txBody>
        </p:sp>
        <p:sp>
          <p:nvSpPr>
            <p:cNvPr id="5" name="テキスト ボックス 4"/>
            <p:cNvSpPr txBox="1"/>
            <p:nvPr/>
          </p:nvSpPr>
          <p:spPr>
            <a:xfrm>
              <a:off x="395536" y="6381328"/>
              <a:ext cx="2507418" cy="253916"/>
            </a:xfrm>
            <a:prstGeom prst="rect">
              <a:avLst/>
            </a:prstGeom>
            <a:noFill/>
          </p:spPr>
          <p:txBody>
            <a:bodyPr wrap="none" rtlCol="0">
              <a:spAutoFit/>
            </a:bodyPr>
            <a:lstStyle/>
            <a:p>
              <a:r>
                <a:rPr lang="ja-JP" altLang="en-US" sz="1050" dirty="0"/>
                <a:t>地域内を巡回する移動店舗「おひさま号」</a:t>
              </a:r>
              <a:endParaRPr kumimoji="1" lang="ja-JP" altLang="en-US" sz="1050" dirty="0"/>
            </a:p>
          </p:txBody>
        </p:sp>
        <p:pic>
          <p:nvPicPr>
            <p:cNvPr id="13" name="図 12" descr="IMG_6070_R.JPG"/>
            <p:cNvPicPr>
              <a:picLocks noChangeAspect="1"/>
            </p:cNvPicPr>
            <p:nvPr/>
          </p:nvPicPr>
          <p:blipFill>
            <a:blip r:embed="rId2" cstate="print"/>
            <a:stretch>
              <a:fillRect/>
            </a:stretch>
          </p:blipFill>
          <p:spPr>
            <a:xfrm>
              <a:off x="395536" y="1718560"/>
              <a:ext cx="3168352" cy="2160000"/>
            </a:xfrm>
            <a:prstGeom prst="rect">
              <a:avLst/>
            </a:prstGeom>
          </p:spPr>
        </p:pic>
        <p:pic>
          <p:nvPicPr>
            <p:cNvPr id="14" name="図 13" descr="IMG_20210305_151429_r_R.jpg"/>
            <p:cNvPicPr>
              <a:picLocks noChangeAspect="1"/>
            </p:cNvPicPr>
            <p:nvPr/>
          </p:nvPicPr>
          <p:blipFill>
            <a:blip r:embed="rId3" cstate="print"/>
            <a:stretch>
              <a:fillRect/>
            </a:stretch>
          </p:blipFill>
          <p:spPr>
            <a:xfrm>
              <a:off x="4788024" y="1718560"/>
              <a:ext cx="3168351" cy="2160000"/>
            </a:xfrm>
            <a:prstGeom prst="rect">
              <a:avLst/>
            </a:prstGeom>
          </p:spPr>
        </p:pic>
        <p:pic>
          <p:nvPicPr>
            <p:cNvPr id="16" name="図 15" descr="IMG_9241_R.JPG"/>
            <p:cNvPicPr>
              <a:picLocks noChangeAspect="1"/>
            </p:cNvPicPr>
            <p:nvPr/>
          </p:nvPicPr>
          <p:blipFill>
            <a:blip r:embed="rId4" cstate="print"/>
            <a:stretch>
              <a:fillRect/>
            </a:stretch>
          </p:blipFill>
          <p:spPr>
            <a:xfrm>
              <a:off x="395536" y="4221088"/>
              <a:ext cx="3168351" cy="2160000"/>
            </a:xfrm>
            <a:prstGeom prst="rect">
              <a:avLst/>
            </a:prstGeom>
          </p:spPr>
        </p:pic>
        <p:pic>
          <p:nvPicPr>
            <p:cNvPr id="18" name="図 17" descr="IMG_9242_R.JPG"/>
            <p:cNvPicPr>
              <a:picLocks noChangeAspect="1"/>
            </p:cNvPicPr>
            <p:nvPr/>
          </p:nvPicPr>
          <p:blipFill>
            <a:blip r:embed="rId5" cstate="print"/>
            <a:stretch>
              <a:fillRect/>
            </a:stretch>
          </p:blipFill>
          <p:spPr>
            <a:xfrm>
              <a:off x="4788024" y="4221088"/>
              <a:ext cx="3168351" cy="2160000"/>
            </a:xfrm>
            <a:prstGeom prst="rect">
              <a:avLst/>
            </a:prstGeom>
          </p:spPr>
        </p:pic>
      </p:grpSp>
      <p:grpSp>
        <p:nvGrpSpPr>
          <p:cNvPr id="17" name="グループ化 16">
            <a:extLst>
              <a:ext uri="{FF2B5EF4-FFF2-40B4-BE49-F238E27FC236}">
                <a16:creationId xmlns:a16="http://schemas.microsoft.com/office/drawing/2014/main" id="{FB581204-1E15-4B27-ADBA-53730EA270A9}"/>
              </a:ext>
            </a:extLst>
          </p:cNvPr>
          <p:cNvGrpSpPr/>
          <p:nvPr/>
        </p:nvGrpSpPr>
        <p:grpSpPr>
          <a:xfrm>
            <a:off x="344787" y="1126686"/>
            <a:ext cx="6679868" cy="846537"/>
            <a:chOff x="245029" y="956460"/>
            <a:chExt cx="6986820" cy="883301"/>
          </a:xfrm>
        </p:grpSpPr>
        <p:pic>
          <p:nvPicPr>
            <p:cNvPr id="19" name="図 18">
              <a:extLst>
                <a:ext uri="{FF2B5EF4-FFF2-40B4-BE49-F238E27FC236}">
                  <a16:creationId xmlns:a16="http://schemas.microsoft.com/office/drawing/2014/main" id="{8AAB1CF4-D3D9-4FE8-A0E9-7A15A8056B7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6077" y="956460"/>
              <a:ext cx="708867" cy="708867"/>
            </a:xfrm>
            <a:prstGeom prst="rect">
              <a:avLst/>
            </a:prstGeom>
          </p:spPr>
        </p:pic>
        <p:sp>
          <p:nvSpPr>
            <p:cNvPr id="20" name="テキスト ボックス 19">
              <a:extLst>
                <a:ext uri="{FF2B5EF4-FFF2-40B4-BE49-F238E27FC236}">
                  <a16:creationId xmlns:a16="http://schemas.microsoft.com/office/drawing/2014/main" id="{6BCD5D69-4A7F-45F3-8F91-0F3E8DD38131}"/>
                </a:ext>
              </a:extLst>
            </p:cNvPr>
            <p:cNvSpPr txBox="1"/>
            <p:nvPr/>
          </p:nvSpPr>
          <p:spPr>
            <a:xfrm>
              <a:off x="245029" y="1597838"/>
              <a:ext cx="1410964" cy="215444"/>
            </a:xfrm>
            <a:prstGeom prst="rect">
              <a:avLst/>
            </a:prstGeom>
            <a:noFill/>
          </p:spPr>
          <p:txBody>
            <a:bodyPr wrap="none" rtlCol="0">
              <a:spAutoFit/>
            </a:bodyPr>
            <a:lstStyle/>
            <a:p>
              <a:r>
                <a:rPr kumimoji="1" lang="ja-JP" altLang="en-US" sz="800" dirty="0"/>
                <a:t>コープやまぐち宅配サービス</a:t>
              </a:r>
            </a:p>
          </p:txBody>
        </p:sp>
        <p:pic>
          <p:nvPicPr>
            <p:cNvPr id="21" name="図 20">
              <a:extLst>
                <a:ext uri="{FF2B5EF4-FFF2-40B4-BE49-F238E27FC236}">
                  <a16:creationId xmlns:a16="http://schemas.microsoft.com/office/drawing/2014/main" id="{25CFBC7A-6C7E-4839-86AA-E39C7A40407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27784" y="962782"/>
              <a:ext cx="723528" cy="723528"/>
            </a:xfrm>
            <a:prstGeom prst="rect">
              <a:avLst/>
            </a:prstGeom>
          </p:spPr>
        </p:pic>
        <p:sp>
          <p:nvSpPr>
            <p:cNvPr id="22" name="テキスト ボックス 21">
              <a:extLst>
                <a:ext uri="{FF2B5EF4-FFF2-40B4-BE49-F238E27FC236}">
                  <a16:creationId xmlns:a16="http://schemas.microsoft.com/office/drawing/2014/main" id="{CD0AAA63-5C87-45D8-870F-466EB0AA641D}"/>
                </a:ext>
              </a:extLst>
            </p:cNvPr>
            <p:cNvSpPr txBox="1"/>
            <p:nvPr/>
          </p:nvSpPr>
          <p:spPr>
            <a:xfrm>
              <a:off x="2284066" y="1605188"/>
              <a:ext cx="1335622" cy="215444"/>
            </a:xfrm>
            <a:prstGeom prst="rect">
              <a:avLst/>
            </a:prstGeom>
            <a:noFill/>
          </p:spPr>
          <p:txBody>
            <a:bodyPr wrap="none" rtlCol="0">
              <a:spAutoFit/>
            </a:bodyPr>
            <a:lstStyle/>
            <a:p>
              <a:r>
                <a:rPr kumimoji="1" lang="ja-JP" altLang="en-US" sz="800" dirty="0"/>
                <a:t>コープやまぐち移動販売車</a:t>
              </a:r>
            </a:p>
          </p:txBody>
        </p:sp>
        <p:pic>
          <p:nvPicPr>
            <p:cNvPr id="23" name="図 22">
              <a:extLst>
                <a:ext uri="{FF2B5EF4-FFF2-40B4-BE49-F238E27FC236}">
                  <a16:creationId xmlns:a16="http://schemas.microsoft.com/office/drawing/2014/main" id="{4DD84137-1A5F-4956-84C7-2189B97E5C5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72000" y="956460"/>
              <a:ext cx="723528" cy="723528"/>
            </a:xfrm>
            <a:prstGeom prst="rect">
              <a:avLst/>
            </a:prstGeom>
          </p:spPr>
        </p:pic>
        <p:sp>
          <p:nvSpPr>
            <p:cNvPr id="24" name="テキスト ボックス 23">
              <a:extLst>
                <a:ext uri="{FF2B5EF4-FFF2-40B4-BE49-F238E27FC236}">
                  <a16:creationId xmlns:a16="http://schemas.microsoft.com/office/drawing/2014/main" id="{41C4D83E-AF91-4C88-8F60-3AC83DE28D8E}"/>
                </a:ext>
              </a:extLst>
            </p:cNvPr>
            <p:cNvSpPr txBox="1"/>
            <p:nvPr/>
          </p:nvSpPr>
          <p:spPr>
            <a:xfrm>
              <a:off x="4476237" y="1611224"/>
              <a:ext cx="873957" cy="215444"/>
            </a:xfrm>
            <a:prstGeom prst="rect">
              <a:avLst/>
            </a:prstGeom>
            <a:noFill/>
          </p:spPr>
          <p:txBody>
            <a:bodyPr wrap="none" rtlCol="0">
              <a:spAutoFit/>
            </a:bodyPr>
            <a:lstStyle/>
            <a:p>
              <a:r>
                <a:rPr lang="ja-JP" altLang="en-US" sz="800" dirty="0"/>
                <a:t>フジ移動販売車</a:t>
              </a:r>
              <a:endParaRPr kumimoji="1" lang="ja-JP" altLang="en-US" sz="800" dirty="0"/>
            </a:p>
          </p:txBody>
        </p:sp>
        <p:pic>
          <p:nvPicPr>
            <p:cNvPr id="25" name="図 24">
              <a:extLst>
                <a:ext uri="{FF2B5EF4-FFF2-40B4-BE49-F238E27FC236}">
                  <a16:creationId xmlns:a16="http://schemas.microsoft.com/office/drawing/2014/main" id="{373A0387-6210-45FA-B724-E13810F7E81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02456" y="956460"/>
              <a:ext cx="748343" cy="748343"/>
            </a:xfrm>
            <a:prstGeom prst="rect">
              <a:avLst/>
            </a:prstGeom>
          </p:spPr>
        </p:pic>
        <p:sp>
          <p:nvSpPr>
            <p:cNvPr id="26" name="テキスト ボックス 25">
              <a:extLst>
                <a:ext uri="{FF2B5EF4-FFF2-40B4-BE49-F238E27FC236}">
                  <a16:creationId xmlns:a16="http://schemas.microsoft.com/office/drawing/2014/main" id="{2AC5BDD7-BFFF-4BCC-9A78-2CB15894AF85}"/>
                </a:ext>
              </a:extLst>
            </p:cNvPr>
            <p:cNvSpPr txBox="1"/>
            <p:nvPr/>
          </p:nvSpPr>
          <p:spPr>
            <a:xfrm>
              <a:off x="6329038" y="1624317"/>
              <a:ext cx="902811" cy="215444"/>
            </a:xfrm>
            <a:prstGeom prst="rect">
              <a:avLst/>
            </a:prstGeom>
            <a:noFill/>
          </p:spPr>
          <p:txBody>
            <a:bodyPr wrap="none" rtlCol="0">
              <a:spAutoFit/>
            </a:bodyPr>
            <a:lstStyle/>
            <a:p>
              <a:r>
                <a:rPr lang="ja-JP" altLang="en-US" sz="800" dirty="0"/>
                <a:t>丸久移動販売車</a:t>
              </a:r>
              <a:endParaRPr kumimoji="1" lang="ja-JP" altLang="en-US" sz="800" dirty="0"/>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323528" y="620688"/>
            <a:ext cx="8198078" cy="415498"/>
          </a:xfrm>
          <a:prstGeom prst="rect">
            <a:avLst/>
          </a:prstGeom>
          <a:noFill/>
        </p:spPr>
        <p:txBody>
          <a:bodyPr wrap="none" rtlCol="0">
            <a:spAutoFit/>
          </a:bodyPr>
          <a:lstStyle/>
          <a:p>
            <a:r>
              <a:rPr lang="ja-JP" altLang="en-US" sz="1050" dirty="0"/>
              <a:t>この地域は「地域で子どもたちを育てよう」という意識が高く、運動会や文化祭は地域全体で開催し、高齢者との交流も積極的に行っています。</a:t>
            </a:r>
          </a:p>
          <a:p>
            <a:endParaRPr kumimoji="1" lang="ja-JP" altLang="en-US" sz="1050" dirty="0"/>
          </a:p>
        </p:txBody>
      </p:sp>
      <p:sp>
        <p:nvSpPr>
          <p:cNvPr id="8" name="テキスト ボックス 7"/>
          <p:cNvSpPr txBox="1"/>
          <p:nvPr/>
        </p:nvSpPr>
        <p:spPr>
          <a:xfrm>
            <a:off x="324000" y="3861048"/>
            <a:ext cx="3863558" cy="253916"/>
          </a:xfrm>
          <a:prstGeom prst="rect">
            <a:avLst/>
          </a:prstGeom>
          <a:noFill/>
        </p:spPr>
        <p:txBody>
          <a:bodyPr wrap="none" rtlCol="0">
            <a:spAutoFit/>
          </a:bodyPr>
          <a:lstStyle/>
          <a:p>
            <a:r>
              <a:rPr kumimoji="1" lang="ja-JP" altLang="en-US" sz="1050" dirty="0"/>
              <a:t>地域内に中学校は無く、深川中学校へのスクールバス通学</a:t>
            </a:r>
            <a:r>
              <a:rPr lang="ja-JP" altLang="en-US" sz="1050" dirty="0"/>
              <a:t>です</a:t>
            </a:r>
            <a:r>
              <a:rPr kumimoji="1" lang="ja-JP" altLang="en-US" sz="1050" dirty="0"/>
              <a:t>。</a:t>
            </a:r>
          </a:p>
        </p:txBody>
      </p:sp>
      <p:sp>
        <p:nvSpPr>
          <p:cNvPr id="12" name="テキスト ボックス 11"/>
          <p:cNvSpPr txBox="1"/>
          <p:nvPr/>
        </p:nvSpPr>
        <p:spPr>
          <a:xfrm>
            <a:off x="252000" y="116632"/>
            <a:ext cx="646331" cy="369332"/>
          </a:xfrm>
          <a:prstGeom prst="rect">
            <a:avLst/>
          </a:prstGeom>
          <a:noFill/>
        </p:spPr>
        <p:txBody>
          <a:bodyPr wrap="none" rtlCol="0">
            <a:spAutoFit/>
          </a:bodyPr>
          <a:lstStyle/>
          <a:p>
            <a:r>
              <a:rPr kumimoji="1" lang="ja-JP" altLang="en-US" dirty="0"/>
              <a:t>校区</a:t>
            </a:r>
          </a:p>
        </p:txBody>
      </p:sp>
      <p:cxnSp>
        <p:nvCxnSpPr>
          <p:cNvPr id="13" name="直線コネクタ 12"/>
          <p:cNvCxnSpPr/>
          <p:nvPr/>
        </p:nvCxnSpPr>
        <p:spPr>
          <a:xfrm>
            <a:off x="0" y="486000"/>
            <a:ext cx="9144000"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18" name="グループ化 17"/>
          <p:cNvGrpSpPr/>
          <p:nvPr/>
        </p:nvGrpSpPr>
        <p:grpSpPr>
          <a:xfrm>
            <a:off x="791580" y="1052736"/>
            <a:ext cx="7560840" cy="5797951"/>
            <a:chOff x="395536" y="1052736"/>
            <a:chExt cx="7560840" cy="5797951"/>
          </a:xfrm>
        </p:grpSpPr>
        <p:sp>
          <p:nvSpPr>
            <p:cNvPr id="2" name="テキスト ボックス 1"/>
            <p:cNvSpPr txBox="1"/>
            <p:nvPr/>
          </p:nvSpPr>
          <p:spPr>
            <a:xfrm>
              <a:off x="395536" y="3212976"/>
              <a:ext cx="1093569" cy="469359"/>
            </a:xfrm>
            <a:prstGeom prst="rect">
              <a:avLst/>
            </a:prstGeom>
            <a:noFill/>
          </p:spPr>
          <p:txBody>
            <a:bodyPr wrap="none" rtlCol="0">
              <a:spAutoFit/>
            </a:bodyPr>
            <a:lstStyle/>
            <a:p>
              <a:r>
                <a:rPr lang="ja-JP" altLang="en-US" sz="1400" b="1" dirty="0"/>
                <a:t>俵山小学校</a:t>
              </a:r>
              <a:endParaRPr lang="en-US" altLang="ja-JP" sz="1400" b="1" dirty="0"/>
            </a:p>
            <a:p>
              <a:endParaRPr kumimoji="1" lang="ja-JP" altLang="en-US" sz="1050" dirty="0"/>
            </a:p>
          </p:txBody>
        </p:sp>
        <p:sp>
          <p:nvSpPr>
            <p:cNvPr id="3" name="テキスト ボックス 2"/>
            <p:cNvSpPr txBox="1"/>
            <p:nvPr/>
          </p:nvSpPr>
          <p:spPr>
            <a:xfrm>
              <a:off x="4788024" y="3212976"/>
              <a:ext cx="2276585" cy="253916"/>
            </a:xfrm>
            <a:prstGeom prst="rect">
              <a:avLst/>
            </a:prstGeom>
            <a:noFill/>
          </p:spPr>
          <p:txBody>
            <a:bodyPr wrap="none" rtlCol="0">
              <a:spAutoFit/>
            </a:bodyPr>
            <a:lstStyle/>
            <a:p>
              <a:r>
                <a:rPr lang="ja-JP" altLang="en-US" sz="1050" dirty="0"/>
                <a:t>地域全体で開催される運動会の様子</a:t>
              </a:r>
              <a:endParaRPr kumimoji="1" lang="ja-JP" altLang="en-US" sz="1050" dirty="0"/>
            </a:p>
          </p:txBody>
        </p:sp>
        <p:sp>
          <p:nvSpPr>
            <p:cNvPr id="4" name="テキスト ボックス 3"/>
            <p:cNvSpPr txBox="1"/>
            <p:nvPr/>
          </p:nvSpPr>
          <p:spPr>
            <a:xfrm>
              <a:off x="4788024" y="6381328"/>
              <a:ext cx="2058577" cy="253916"/>
            </a:xfrm>
            <a:prstGeom prst="rect">
              <a:avLst/>
            </a:prstGeom>
            <a:noFill/>
          </p:spPr>
          <p:txBody>
            <a:bodyPr wrap="none" rtlCol="0">
              <a:spAutoFit/>
            </a:bodyPr>
            <a:lstStyle/>
            <a:p>
              <a:r>
                <a:rPr kumimoji="1" lang="ja-JP" altLang="en-US" sz="1050" dirty="0"/>
                <a:t>スクールバス　長門市</a:t>
              </a:r>
              <a:r>
                <a:rPr kumimoji="1" lang="ja-JP" altLang="en-US" sz="1050" dirty="0" err="1"/>
                <a:t>ゆず</a:t>
              </a:r>
              <a:r>
                <a:rPr kumimoji="1" lang="ja-JP" altLang="en-US" sz="1050" dirty="0"/>
                <a:t>きち号</a:t>
              </a:r>
            </a:p>
          </p:txBody>
        </p:sp>
        <p:sp>
          <p:nvSpPr>
            <p:cNvPr id="5" name="テキスト ボックス 4"/>
            <p:cNvSpPr txBox="1"/>
            <p:nvPr/>
          </p:nvSpPr>
          <p:spPr>
            <a:xfrm>
              <a:off x="395536" y="6381328"/>
              <a:ext cx="1103187" cy="469359"/>
            </a:xfrm>
            <a:prstGeom prst="rect">
              <a:avLst/>
            </a:prstGeom>
            <a:noFill/>
          </p:spPr>
          <p:txBody>
            <a:bodyPr wrap="none" rtlCol="0">
              <a:spAutoFit/>
            </a:bodyPr>
            <a:lstStyle/>
            <a:p>
              <a:r>
                <a:rPr lang="ja-JP" altLang="en-US" sz="1400" b="1" dirty="0"/>
                <a:t>深川中学校</a:t>
              </a:r>
              <a:endParaRPr lang="en-US" altLang="ja-JP" sz="1400" b="1" dirty="0"/>
            </a:p>
            <a:p>
              <a:r>
                <a:rPr lang="ja-JP" altLang="en-US" sz="1050" dirty="0"/>
                <a:t>　</a:t>
              </a:r>
              <a:endParaRPr kumimoji="1" lang="ja-JP" altLang="en-US" sz="1050" dirty="0"/>
            </a:p>
          </p:txBody>
        </p:sp>
        <p:pic>
          <p:nvPicPr>
            <p:cNvPr id="14" name="図 13" descr="IMG_6071_R.JPG"/>
            <p:cNvPicPr>
              <a:picLocks noChangeAspect="1"/>
            </p:cNvPicPr>
            <p:nvPr/>
          </p:nvPicPr>
          <p:blipFill>
            <a:blip r:embed="rId2" cstate="print"/>
            <a:stretch>
              <a:fillRect/>
            </a:stretch>
          </p:blipFill>
          <p:spPr>
            <a:xfrm>
              <a:off x="395536" y="1052736"/>
              <a:ext cx="3168352" cy="2160000"/>
            </a:xfrm>
            <a:prstGeom prst="rect">
              <a:avLst/>
            </a:prstGeom>
          </p:spPr>
        </p:pic>
        <p:pic>
          <p:nvPicPr>
            <p:cNvPr id="15" name="図 14" descr="20210607 (14)_R.jpg"/>
            <p:cNvPicPr>
              <a:picLocks noChangeAspect="1"/>
            </p:cNvPicPr>
            <p:nvPr/>
          </p:nvPicPr>
          <p:blipFill>
            <a:blip r:embed="rId3" cstate="print"/>
            <a:stretch>
              <a:fillRect/>
            </a:stretch>
          </p:blipFill>
          <p:spPr>
            <a:xfrm>
              <a:off x="4788024" y="1052736"/>
              <a:ext cx="3168352" cy="2160000"/>
            </a:xfrm>
            <a:prstGeom prst="rect">
              <a:avLst/>
            </a:prstGeom>
          </p:spPr>
        </p:pic>
        <p:pic>
          <p:nvPicPr>
            <p:cNvPr id="16" name="図 15" descr="IMG_6074_R.JPG"/>
            <p:cNvPicPr>
              <a:picLocks noChangeAspect="1"/>
            </p:cNvPicPr>
            <p:nvPr/>
          </p:nvPicPr>
          <p:blipFill>
            <a:blip r:embed="rId4" cstate="print"/>
            <a:stretch>
              <a:fillRect/>
            </a:stretch>
          </p:blipFill>
          <p:spPr>
            <a:xfrm>
              <a:off x="395536" y="4221088"/>
              <a:ext cx="3168352" cy="2160000"/>
            </a:xfrm>
            <a:prstGeom prst="rect">
              <a:avLst/>
            </a:prstGeom>
          </p:spPr>
        </p:pic>
        <p:pic>
          <p:nvPicPr>
            <p:cNvPr id="17" name="図 16" descr="IMG_9235_R.JPG"/>
            <p:cNvPicPr>
              <a:picLocks noChangeAspect="1"/>
            </p:cNvPicPr>
            <p:nvPr/>
          </p:nvPicPr>
          <p:blipFill>
            <a:blip r:embed="rId5" cstate="print"/>
            <a:stretch>
              <a:fillRect/>
            </a:stretch>
          </p:blipFill>
          <p:spPr>
            <a:xfrm>
              <a:off x="4788024" y="4221088"/>
              <a:ext cx="3168352" cy="2160000"/>
            </a:xfrm>
            <a:prstGeom prst="rect">
              <a:avLst/>
            </a:prstGeom>
          </p:spPr>
        </p:pic>
      </p:grpSp>
      <p:sp>
        <p:nvSpPr>
          <p:cNvPr id="19" name="テキスト ボックス 18">
            <a:extLst>
              <a:ext uri="{FF2B5EF4-FFF2-40B4-BE49-F238E27FC236}">
                <a16:creationId xmlns:a16="http://schemas.microsoft.com/office/drawing/2014/main" id="{EDCACECC-0F25-46BF-A479-24620471923A}"/>
              </a:ext>
            </a:extLst>
          </p:cNvPr>
          <p:cNvSpPr txBox="1"/>
          <p:nvPr/>
        </p:nvSpPr>
        <p:spPr>
          <a:xfrm>
            <a:off x="1784248" y="3264491"/>
            <a:ext cx="1654620" cy="253916"/>
          </a:xfrm>
          <a:prstGeom prst="rect">
            <a:avLst/>
          </a:prstGeom>
          <a:noFill/>
        </p:spPr>
        <p:txBody>
          <a:bodyPr wrap="none" rtlCol="0">
            <a:spAutoFit/>
          </a:bodyPr>
          <a:lstStyle/>
          <a:p>
            <a:r>
              <a:rPr kumimoji="1" lang="ja-JP" altLang="en-US" sz="1050" dirty="0"/>
              <a:t>（生徒数</a:t>
            </a:r>
            <a:r>
              <a:rPr kumimoji="1" lang="en-US" altLang="ja-JP" sz="1050" dirty="0"/>
              <a:t>26</a:t>
            </a:r>
            <a:r>
              <a:rPr kumimoji="1" lang="ja-JP" altLang="en-US" sz="1050" dirty="0"/>
              <a:t>人</a:t>
            </a:r>
            <a:r>
              <a:rPr kumimoji="1" lang="en-US" altLang="ja-JP" sz="1050" dirty="0"/>
              <a:t>/</a:t>
            </a:r>
            <a:r>
              <a:rPr kumimoji="1" lang="ja-JP" altLang="en-US" sz="1050" dirty="0"/>
              <a:t>令和</a:t>
            </a:r>
            <a:r>
              <a:rPr kumimoji="1" lang="en-US" altLang="ja-JP" sz="1050" dirty="0"/>
              <a:t>6</a:t>
            </a:r>
            <a:r>
              <a:rPr kumimoji="1" lang="ja-JP" altLang="en-US" sz="1050" dirty="0"/>
              <a:t>年度）</a:t>
            </a:r>
          </a:p>
        </p:txBody>
      </p:sp>
      <p:sp>
        <p:nvSpPr>
          <p:cNvPr id="20" name="テキスト ボックス 19">
            <a:extLst>
              <a:ext uri="{FF2B5EF4-FFF2-40B4-BE49-F238E27FC236}">
                <a16:creationId xmlns:a16="http://schemas.microsoft.com/office/drawing/2014/main" id="{2DEB0490-2CDD-4911-9EF5-0B413A40B519}"/>
              </a:ext>
            </a:extLst>
          </p:cNvPr>
          <p:cNvSpPr txBox="1"/>
          <p:nvPr/>
        </p:nvSpPr>
        <p:spPr>
          <a:xfrm>
            <a:off x="1797708" y="6483871"/>
            <a:ext cx="1723549" cy="253916"/>
          </a:xfrm>
          <a:prstGeom prst="rect">
            <a:avLst/>
          </a:prstGeom>
          <a:noFill/>
        </p:spPr>
        <p:txBody>
          <a:bodyPr wrap="none" rtlCol="0">
            <a:spAutoFit/>
          </a:bodyPr>
          <a:lstStyle/>
          <a:p>
            <a:r>
              <a:rPr kumimoji="1" lang="ja-JP" altLang="en-US" sz="1050" dirty="0"/>
              <a:t>（生徒数</a:t>
            </a:r>
            <a:r>
              <a:rPr kumimoji="1" lang="en-US" altLang="ja-JP" sz="1050" dirty="0"/>
              <a:t>298</a:t>
            </a:r>
            <a:r>
              <a:rPr kumimoji="1" lang="ja-JP" altLang="en-US" sz="1050" dirty="0"/>
              <a:t>人</a:t>
            </a:r>
            <a:r>
              <a:rPr kumimoji="1" lang="en-US" altLang="ja-JP" sz="1050" dirty="0"/>
              <a:t>/</a:t>
            </a:r>
            <a:r>
              <a:rPr kumimoji="1" lang="ja-JP" altLang="en-US" sz="1050" dirty="0"/>
              <a:t>令和</a:t>
            </a:r>
            <a:r>
              <a:rPr kumimoji="1" lang="en-US" altLang="ja-JP" sz="1050" dirty="0"/>
              <a:t>6</a:t>
            </a:r>
            <a:r>
              <a:rPr kumimoji="1" lang="ja-JP" altLang="en-US" sz="1050" dirty="0"/>
              <a:t>年度）</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251520" y="116632"/>
            <a:ext cx="1107996" cy="369332"/>
          </a:xfrm>
          <a:prstGeom prst="rect">
            <a:avLst/>
          </a:prstGeom>
          <a:noFill/>
        </p:spPr>
        <p:txBody>
          <a:bodyPr wrap="none" rtlCol="0">
            <a:spAutoFit/>
          </a:bodyPr>
          <a:lstStyle/>
          <a:p>
            <a:r>
              <a:rPr lang="ja-JP" altLang="en-US" dirty="0"/>
              <a:t>保育施設</a:t>
            </a:r>
            <a:endParaRPr kumimoji="1" lang="ja-JP" altLang="en-US" dirty="0"/>
          </a:p>
        </p:txBody>
      </p:sp>
      <p:sp>
        <p:nvSpPr>
          <p:cNvPr id="7" name="テキスト ボックス 6"/>
          <p:cNvSpPr txBox="1"/>
          <p:nvPr/>
        </p:nvSpPr>
        <p:spPr>
          <a:xfrm>
            <a:off x="323528" y="705600"/>
            <a:ext cx="7416824" cy="954107"/>
          </a:xfrm>
          <a:prstGeom prst="rect">
            <a:avLst/>
          </a:prstGeom>
          <a:noFill/>
        </p:spPr>
        <p:txBody>
          <a:bodyPr wrap="square" rtlCol="0">
            <a:spAutoFit/>
          </a:bodyPr>
          <a:lstStyle/>
          <a:p>
            <a:r>
              <a:rPr lang="ja-JP" altLang="en-US" sz="1400" b="1" dirty="0"/>
              <a:t>俵山幼児園</a:t>
            </a:r>
            <a:endParaRPr kumimoji="1" lang="en-US" altLang="ja-JP" sz="1050" dirty="0"/>
          </a:p>
          <a:p>
            <a:endParaRPr kumimoji="1" lang="en-US" altLang="ja-JP" sz="1050" dirty="0"/>
          </a:p>
          <a:p>
            <a:r>
              <a:rPr lang="ja-JP" altLang="en-US" sz="1050" dirty="0"/>
              <a:t>就学前の幼児の保育を目的としたへき地保育型の児童館です。（</a:t>
            </a:r>
            <a:r>
              <a:rPr lang="en-US" altLang="ja-JP" sz="1050" dirty="0"/>
              <a:t>2</a:t>
            </a:r>
            <a:r>
              <a:rPr lang="ja-JP" altLang="en-US" sz="1050" dirty="0"/>
              <a:t>歳以上から利用可能です）</a:t>
            </a:r>
            <a:endParaRPr lang="en-US" altLang="ja-JP" sz="1050" dirty="0"/>
          </a:p>
          <a:p>
            <a:r>
              <a:rPr lang="ja-JP" altLang="en-US" sz="1050" dirty="0"/>
              <a:t>広々とした敷地内では</a:t>
            </a:r>
            <a:r>
              <a:rPr lang="en-US" altLang="ja-JP" sz="1050" dirty="0"/>
              <a:t>2</a:t>
            </a:r>
            <a:r>
              <a:rPr lang="ja-JP" altLang="en-US" sz="1050" dirty="0"/>
              <a:t>歳～</a:t>
            </a:r>
            <a:r>
              <a:rPr lang="en-US" altLang="ja-JP" sz="1050" dirty="0"/>
              <a:t>6</a:t>
            </a:r>
            <a:r>
              <a:rPr lang="ja-JP" altLang="en-US" sz="1050" dirty="0"/>
              <a:t>歳までの子どもたちが仲良く一緒に過ごしています。</a:t>
            </a:r>
            <a:endParaRPr lang="en-US" altLang="ja-JP" sz="1050" dirty="0"/>
          </a:p>
          <a:p>
            <a:endParaRPr kumimoji="1" lang="ja-JP" altLang="en-US" sz="1050" dirty="0"/>
          </a:p>
        </p:txBody>
      </p:sp>
      <p:cxnSp>
        <p:nvCxnSpPr>
          <p:cNvPr id="12" name="直線コネクタ 11"/>
          <p:cNvCxnSpPr/>
          <p:nvPr/>
        </p:nvCxnSpPr>
        <p:spPr>
          <a:xfrm>
            <a:off x="0" y="486000"/>
            <a:ext cx="9144000"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17" name="グループ化 16"/>
          <p:cNvGrpSpPr/>
          <p:nvPr/>
        </p:nvGrpSpPr>
        <p:grpSpPr>
          <a:xfrm>
            <a:off x="791580" y="1700808"/>
            <a:ext cx="7560840" cy="4934436"/>
            <a:chOff x="395536" y="1700808"/>
            <a:chExt cx="7560840" cy="4934436"/>
          </a:xfrm>
        </p:grpSpPr>
        <p:sp>
          <p:nvSpPr>
            <p:cNvPr id="2" name="テキスト ボックス 1"/>
            <p:cNvSpPr txBox="1"/>
            <p:nvPr/>
          </p:nvSpPr>
          <p:spPr>
            <a:xfrm>
              <a:off x="395536" y="3861048"/>
              <a:ext cx="2008883" cy="253916"/>
            </a:xfrm>
            <a:prstGeom prst="rect">
              <a:avLst/>
            </a:prstGeom>
            <a:noFill/>
          </p:spPr>
          <p:txBody>
            <a:bodyPr wrap="none" rtlCol="0">
              <a:spAutoFit/>
            </a:bodyPr>
            <a:lstStyle/>
            <a:p>
              <a:r>
                <a:rPr lang="ja-JP" altLang="en-US" sz="1050" dirty="0"/>
                <a:t>園庭でブランコに乗る子どもたち</a:t>
              </a:r>
              <a:endParaRPr kumimoji="1" lang="ja-JP" altLang="en-US" sz="1050" dirty="0"/>
            </a:p>
          </p:txBody>
        </p:sp>
        <p:sp>
          <p:nvSpPr>
            <p:cNvPr id="3" name="テキスト ボックス 2"/>
            <p:cNvSpPr txBox="1"/>
            <p:nvPr/>
          </p:nvSpPr>
          <p:spPr>
            <a:xfrm>
              <a:off x="4788024" y="3861048"/>
              <a:ext cx="2574744" cy="253916"/>
            </a:xfrm>
            <a:prstGeom prst="rect">
              <a:avLst/>
            </a:prstGeom>
            <a:noFill/>
          </p:spPr>
          <p:txBody>
            <a:bodyPr wrap="none" rtlCol="0">
              <a:spAutoFit/>
            </a:bodyPr>
            <a:lstStyle/>
            <a:p>
              <a:r>
                <a:rPr lang="ja-JP" altLang="en-US" sz="1050" dirty="0"/>
                <a:t>広々とした園庭でのびのび遊ぶ子どもたち</a:t>
              </a:r>
              <a:endParaRPr kumimoji="1" lang="ja-JP" altLang="en-US" sz="1050" dirty="0"/>
            </a:p>
          </p:txBody>
        </p:sp>
        <p:sp>
          <p:nvSpPr>
            <p:cNvPr id="4" name="テキスト ボックス 3"/>
            <p:cNvSpPr txBox="1"/>
            <p:nvPr/>
          </p:nvSpPr>
          <p:spPr>
            <a:xfrm>
              <a:off x="4788024" y="6381328"/>
              <a:ext cx="992579" cy="253916"/>
            </a:xfrm>
            <a:prstGeom prst="rect">
              <a:avLst/>
            </a:prstGeom>
            <a:noFill/>
          </p:spPr>
          <p:txBody>
            <a:bodyPr wrap="none" rtlCol="0">
              <a:spAutoFit/>
            </a:bodyPr>
            <a:lstStyle/>
            <a:p>
              <a:r>
                <a:rPr lang="ja-JP" altLang="en-US" sz="1050" dirty="0"/>
                <a:t>節分祭の様子</a:t>
              </a:r>
              <a:endParaRPr kumimoji="1" lang="ja-JP" altLang="en-US" sz="1050" dirty="0"/>
            </a:p>
          </p:txBody>
        </p:sp>
        <p:sp>
          <p:nvSpPr>
            <p:cNvPr id="5" name="テキスト ボックス 4"/>
            <p:cNvSpPr txBox="1"/>
            <p:nvPr/>
          </p:nvSpPr>
          <p:spPr>
            <a:xfrm>
              <a:off x="395536" y="6381328"/>
              <a:ext cx="1298753" cy="253916"/>
            </a:xfrm>
            <a:prstGeom prst="rect">
              <a:avLst/>
            </a:prstGeom>
            <a:noFill/>
          </p:spPr>
          <p:txBody>
            <a:bodyPr wrap="none" rtlCol="0">
              <a:spAutoFit/>
            </a:bodyPr>
            <a:lstStyle/>
            <a:p>
              <a:r>
                <a:rPr kumimoji="1" lang="ja-JP" altLang="en-US" sz="1050" dirty="0"/>
                <a:t>クリスマス会の様子</a:t>
              </a:r>
            </a:p>
          </p:txBody>
        </p:sp>
        <p:pic>
          <p:nvPicPr>
            <p:cNvPr id="13" name="図 12" descr="20210611101716_p_R.jpg"/>
            <p:cNvPicPr>
              <a:picLocks noChangeAspect="1"/>
            </p:cNvPicPr>
            <p:nvPr/>
          </p:nvPicPr>
          <p:blipFill>
            <a:blip r:embed="rId2" cstate="print"/>
            <a:stretch>
              <a:fillRect/>
            </a:stretch>
          </p:blipFill>
          <p:spPr>
            <a:xfrm>
              <a:off x="395536" y="1700808"/>
              <a:ext cx="3168352" cy="2160000"/>
            </a:xfrm>
            <a:prstGeom prst="rect">
              <a:avLst/>
            </a:prstGeom>
          </p:spPr>
        </p:pic>
        <p:pic>
          <p:nvPicPr>
            <p:cNvPr id="14" name="図 13" descr="20210611101723_p_R.jpg"/>
            <p:cNvPicPr>
              <a:picLocks noChangeAspect="1"/>
            </p:cNvPicPr>
            <p:nvPr/>
          </p:nvPicPr>
          <p:blipFill>
            <a:blip r:embed="rId3" cstate="print"/>
            <a:stretch>
              <a:fillRect/>
            </a:stretch>
          </p:blipFill>
          <p:spPr>
            <a:xfrm>
              <a:off x="4788024" y="1700808"/>
              <a:ext cx="3168352" cy="2160000"/>
            </a:xfrm>
            <a:prstGeom prst="rect">
              <a:avLst/>
            </a:prstGeom>
          </p:spPr>
        </p:pic>
        <p:pic>
          <p:nvPicPr>
            <p:cNvPr id="15" name="図 14" descr="20210609124529_p_R.jpg"/>
            <p:cNvPicPr>
              <a:picLocks noChangeAspect="1"/>
            </p:cNvPicPr>
            <p:nvPr/>
          </p:nvPicPr>
          <p:blipFill>
            <a:blip r:embed="rId4" cstate="print"/>
            <a:srcRect l="11668" r="16657"/>
            <a:stretch>
              <a:fillRect/>
            </a:stretch>
          </p:blipFill>
          <p:spPr>
            <a:xfrm>
              <a:off x="395536" y="4221088"/>
              <a:ext cx="3168352" cy="2160000"/>
            </a:xfrm>
            <a:prstGeom prst="rect">
              <a:avLst/>
            </a:prstGeom>
          </p:spPr>
        </p:pic>
        <p:pic>
          <p:nvPicPr>
            <p:cNvPr id="16" name="図 15" descr="20210609124543_p_R.jpg"/>
            <p:cNvPicPr>
              <a:picLocks noChangeAspect="1"/>
            </p:cNvPicPr>
            <p:nvPr/>
          </p:nvPicPr>
          <p:blipFill>
            <a:blip r:embed="rId5" cstate="print"/>
            <a:stretch>
              <a:fillRect/>
            </a:stretch>
          </p:blipFill>
          <p:spPr>
            <a:xfrm>
              <a:off x="4788024" y="4221088"/>
              <a:ext cx="3168352" cy="2160000"/>
            </a:xfrm>
            <a:prstGeom prst="rect">
              <a:avLst/>
            </a:prstGeom>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51520" y="116632"/>
            <a:ext cx="2430474" cy="369332"/>
          </a:xfrm>
          <a:prstGeom prst="rect">
            <a:avLst/>
          </a:prstGeom>
          <a:noFill/>
        </p:spPr>
        <p:txBody>
          <a:bodyPr wrap="none" rtlCol="0">
            <a:spAutoFit/>
          </a:bodyPr>
          <a:lstStyle/>
          <a:p>
            <a:r>
              <a:rPr kumimoji="1" lang="ja-JP" altLang="en-US" dirty="0"/>
              <a:t>地域コミュニティの紹介</a:t>
            </a:r>
          </a:p>
        </p:txBody>
      </p:sp>
      <p:sp>
        <p:nvSpPr>
          <p:cNvPr id="5" name="テキスト ボックス 4"/>
          <p:cNvSpPr txBox="1"/>
          <p:nvPr/>
        </p:nvSpPr>
        <p:spPr>
          <a:xfrm>
            <a:off x="323528" y="705600"/>
            <a:ext cx="8568952" cy="738664"/>
          </a:xfrm>
          <a:prstGeom prst="rect">
            <a:avLst/>
          </a:prstGeom>
          <a:noFill/>
        </p:spPr>
        <p:txBody>
          <a:bodyPr wrap="square" rtlCol="0">
            <a:spAutoFit/>
          </a:bodyPr>
          <a:lstStyle/>
          <a:p>
            <a:r>
              <a:rPr kumimoji="1" lang="ja-JP" altLang="en-US" sz="1050" dirty="0"/>
              <a:t>長門市には</a:t>
            </a:r>
            <a:r>
              <a:rPr lang="ja-JP" altLang="en-US" sz="1050" dirty="0"/>
              <a:t>、</a:t>
            </a:r>
            <a:r>
              <a:rPr kumimoji="1" lang="ja-JP" altLang="en-US" sz="1050" dirty="0"/>
              <a:t>行政区ごとに自治会組織があり、</a:t>
            </a:r>
            <a:r>
              <a:rPr lang="ja-JP" altLang="en-US" sz="1050" dirty="0"/>
              <a:t>俵山地域</a:t>
            </a:r>
            <a:r>
              <a:rPr kumimoji="1" lang="ja-JP" altLang="en-US" sz="1050" dirty="0"/>
              <a:t>は</a:t>
            </a:r>
            <a:r>
              <a:rPr kumimoji="1" lang="en-US" altLang="ja-JP" sz="1050" dirty="0"/>
              <a:t>10</a:t>
            </a:r>
            <a:r>
              <a:rPr kumimoji="1" lang="ja-JP" altLang="en-US" sz="1050" dirty="0"/>
              <a:t>自治会あります。</a:t>
            </a:r>
            <a:endParaRPr lang="en-US" altLang="ja-JP" sz="1050" dirty="0"/>
          </a:p>
          <a:p>
            <a:r>
              <a:rPr lang="ja-JP" altLang="en-US" sz="1050" dirty="0"/>
              <a:t>主な活動：自治会総会、年１～２回清掃活動、地区の運動会、夏祭り等</a:t>
            </a:r>
            <a:endParaRPr lang="en-US" altLang="ja-JP" sz="1050" dirty="0"/>
          </a:p>
          <a:p>
            <a:r>
              <a:rPr kumimoji="1" lang="ja-JP" altLang="en-US" sz="1050" dirty="0"/>
              <a:t>一部の自治会では、葬祭時に出棺等の手伝いが</a:t>
            </a:r>
            <a:r>
              <a:rPr kumimoji="1" lang="ja-JP" altLang="en-US" sz="1050"/>
              <a:t>あります。</a:t>
            </a:r>
            <a:endParaRPr kumimoji="1" lang="en-US" altLang="ja-JP" sz="1050" dirty="0"/>
          </a:p>
          <a:p>
            <a:r>
              <a:rPr lang="ja-JP" altLang="en-US" sz="1050" dirty="0"/>
              <a:t>自分達が生活する地域を良くするため、生活道路や河川の草刈りなど、地域住民の共同作業として営まれていますので、</a:t>
            </a:r>
            <a:r>
              <a:rPr kumimoji="1" lang="ja-JP" altLang="en-US" sz="1050" dirty="0"/>
              <a:t>ご協力をお願いいたします。</a:t>
            </a:r>
          </a:p>
        </p:txBody>
      </p:sp>
      <p:cxnSp>
        <p:nvCxnSpPr>
          <p:cNvPr id="12" name="直線コネクタ 11"/>
          <p:cNvCxnSpPr/>
          <p:nvPr/>
        </p:nvCxnSpPr>
        <p:spPr>
          <a:xfrm>
            <a:off x="0" y="486000"/>
            <a:ext cx="9144000"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14" name="グループ化 13"/>
          <p:cNvGrpSpPr/>
          <p:nvPr/>
        </p:nvGrpSpPr>
        <p:grpSpPr>
          <a:xfrm>
            <a:off x="791580" y="1772816"/>
            <a:ext cx="7560840" cy="4934436"/>
            <a:chOff x="395536" y="1772816"/>
            <a:chExt cx="7560840" cy="4934436"/>
          </a:xfrm>
        </p:grpSpPr>
        <p:sp>
          <p:nvSpPr>
            <p:cNvPr id="2" name="テキスト ボックス 1"/>
            <p:cNvSpPr txBox="1"/>
            <p:nvPr/>
          </p:nvSpPr>
          <p:spPr>
            <a:xfrm>
              <a:off x="4788024" y="3933056"/>
              <a:ext cx="1531188" cy="253916"/>
            </a:xfrm>
            <a:prstGeom prst="rect">
              <a:avLst/>
            </a:prstGeom>
            <a:noFill/>
          </p:spPr>
          <p:txBody>
            <a:bodyPr wrap="none" rtlCol="0">
              <a:spAutoFit/>
            </a:bodyPr>
            <a:lstStyle/>
            <a:p>
              <a:r>
                <a:rPr lang="ja-JP" altLang="en-US" sz="1050" dirty="0"/>
                <a:t>俵山地区体育祭の様子</a:t>
              </a:r>
              <a:endParaRPr kumimoji="1" lang="ja-JP" altLang="en-US" sz="1050" dirty="0"/>
            </a:p>
          </p:txBody>
        </p:sp>
        <p:sp>
          <p:nvSpPr>
            <p:cNvPr id="3" name="テキスト ボックス 2"/>
            <p:cNvSpPr txBox="1"/>
            <p:nvPr/>
          </p:nvSpPr>
          <p:spPr>
            <a:xfrm>
              <a:off x="395536" y="3933056"/>
              <a:ext cx="1127232" cy="253916"/>
            </a:xfrm>
            <a:prstGeom prst="rect">
              <a:avLst/>
            </a:prstGeom>
            <a:noFill/>
          </p:spPr>
          <p:txBody>
            <a:bodyPr wrap="none" rtlCol="0">
              <a:spAutoFit/>
            </a:bodyPr>
            <a:lstStyle/>
            <a:p>
              <a:r>
                <a:rPr lang="ja-JP" altLang="en-US" sz="1050" dirty="0"/>
                <a:t>清掃活動の様子</a:t>
              </a:r>
              <a:endParaRPr kumimoji="1" lang="ja-JP" altLang="en-US" sz="1050" dirty="0"/>
            </a:p>
          </p:txBody>
        </p:sp>
        <p:sp>
          <p:nvSpPr>
            <p:cNvPr id="6" name="テキスト ボックス 5"/>
            <p:cNvSpPr txBox="1"/>
            <p:nvPr/>
          </p:nvSpPr>
          <p:spPr>
            <a:xfrm>
              <a:off x="395536" y="6453336"/>
              <a:ext cx="3248005" cy="253916"/>
            </a:xfrm>
            <a:prstGeom prst="rect">
              <a:avLst/>
            </a:prstGeom>
            <a:noFill/>
          </p:spPr>
          <p:txBody>
            <a:bodyPr wrap="none" rtlCol="0">
              <a:spAutoFit/>
            </a:bodyPr>
            <a:lstStyle/>
            <a:p>
              <a:r>
                <a:rPr lang="ja-JP" altLang="en-US" sz="1050" dirty="0"/>
                <a:t>市の広報紙や回覧板なども自治会を通じて配布される</a:t>
              </a:r>
              <a:endParaRPr kumimoji="1" lang="ja-JP" altLang="en-US" sz="1050" dirty="0"/>
            </a:p>
          </p:txBody>
        </p:sp>
        <p:sp>
          <p:nvSpPr>
            <p:cNvPr id="7" name="テキスト ボックス 6"/>
            <p:cNvSpPr txBox="1"/>
            <p:nvPr/>
          </p:nvSpPr>
          <p:spPr>
            <a:xfrm>
              <a:off x="4788024" y="6453336"/>
              <a:ext cx="1887055" cy="253916"/>
            </a:xfrm>
            <a:prstGeom prst="rect">
              <a:avLst/>
            </a:prstGeom>
            <a:noFill/>
          </p:spPr>
          <p:txBody>
            <a:bodyPr wrap="none" rtlCol="0">
              <a:spAutoFit/>
            </a:bodyPr>
            <a:lstStyle/>
            <a:p>
              <a:r>
                <a:rPr lang="ja-JP" altLang="en-US" sz="1050" dirty="0"/>
                <a:t>俵山文化祭での餅まきの様子</a:t>
              </a:r>
              <a:endParaRPr kumimoji="1" lang="ja-JP" altLang="en-US" sz="1050" dirty="0"/>
            </a:p>
          </p:txBody>
        </p:sp>
        <p:pic>
          <p:nvPicPr>
            <p:cNvPr id="8" name="図 7" descr="IMG_6823_R.JPG"/>
            <p:cNvPicPr>
              <a:picLocks noChangeAspect="1"/>
            </p:cNvPicPr>
            <p:nvPr/>
          </p:nvPicPr>
          <p:blipFill>
            <a:blip r:embed="rId2" cstate="print"/>
            <a:stretch>
              <a:fillRect/>
            </a:stretch>
          </p:blipFill>
          <p:spPr>
            <a:xfrm>
              <a:off x="395536" y="4293096"/>
              <a:ext cx="3168352" cy="2160000"/>
            </a:xfrm>
            <a:prstGeom prst="rect">
              <a:avLst/>
            </a:prstGeom>
          </p:spPr>
        </p:pic>
        <p:pic>
          <p:nvPicPr>
            <p:cNvPr id="13" name="図 12" descr="_MG_6036_R.JPG"/>
            <p:cNvPicPr>
              <a:picLocks noChangeAspect="1"/>
            </p:cNvPicPr>
            <p:nvPr/>
          </p:nvPicPr>
          <p:blipFill>
            <a:blip r:embed="rId3" cstate="print"/>
            <a:stretch>
              <a:fillRect/>
            </a:stretch>
          </p:blipFill>
          <p:spPr>
            <a:xfrm>
              <a:off x="395536" y="1772816"/>
              <a:ext cx="3168352" cy="2160240"/>
            </a:xfrm>
            <a:prstGeom prst="rect">
              <a:avLst/>
            </a:prstGeom>
          </p:spPr>
        </p:pic>
        <p:pic>
          <p:nvPicPr>
            <p:cNvPr id="15" name="図 14" descr="20210607 (13).jpg"/>
            <p:cNvPicPr>
              <a:picLocks noChangeAspect="1"/>
            </p:cNvPicPr>
            <p:nvPr/>
          </p:nvPicPr>
          <p:blipFill>
            <a:blip r:embed="rId4" cstate="print"/>
            <a:stretch>
              <a:fillRect/>
            </a:stretch>
          </p:blipFill>
          <p:spPr>
            <a:xfrm>
              <a:off x="4788024" y="1772816"/>
              <a:ext cx="3168352" cy="2160000"/>
            </a:xfrm>
            <a:prstGeom prst="rect">
              <a:avLst/>
            </a:prstGeom>
          </p:spPr>
        </p:pic>
        <p:pic>
          <p:nvPicPr>
            <p:cNvPr id="17" name="図 16" descr="IMG_4042_R.JPG"/>
            <p:cNvPicPr>
              <a:picLocks noChangeAspect="1"/>
            </p:cNvPicPr>
            <p:nvPr/>
          </p:nvPicPr>
          <p:blipFill>
            <a:blip r:embed="rId5" cstate="print"/>
            <a:stretch>
              <a:fillRect/>
            </a:stretch>
          </p:blipFill>
          <p:spPr>
            <a:xfrm>
              <a:off x="4788024" y="4293096"/>
              <a:ext cx="3168352" cy="2160000"/>
            </a:xfrm>
            <a:prstGeom prst="rect">
              <a:avLst/>
            </a:prstGeom>
          </p:spPr>
        </p:pic>
      </p:grpSp>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5951</TotalTime>
  <Words>3250</Words>
  <Application>Microsoft Office PowerPoint</Application>
  <PresentationFormat>画面に合わせる (4:3)</PresentationFormat>
  <Paragraphs>229</Paragraphs>
  <Slides>25</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25</vt:i4>
      </vt:variant>
    </vt:vector>
  </HeadingPairs>
  <TitlesOfParts>
    <vt:vector size="30" baseType="lpstr">
      <vt:lpstr>HG丸ｺﾞｼｯｸM-PRO</vt:lpstr>
      <vt:lpstr>ＭＳ Ｐゴシック</vt:lpstr>
      <vt:lpstr>Arial</vt:lpstr>
      <vt:lpstr>Calibri</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俵山（たわらやま）地域情報</dc:title>
  <dc:creator>Administrator</dc:creator>
  <cp:lastModifiedBy>企画統計係 國重　真弓</cp:lastModifiedBy>
  <cp:revision>600</cp:revision>
  <dcterms:created xsi:type="dcterms:W3CDTF">2021-04-21T00:50:15Z</dcterms:created>
  <dcterms:modified xsi:type="dcterms:W3CDTF">2025-01-21T02:02:27Z</dcterms:modified>
</cp:coreProperties>
</file>