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93" r:id="rId3"/>
    <p:sldId id="272" r:id="rId4"/>
    <p:sldId id="273" r:id="rId5"/>
    <p:sldId id="274" r:id="rId6"/>
    <p:sldId id="289" r:id="rId7"/>
    <p:sldId id="277" r:id="rId8"/>
    <p:sldId id="278" r:id="rId9"/>
    <p:sldId id="279" r:id="rId10"/>
    <p:sldId id="280" r:id="rId11"/>
    <p:sldId id="281" r:id="rId12"/>
    <p:sldId id="282" r:id="rId13"/>
    <p:sldId id="283" r:id="rId14"/>
    <p:sldId id="285" r:id="rId15"/>
    <p:sldId id="284" r:id="rId16"/>
    <p:sldId id="287" r:id="rId17"/>
    <p:sldId id="286" r:id="rId18"/>
    <p:sldId id="288" r:id="rId19"/>
    <p:sldId id="292" r:id="rId20"/>
    <p:sldId id="294" r:id="rId21"/>
    <p:sldId id="275"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068" autoAdjust="0"/>
  </p:normalViewPr>
  <p:slideViewPr>
    <p:cSldViewPr>
      <p:cViewPr varScale="1">
        <p:scale>
          <a:sx n="83" d="100"/>
          <a:sy n="83" d="100"/>
        </p:scale>
        <p:origin x="84" y="6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894D234-8379-4928-B7C2-3F044F1A7E0F}" type="datetimeFigureOut">
              <a:rPr kumimoji="1" lang="ja-JP" altLang="en-US" smtClean="0"/>
              <a:pPr/>
              <a:t>2025/1/16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29F274-E78C-4AE5-A019-AA37B8FB458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4D234-8379-4928-B7C2-3F044F1A7E0F}" type="datetimeFigureOut">
              <a:rPr kumimoji="1" lang="ja-JP" altLang="en-US" smtClean="0"/>
              <a:pPr/>
              <a:t>2025/1/16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9F274-E78C-4AE5-A019-AA37B8FB458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5800" y="476672"/>
            <a:ext cx="7772400" cy="10081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200" dirty="0">
                <a:latin typeface="+mj-lt"/>
                <a:ea typeface="+mj-ea"/>
                <a:cs typeface="+mj-cs"/>
              </a:rPr>
              <a:t>真木</a:t>
            </a:r>
            <a:r>
              <a:rPr lang="ja-JP" altLang="en-US" sz="3200" noProof="0" dirty="0">
                <a:latin typeface="+mj-lt"/>
                <a:ea typeface="+mj-ea"/>
                <a:cs typeface="+mj-cs"/>
              </a:rPr>
              <a:t>・渋木</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a:t>
            </a:r>
            <a:r>
              <a:rPr lang="ja-JP" altLang="en-US" sz="3200" noProof="0" dirty="0">
                <a:latin typeface="+mj-lt"/>
                <a:ea typeface="+mj-ea"/>
                <a:cs typeface="+mj-cs"/>
              </a:rPr>
              <a:t>まき</a:t>
            </a:r>
            <a:r>
              <a:rPr kumimoji="1" lang="ja-JP" altLang="en-US" sz="3200" b="0" i="0" u="none" strike="noStrike" kern="1200" cap="none" spc="0" normalizeH="0" baseline="0" noProof="0" dirty="0">
                <a:ln>
                  <a:noFill/>
                </a:ln>
                <a:solidFill>
                  <a:schemeClr val="tx1"/>
                </a:solidFill>
                <a:effectLst/>
                <a:uLnTx/>
                <a:uFillTx/>
                <a:latin typeface="+mj-lt"/>
                <a:ea typeface="+mj-ea"/>
                <a:cs typeface="+mj-cs"/>
              </a:rPr>
              <a:t>・しぶき） 地域情報</a:t>
            </a:r>
          </a:p>
        </p:txBody>
      </p:sp>
      <p:sp>
        <p:nvSpPr>
          <p:cNvPr id="3" name="テキスト ボックス 2"/>
          <p:cNvSpPr txBox="1"/>
          <p:nvPr/>
        </p:nvSpPr>
        <p:spPr>
          <a:xfrm>
            <a:off x="982716" y="5373216"/>
            <a:ext cx="7055136" cy="1200329"/>
          </a:xfrm>
          <a:prstGeom prst="rect">
            <a:avLst/>
          </a:prstGeom>
          <a:noFill/>
        </p:spPr>
        <p:txBody>
          <a:bodyPr wrap="none" rtlCol="0">
            <a:spAutoFit/>
          </a:bodyPr>
          <a:lstStyle/>
          <a:p>
            <a:r>
              <a:rPr lang="ja-JP" altLang="en-US" dirty="0"/>
              <a:t>田畑が広がり、四方を山に囲まれた自然豊かな地域です。</a:t>
            </a:r>
            <a:endParaRPr lang="en-US" altLang="ja-JP" dirty="0"/>
          </a:p>
          <a:p>
            <a:r>
              <a:rPr lang="ja-JP" altLang="en-US" dirty="0"/>
              <a:t>寒暖の差が大きいことから良質なお米が作られています。</a:t>
            </a:r>
            <a:endParaRPr lang="en-US" altLang="ja-JP" dirty="0"/>
          </a:p>
          <a:p>
            <a:r>
              <a:rPr lang="ja-JP" altLang="en-US" dirty="0"/>
              <a:t>のどかな里山で自然を感じながら暮らしたい方におすすめの地域です。</a:t>
            </a:r>
          </a:p>
          <a:p>
            <a:endParaRPr kumimoji="1" lang="ja-JP" altLang="en-US" dirty="0"/>
          </a:p>
        </p:txBody>
      </p:sp>
      <p:pic>
        <p:nvPicPr>
          <p:cNvPr id="5" name="図 4" descr="IMG_1535.JPG"/>
          <p:cNvPicPr>
            <a:picLocks noChangeAspect="1"/>
          </p:cNvPicPr>
          <p:nvPr/>
        </p:nvPicPr>
        <p:blipFill>
          <a:blip r:embed="rId2" cstate="print"/>
          <a:stretch>
            <a:fillRect/>
          </a:stretch>
        </p:blipFill>
        <p:spPr>
          <a:xfrm>
            <a:off x="1583668" y="1196752"/>
            <a:ext cx="5976664" cy="396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430474" cy="369332"/>
          </a:xfrm>
          <a:prstGeom prst="rect">
            <a:avLst/>
          </a:prstGeom>
          <a:noFill/>
        </p:spPr>
        <p:txBody>
          <a:bodyPr wrap="none" rtlCol="0">
            <a:spAutoFit/>
          </a:bodyPr>
          <a:lstStyle/>
          <a:p>
            <a:r>
              <a:rPr kumimoji="1" lang="ja-JP" altLang="en-US" dirty="0"/>
              <a:t>地域コミュニティの紹介</a:t>
            </a:r>
          </a:p>
        </p:txBody>
      </p:sp>
      <p:sp>
        <p:nvSpPr>
          <p:cNvPr id="3" name="テキスト ボックス 2"/>
          <p:cNvSpPr txBox="1"/>
          <p:nvPr/>
        </p:nvSpPr>
        <p:spPr>
          <a:xfrm>
            <a:off x="323528" y="620688"/>
            <a:ext cx="8568952" cy="1384995"/>
          </a:xfrm>
          <a:prstGeom prst="rect">
            <a:avLst/>
          </a:prstGeom>
          <a:noFill/>
        </p:spPr>
        <p:txBody>
          <a:bodyPr wrap="square" rtlCol="0">
            <a:spAutoFit/>
          </a:bodyPr>
          <a:lstStyle/>
          <a:p>
            <a:r>
              <a:rPr lang="ja-JP" altLang="en-US" sz="1050" dirty="0">
                <a:latin typeface="ＭＳ ゴシック" pitchFamily="49" charset="-128"/>
                <a:ea typeface="ＭＳ ゴシック" pitchFamily="49" charset="-128"/>
              </a:rPr>
              <a:t>この地域では、高齢化率が高く、人口の減少と高齢化が深刻な問題となっていますが、子どもから高齢者まで、生涯にわたって楽しく地元で暮らしていけるよう、積極的に地域の活動に協力している方が大変多い地域です。この地域で</a:t>
            </a:r>
            <a:r>
              <a:rPr lang="en-US" altLang="ja-JP" sz="1050" dirty="0">
                <a:latin typeface="ＭＳ ゴシック" pitchFamily="49" charset="-128"/>
                <a:ea typeface="ＭＳ ゴシック" pitchFamily="49" charset="-128"/>
              </a:rPr>
              <a:t>20</a:t>
            </a:r>
            <a:r>
              <a:rPr lang="ja-JP" altLang="en-US" sz="1050" dirty="0">
                <a:latin typeface="ＭＳ ゴシック" pitchFamily="49" charset="-128"/>
                <a:ea typeface="ＭＳ ゴシック" pitchFamily="49" charset="-128"/>
              </a:rPr>
              <a:t>年以上活動を続けている「クラブネッツ大畑」は、地域に根差した活動や、地域の資源を活かした各種イベント（蛍まつり、親子登山）を開催するなど、交流人口の増加にも取り組まれています。地域一丸となって、地域を盛り上げていく取組みが、地域の魅力の一つとなっています。</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◆地区全体の活動団体　クラブネッツ大畑（総合型地域スポーツクラブ）</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活動内容：蛍のふる里まつり（</a:t>
            </a:r>
            <a:r>
              <a:rPr lang="en-US" altLang="ja-JP" sz="1050" dirty="0">
                <a:latin typeface="ＭＳ ゴシック" pitchFamily="49" charset="-128"/>
                <a:ea typeface="ＭＳ ゴシック" pitchFamily="49" charset="-128"/>
              </a:rPr>
              <a:t>6</a:t>
            </a:r>
            <a:r>
              <a:rPr lang="ja-JP" altLang="en-US" sz="1050" dirty="0">
                <a:latin typeface="ＭＳ ゴシック" pitchFamily="49" charset="-128"/>
                <a:ea typeface="ＭＳ ゴシック" pitchFamily="49" charset="-128"/>
              </a:rPr>
              <a:t>月）ソーメン流し（</a:t>
            </a:r>
            <a:r>
              <a:rPr lang="en-US" altLang="ja-JP" sz="1050" dirty="0">
                <a:latin typeface="ＭＳ ゴシック" pitchFamily="49" charset="-128"/>
                <a:ea typeface="ＭＳ ゴシック" pitchFamily="49" charset="-128"/>
              </a:rPr>
              <a:t>7</a:t>
            </a:r>
            <a:r>
              <a:rPr lang="ja-JP" altLang="en-US" sz="1050" dirty="0">
                <a:latin typeface="ＭＳ ゴシック" pitchFamily="49" charset="-128"/>
                <a:ea typeface="ＭＳ ゴシック" pitchFamily="49" charset="-128"/>
              </a:rPr>
              <a:t>月）深川地区体育祭参加（</a:t>
            </a: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月）親子で花尾山登山（</a:t>
            </a: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花尾山ご来光登山</a:t>
            </a:r>
            <a:r>
              <a:rPr lang="en-US" altLang="ja-JP" sz="1050" dirty="0">
                <a:latin typeface="ＭＳ ゴシック" pitchFamily="49" charset="-128"/>
                <a:ea typeface="ＭＳ ゴシック" pitchFamily="49" charset="-128"/>
              </a:rPr>
              <a:t>(1</a:t>
            </a:r>
            <a:r>
              <a:rPr lang="ja-JP" altLang="en-US" sz="1050" dirty="0">
                <a:latin typeface="ＭＳ ゴシック" pitchFamily="49" charset="-128"/>
                <a:ea typeface="ＭＳ ゴシック" pitchFamily="49" charset="-128"/>
              </a:rPr>
              <a:t>月）市内で行われる各種球技大会参加など</a:t>
            </a:r>
            <a:endParaRPr lang="en-US" altLang="ja-JP" sz="1050" dirty="0">
              <a:latin typeface="ＭＳ ゴシック" pitchFamily="49" charset="-128"/>
              <a:ea typeface="ＭＳ ゴシック" pitchFamily="49" charset="-128"/>
            </a:endParaRPr>
          </a:p>
          <a:p>
            <a:endParaRPr lang="en-US" altLang="ja-JP" sz="1050" dirty="0">
              <a:latin typeface="ＭＳ ゴシック" pitchFamily="49" charset="-128"/>
              <a:ea typeface="ＭＳ ゴシック" pitchFamily="49" charset="-128"/>
            </a:endParaRPr>
          </a:p>
        </p:txBody>
      </p:sp>
      <p:sp>
        <p:nvSpPr>
          <p:cNvPr id="6" name="テキスト ボックス 5"/>
          <p:cNvSpPr txBox="1"/>
          <p:nvPr/>
        </p:nvSpPr>
        <p:spPr>
          <a:xfrm>
            <a:off x="755761" y="3933056"/>
            <a:ext cx="184731" cy="253916"/>
          </a:xfrm>
          <a:prstGeom prst="rect">
            <a:avLst/>
          </a:prstGeom>
          <a:noFill/>
        </p:spPr>
        <p:txBody>
          <a:bodyPr wrap="none" rtlCol="0">
            <a:spAutoFit/>
          </a:bodyPr>
          <a:lstStyle/>
          <a:p>
            <a:endParaRPr kumimoji="1" lang="ja-JP" altLang="en-US" sz="1050" dirty="0"/>
          </a:p>
        </p:txBody>
      </p:sp>
      <p:cxnSp>
        <p:nvCxnSpPr>
          <p:cNvPr id="14" name="直線コネクタ 13"/>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755576" y="1899558"/>
            <a:ext cx="7857083" cy="4934436"/>
            <a:chOff x="755576" y="1772816"/>
            <a:chExt cx="7857083" cy="4934436"/>
          </a:xfrm>
        </p:grpSpPr>
        <p:sp>
          <p:nvSpPr>
            <p:cNvPr id="5" name="テキスト ボックス 4"/>
            <p:cNvSpPr txBox="1"/>
            <p:nvPr/>
          </p:nvSpPr>
          <p:spPr>
            <a:xfrm>
              <a:off x="5148249" y="3933056"/>
              <a:ext cx="3103735" cy="253916"/>
            </a:xfrm>
            <a:prstGeom prst="rect">
              <a:avLst/>
            </a:prstGeom>
            <a:noFill/>
          </p:spPr>
          <p:txBody>
            <a:bodyPr wrap="none" rtlCol="0">
              <a:spAutoFit/>
            </a:bodyPr>
            <a:lstStyle/>
            <a:p>
              <a:r>
                <a:rPr lang="ja-JP" altLang="en-US" sz="1050" dirty="0"/>
                <a:t>ご来光登山　初日の出をバックにみんなで記念撮影</a:t>
              </a:r>
              <a:endParaRPr kumimoji="1" lang="ja-JP" altLang="en-US" sz="1050" dirty="0"/>
            </a:p>
          </p:txBody>
        </p:sp>
        <p:sp>
          <p:nvSpPr>
            <p:cNvPr id="7" name="テキスト ボックス 6"/>
            <p:cNvSpPr txBox="1"/>
            <p:nvPr/>
          </p:nvSpPr>
          <p:spPr>
            <a:xfrm>
              <a:off x="755761" y="6453336"/>
              <a:ext cx="3459601" cy="253916"/>
            </a:xfrm>
            <a:prstGeom prst="rect">
              <a:avLst/>
            </a:prstGeom>
            <a:noFill/>
          </p:spPr>
          <p:txBody>
            <a:bodyPr wrap="none" rtlCol="0">
              <a:spAutoFit/>
            </a:bodyPr>
            <a:lstStyle/>
            <a:p>
              <a:r>
                <a:rPr lang="ja-JP" altLang="en-US" sz="1050" dirty="0"/>
                <a:t>地区ソフトボール大会　参加後の打ち上げが楽しみです！</a:t>
              </a:r>
              <a:endParaRPr kumimoji="1" lang="ja-JP" altLang="en-US" sz="1050" dirty="0"/>
            </a:p>
          </p:txBody>
        </p:sp>
        <p:sp>
          <p:nvSpPr>
            <p:cNvPr id="8" name="テキスト ボックス 7"/>
            <p:cNvSpPr txBox="1"/>
            <p:nvPr/>
          </p:nvSpPr>
          <p:spPr>
            <a:xfrm>
              <a:off x="5148249" y="6453336"/>
              <a:ext cx="3464410" cy="253916"/>
            </a:xfrm>
            <a:prstGeom prst="rect">
              <a:avLst/>
            </a:prstGeom>
            <a:noFill/>
          </p:spPr>
          <p:txBody>
            <a:bodyPr wrap="none" rtlCol="0">
              <a:spAutoFit/>
            </a:bodyPr>
            <a:lstStyle/>
            <a:p>
              <a:r>
                <a:rPr lang="ja-JP" altLang="en-US" sz="1050" dirty="0"/>
                <a:t>ご来光登山後に振舞われる　しし鍋で心も体もぽかぽか</a:t>
              </a:r>
              <a:endParaRPr kumimoji="1" lang="ja-JP" altLang="en-US" sz="1050" dirty="0"/>
            </a:p>
          </p:txBody>
        </p:sp>
        <p:pic>
          <p:nvPicPr>
            <p:cNvPr id="12" name="図 11" descr="まつりの様子.JPG"/>
            <p:cNvPicPr>
              <a:picLocks noChangeAspect="1"/>
            </p:cNvPicPr>
            <p:nvPr/>
          </p:nvPicPr>
          <p:blipFill>
            <a:blip r:embed="rId2" cstate="print"/>
            <a:stretch>
              <a:fillRect/>
            </a:stretch>
          </p:blipFill>
          <p:spPr>
            <a:xfrm>
              <a:off x="755576" y="1772816"/>
              <a:ext cx="3168352" cy="2160240"/>
            </a:xfrm>
            <a:prstGeom prst="rect">
              <a:avLst/>
            </a:prstGeom>
          </p:spPr>
        </p:pic>
        <p:sp>
          <p:nvSpPr>
            <p:cNvPr id="13" name="テキスト ボックス 12"/>
            <p:cNvSpPr txBox="1"/>
            <p:nvPr/>
          </p:nvSpPr>
          <p:spPr>
            <a:xfrm>
              <a:off x="755576" y="3914950"/>
              <a:ext cx="3168352" cy="415498"/>
            </a:xfrm>
            <a:prstGeom prst="rect">
              <a:avLst/>
            </a:prstGeom>
            <a:noFill/>
          </p:spPr>
          <p:txBody>
            <a:bodyPr wrap="square" rtlCol="0">
              <a:spAutoFit/>
            </a:bodyPr>
            <a:lstStyle/>
            <a:p>
              <a:r>
                <a:rPr lang="ja-JP" altLang="en-US" sz="1050" dirty="0"/>
                <a:t>蛍のふる里まつり　市内外から多くのお客様が来場する地域の一大イベント</a:t>
              </a:r>
              <a:endParaRPr kumimoji="1" lang="ja-JP" altLang="en-US" sz="1050" dirty="0"/>
            </a:p>
          </p:txBody>
        </p:sp>
      </p:grpSp>
      <p:pic>
        <p:nvPicPr>
          <p:cNvPr id="15" name="図 14" descr="ソフトボール大畑Ａ.JPG"/>
          <p:cNvPicPr>
            <a:picLocks noChangeAspect="1"/>
          </p:cNvPicPr>
          <p:nvPr/>
        </p:nvPicPr>
        <p:blipFill>
          <a:blip r:embed="rId3" cstate="print"/>
          <a:srcRect l="10769" t="18462" r="16923" b="15897"/>
          <a:stretch>
            <a:fillRect/>
          </a:stretch>
        </p:blipFill>
        <p:spPr>
          <a:xfrm>
            <a:off x="755576" y="4437112"/>
            <a:ext cx="3168352" cy="2157176"/>
          </a:xfrm>
          <a:prstGeom prst="rect">
            <a:avLst/>
          </a:prstGeom>
        </p:spPr>
      </p:pic>
      <p:pic>
        <p:nvPicPr>
          <p:cNvPr id="20" name="図 19" descr="花尾山ご来光登山しし鍋_R.jpg"/>
          <p:cNvPicPr>
            <a:picLocks noChangeAspect="1"/>
          </p:cNvPicPr>
          <p:nvPr/>
        </p:nvPicPr>
        <p:blipFill>
          <a:blip r:embed="rId4" cstate="print"/>
          <a:srcRect r="16841"/>
          <a:stretch>
            <a:fillRect/>
          </a:stretch>
        </p:blipFill>
        <p:spPr>
          <a:xfrm>
            <a:off x="5148064" y="4437112"/>
            <a:ext cx="3168352" cy="2143125"/>
          </a:xfrm>
          <a:prstGeom prst="rect">
            <a:avLst/>
          </a:prstGeom>
        </p:spPr>
      </p:pic>
      <p:pic>
        <p:nvPicPr>
          <p:cNvPr id="21" name="図 20" descr="御来光.jpg"/>
          <p:cNvPicPr>
            <a:picLocks noChangeAspect="1"/>
          </p:cNvPicPr>
          <p:nvPr/>
        </p:nvPicPr>
        <p:blipFill>
          <a:blip r:embed="rId5" cstate="print"/>
          <a:srcRect l="1876" r="15583"/>
          <a:stretch>
            <a:fillRect/>
          </a:stretch>
        </p:blipFill>
        <p:spPr>
          <a:xfrm>
            <a:off x="5148064" y="1898726"/>
            <a:ext cx="3168352" cy="216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430474" cy="369332"/>
          </a:xfrm>
          <a:prstGeom prst="rect">
            <a:avLst/>
          </a:prstGeom>
          <a:noFill/>
        </p:spPr>
        <p:txBody>
          <a:bodyPr wrap="none" rtlCol="0">
            <a:spAutoFit/>
          </a:bodyPr>
          <a:lstStyle/>
          <a:p>
            <a:r>
              <a:rPr kumimoji="1" lang="ja-JP" altLang="en-US" dirty="0"/>
              <a:t>地域コミュニティの紹介</a:t>
            </a:r>
          </a:p>
        </p:txBody>
      </p:sp>
      <p:sp>
        <p:nvSpPr>
          <p:cNvPr id="3" name="テキスト ボックス 2"/>
          <p:cNvSpPr txBox="1"/>
          <p:nvPr/>
        </p:nvSpPr>
        <p:spPr>
          <a:xfrm>
            <a:off x="323528" y="620688"/>
            <a:ext cx="8640960" cy="1223412"/>
          </a:xfrm>
          <a:prstGeom prst="rect">
            <a:avLst/>
          </a:prstGeom>
          <a:noFill/>
        </p:spPr>
        <p:txBody>
          <a:bodyPr wrap="square" rtlCol="0">
            <a:spAutoFit/>
          </a:bodyPr>
          <a:lstStyle/>
          <a:p>
            <a:r>
              <a:rPr lang="ja-JP" altLang="en-US" sz="1050" dirty="0">
                <a:latin typeface="ＭＳ ゴシック" pitchFamily="49" charset="-128"/>
                <a:ea typeface="ＭＳ ゴシック" pitchFamily="49" charset="-128"/>
              </a:rPr>
              <a:t>少子化で子どもの人数は少なくなってきていますが、平成２２年４月に「ちび</a:t>
            </a:r>
            <a:r>
              <a:rPr lang="ja-JP" altLang="en-US" sz="1050" dirty="0" err="1">
                <a:latin typeface="ＭＳ ゴシック" pitchFamily="49" charset="-128"/>
                <a:ea typeface="ＭＳ ゴシック" pitchFamily="49" charset="-128"/>
              </a:rPr>
              <a:t>くら</a:t>
            </a:r>
            <a:r>
              <a:rPr lang="ja-JP" altLang="en-US" sz="1050" dirty="0">
                <a:latin typeface="ＭＳ ゴシック" pitchFamily="49" charset="-128"/>
                <a:ea typeface="ＭＳ ゴシック" pitchFamily="49" charset="-128"/>
              </a:rPr>
              <a:t>ネッツ」を発足し、地域の子どもたちに元気を届けるための活動を続けています。子育ては、「今こそ大事！」と考え、自然の中にあるこの地域ならではのフィールドを活かした「遊び・学び」を地域のみんなで楽しんでいます。</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◆地区全体の活動団体　ちび</a:t>
            </a:r>
            <a:r>
              <a:rPr lang="ja-JP" altLang="en-US" sz="1050" dirty="0" err="1">
                <a:latin typeface="ＭＳ ゴシック" pitchFamily="49" charset="-128"/>
                <a:ea typeface="ＭＳ ゴシック" pitchFamily="49" charset="-128"/>
              </a:rPr>
              <a:t>くら</a:t>
            </a:r>
            <a:r>
              <a:rPr lang="ja-JP" altLang="en-US" sz="1050" dirty="0">
                <a:latin typeface="ＭＳ ゴシック" pitchFamily="49" charset="-128"/>
                <a:ea typeface="ＭＳ ゴシック" pitchFamily="49" charset="-128"/>
              </a:rPr>
              <a:t>ネッツ（子ども会）</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活動内容：田植え体験、稲刈り体験、夏休みサマースクール、クリスマス会、どん</a:t>
            </a:r>
            <a:r>
              <a:rPr lang="ja-JP" altLang="en-US" sz="1050" dirty="0" err="1">
                <a:latin typeface="ＭＳ ゴシック" pitchFamily="49" charset="-128"/>
                <a:ea typeface="ＭＳ ゴシック" pitchFamily="49" charset="-128"/>
              </a:rPr>
              <a:t>ど</a:t>
            </a:r>
            <a:r>
              <a:rPr lang="ja-JP" altLang="en-US" sz="1050" dirty="0">
                <a:latin typeface="ＭＳ ゴシック" pitchFamily="49" charset="-128"/>
                <a:ea typeface="ＭＳ ゴシック" pitchFamily="49" charset="-128"/>
              </a:rPr>
              <a:t>焼きなど、年間を通じて地域との交流や独自のイベントを開催しています。</a:t>
            </a:r>
            <a:endParaRPr lang="en-US" altLang="ja-JP" sz="1050" dirty="0">
              <a:latin typeface="ＭＳ ゴシック" pitchFamily="49" charset="-128"/>
              <a:ea typeface="ＭＳ ゴシック" pitchFamily="49" charset="-128"/>
            </a:endParaRPr>
          </a:p>
          <a:p>
            <a:endParaRPr lang="en-US" altLang="ja-JP" sz="1050" dirty="0">
              <a:latin typeface="ＭＳ ゴシック" pitchFamily="49" charset="-128"/>
              <a:ea typeface="ＭＳ ゴシック" pitchFamily="49" charset="-128"/>
            </a:endParaRPr>
          </a:p>
        </p:txBody>
      </p:sp>
      <p:grpSp>
        <p:nvGrpSpPr>
          <p:cNvPr id="4" name="グループ化 3"/>
          <p:cNvGrpSpPr/>
          <p:nvPr/>
        </p:nvGrpSpPr>
        <p:grpSpPr>
          <a:xfrm>
            <a:off x="755576" y="3933056"/>
            <a:ext cx="7783345" cy="2846204"/>
            <a:chOff x="395351" y="3933056"/>
            <a:chExt cx="7783345" cy="2846204"/>
          </a:xfrm>
        </p:grpSpPr>
        <p:sp>
          <p:nvSpPr>
            <p:cNvPr id="5" name="テキスト ボックス 4"/>
            <p:cNvSpPr txBox="1"/>
            <p:nvPr/>
          </p:nvSpPr>
          <p:spPr>
            <a:xfrm>
              <a:off x="4788024" y="3933056"/>
              <a:ext cx="3390672" cy="415498"/>
            </a:xfrm>
            <a:prstGeom prst="rect">
              <a:avLst/>
            </a:prstGeom>
            <a:noFill/>
          </p:spPr>
          <p:txBody>
            <a:bodyPr wrap="none" rtlCol="0">
              <a:spAutoFit/>
            </a:bodyPr>
            <a:lstStyle/>
            <a:p>
              <a:r>
                <a:rPr lang="ja-JP" altLang="en-US" sz="1050" dirty="0"/>
                <a:t>サマースクール　地域の子どもたちで集まり、皆で宿題や</a:t>
              </a:r>
              <a:endParaRPr lang="en-US" altLang="ja-JP" sz="1050" dirty="0"/>
            </a:p>
            <a:p>
              <a:r>
                <a:rPr lang="ja-JP" altLang="en-US" sz="1050" dirty="0"/>
                <a:t>ゲームをする　</a:t>
              </a:r>
              <a:endParaRPr kumimoji="1" lang="ja-JP" altLang="en-US" sz="1050" dirty="0"/>
            </a:p>
          </p:txBody>
        </p:sp>
        <p:sp>
          <p:nvSpPr>
            <p:cNvPr id="6" name="テキスト ボックス 5"/>
            <p:cNvSpPr txBox="1"/>
            <p:nvPr/>
          </p:nvSpPr>
          <p:spPr>
            <a:xfrm>
              <a:off x="395536" y="3933056"/>
              <a:ext cx="184731" cy="253916"/>
            </a:xfrm>
            <a:prstGeom prst="rect">
              <a:avLst/>
            </a:prstGeom>
            <a:noFill/>
          </p:spPr>
          <p:txBody>
            <a:bodyPr wrap="none" rtlCol="0">
              <a:spAutoFit/>
            </a:bodyPr>
            <a:lstStyle/>
            <a:p>
              <a:endParaRPr kumimoji="1" lang="ja-JP" altLang="en-US" sz="1050" dirty="0"/>
            </a:p>
          </p:txBody>
        </p:sp>
        <p:sp>
          <p:nvSpPr>
            <p:cNvPr id="7" name="テキスト ボックス 6"/>
            <p:cNvSpPr txBox="1"/>
            <p:nvPr/>
          </p:nvSpPr>
          <p:spPr>
            <a:xfrm>
              <a:off x="395351" y="6525344"/>
              <a:ext cx="2517036" cy="253916"/>
            </a:xfrm>
            <a:prstGeom prst="rect">
              <a:avLst/>
            </a:prstGeom>
            <a:noFill/>
          </p:spPr>
          <p:txBody>
            <a:bodyPr wrap="none" rtlCol="0">
              <a:spAutoFit/>
            </a:bodyPr>
            <a:lstStyle/>
            <a:p>
              <a:r>
                <a:rPr lang="ja-JP" altLang="en-US" sz="1050" dirty="0"/>
                <a:t>上手に鎌を使い、稲刈りをする子どもたち</a:t>
              </a:r>
              <a:endParaRPr kumimoji="1" lang="ja-JP" altLang="en-US" sz="1050" dirty="0"/>
            </a:p>
          </p:txBody>
        </p:sp>
        <p:sp>
          <p:nvSpPr>
            <p:cNvPr id="8" name="テキスト ボックス 7"/>
            <p:cNvSpPr txBox="1"/>
            <p:nvPr/>
          </p:nvSpPr>
          <p:spPr>
            <a:xfrm>
              <a:off x="4787839" y="6525344"/>
              <a:ext cx="2116285" cy="253916"/>
            </a:xfrm>
            <a:prstGeom prst="rect">
              <a:avLst/>
            </a:prstGeom>
            <a:noFill/>
          </p:spPr>
          <p:txBody>
            <a:bodyPr wrap="none" rtlCol="0">
              <a:spAutoFit/>
            </a:bodyPr>
            <a:lstStyle/>
            <a:p>
              <a:r>
                <a:rPr lang="ja-JP" altLang="en-US" sz="1050" dirty="0"/>
                <a:t>地域の方に習う　しめ縄づくり体験</a:t>
              </a:r>
              <a:endParaRPr kumimoji="1" lang="ja-JP" altLang="en-US" sz="1050" dirty="0"/>
            </a:p>
          </p:txBody>
        </p:sp>
      </p:grpSp>
      <p:sp>
        <p:nvSpPr>
          <p:cNvPr id="11" name="テキスト ボックス 10"/>
          <p:cNvSpPr txBox="1"/>
          <p:nvPr/>
        </p:nvSpPr>
        <p:spPr>
          <a:xfrm>
            <a:off x="755576" y="3933056"/>
            <a:ext cx="2520280" cy="253916"/>
          </a:xfrm>
          <a:prstGeom prst="rect">
            <a:avLst/>
          </a:prstGeom>
          <a:noFill/>
        </p:spPr>
        <p:txBody>
          <a:bodyPr wrap="square" rtlCol="0">
            <a:spAutoFit/>
          </a:bodyPr>
          <a:lstStyle/>
          <a:p>
            <a:r>
              <a:rPr lang="ja-JP" altLang="en-US" sz="1050" dirty="0"/>
              <a:t>田植え</a:t>
            </a:r>
            <a:r>
              <a:rPr kumimoji="1" lang="ja-JP" altLang="en-US" sz="1050" dirty="0"/>
              <a:t>体験をする子どもたち</a:t>
            </a:r>
          </a:p>
        </p:txBody>
      </p:sp>
      <p:cxnSp>
        <p:nvCxnSpPr>
          <p:cNvPr id="14" name="直線コネクタ 13"/>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15" name="図 14" descr="稲刈り.jpg"/>
          <p:cNvPicPr>
            <a:picLocks noChangeAspect="1"/>
          </p:cNvPicPr>
          <p:nvPr/>
        </p:nvPicPr>
        <p:blipFill>
          <a:blip r:embed="rId2" cstate="print"/>
          <a:stretch>
            <a:fillRect/>
          </a:stretch>
        </p:blipFill>
        <p:spPr>
          <a:xfrm>
            <a:off x="755576" y="4365104"/>
            <a:ext cx="3168352" cy="2160000"/>
          </a:xfrm>
          <a:prstGeom prst="rect">
            <a:avLst/>
          </a:prstGeom>
        </p:spPr>
      </p:pic>
      <p:pic>
        <p:nvPicPr>
          <p:cNvPr id="17" name="図 16" descr="サマースクール.jpg"/>
          <p:cNvPicPr>
            <a:picLocks noChangeAspect="1"/>
          </p:cNvPicPr>
          <p:nvPr/>
        </p:nvPicPr>
        <p:blipFill>
          <a:blip r:embed="rId3" cstate="print">
            <a:lum bright="10000"/>
          </a:blip>
          <a:stretch>
            <a:fillRect/>
          </a:stretch>
        </p:blipFill>
        <p:spPr>
          <a:xfrm>
            <a:off x="5148064" y="1772816"/>
            <a:ext cx="3168352" cy="2160000"/>
          </a:xfrm>
          <a:prstGeom prst="rect">
            <a:avLst/>
          </a:prstGeom>
        </p:spPr>
      </p:pic>
      <p:pic>
        <p:nvPicPr>
          <p:cNvPr id="19" name="図 18" descr="ちびくら田植え_R.jpg"/>
          <p:cNvPicPr>
            <a:picLocks noChangeAspect="1"/>
          </p:cNvPicPr>
          <p:nvPr/>
        </p:nvPicPr>
        <p:blipFill>
          <a:blip r:embed="rId4" cstate="print"/>
          <a:stretch>
            <a:fillRect/>
          </a:stretch>
        </p:blipFill>
        <p:spPr>
          <a:xfrm>
            <a:off x="755576" y="1772816"/>
            <a:ext cx="3168352" cy="2160000"/>
          </a:xfrm>
          <a:prstGeom prst="rect">
            <a:avLst/>
          </a:prstGeom>
        </p:spPr>
      </p:pic>
      <p:pic>
        <p:nvPicPr>
          <p:cNvPr id="20" name="図 19" descr="ちびくらしめ縄づくり_R.jpg"/>
          <p:cNvPicPr>
            <a:picLocks noChangeAspect="1"/>
          </p:cNvPicPr>
          <p:nvPr/>
        </p:nvPicPr>
        <p:blipFill>
          <a:blip r:embed="rId5" cstate="print"/>
          <a:stretch>
            <a:fillRect/>
          </a:stretch>
        </p:blipFill>
        <p:spPr>
          <a:xfrm>
            <a:off x="5148064" y="4365104"/>
            <a:ext cx="3168352" cy="216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自治会紹介.png"/>
          <p:cNvPicPr>
            <a:picLocks noChangeAspect="1"/>
          </p:cNvPicPr>
          <p:nvPr/>
        </p:nvPicPr>
        <p:blipFill>
          <a:blip r:embed="rId2" cstate="print"/>
          <a:stretch>
            <a:fillRect/>
          </a:stretch>
        </p:blipFill>
        <p:spPr>
          <a:xfrm>
            <a:off x="567259" y="311153"/>
            <a:ext cx="8009482" cy="62356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295821" cy="369332"/>
          </a:xfrm>
          <a:prstGeom prst="rect">
            <a:avLst/>
          </a:prstGeom>
          <a:noFill/>
        </p:spPr>
        <p:txBody>
          <a:bodyPr wrap="none" rtlCol="0">
            <a:spAutoFit/>
          </a:bodyPr>
          <a:lstStyle/>
          <a:p>
            <a:r>
              <a:rPr lang="ja-JP" altLang="en-US" dirty="0"/>
              <a:t>地域の主な行事・祭り</a:t>
            </a:r>
            <a:endParaRPr kumimoji="1" lang="ja-JP" altLang="en-US" dirty="0"/>
          </a:p>
        </p:txBody>
      </p:sp>
      <p:sp>
        <p:nvSpPr>
          <p:cNvPr id="3" name="テキスト ボックス 2"/>
          <p:cNvSpPr txBox="1"/>
          <p:nvPr/>
        </p:nvSpPr>
        <p:spPr>
          <a:xfrm>
            <a:off x="323528" y="675552"/>
            <a:ext cx="1449436" cy="900246"/>
          </a:xfrm>
          <a:prstGeom prst="rect">
            <a:avLst/>
          </a:prstGeom>
          <a:noFill/>
        </p:spPr>
        <p:txBody>
          <a:bodyPr wrap="none" rtlCol="0">
            <a:spAutoFit/>
          </a:bodyPr>
          <a:lstStyle/>
          <a:p>
            <a:r>
              <a:rPr lang="en-US" altLang="ja-JP" sz="1050" dirty="0"/>
              <a:t>4</a:t>
            </a:r>
            <a:r>
              <a:rPr lang="ja-JP" altLang="en-US" sz="1050" dirty="0"/>
              <a:t>月　田植え体験</a:t>
            </a:r>
            <a:endParaRPr lang="en-US" altLang="ja-JP" sz="1050" dirty="0"/>
          </a:p>
          <a:p>
            <a:r>
              <a:rPr lang="en-US" altLang="ja-JP" sz="1050" dirty="0"/>
              <a:t>6</a:t>
            </a:r>
            <a:r>
              <a:rPr kumimoji="1" lang="ja-JP" altLang="en-US" sz="1050" dirty="0"/>
              <a:t>月　</a:t>
            </a:r>
            <a:r>
              <a:rPr lang="ja-JP" altLang="en-US" sz="1050" dirty="0"/>
              <a:t>蛍のふる里祭り</a:t>
            </a:r>
            <a:endParaRPr kumimoji="1" lang="en-US" altLang="ja-JP" sz="1050" dirty="0"/>
          </a:p>
          <a:p>
            <a:r>
              <a:rPr lang="en-US" altLang="ja-JP" sz="1050" dirty="0"/>
              <a:t>7</a:t>
            </a:r>
            <a:r>
              <a:rPr lang="ja-JP" altLang="en-US" sz="1050" dirty="0"/>
              <a:t>月　ソーメン流し</a:t>
            </a:r>
            <a:endParaRPr lang="en-US" altLang="ja-JP" sz="1050" dirty="0"/>
          </a:p>
          <a:p>
            <a:r>
              <a:rPr lang="en-US" altLang="ja-JP" sz="1050" dirty="0"/>
              <a:t>8</a:t>
            </a:r>
            <a:r>
              <a:rPr kumimoji="1" lang="ja-JP" altLang="en-US" sz="1050" dirty="0"/>
              <a:t>月　</a:t>
            </a:r>
            <a:r>
              <a:rPr lang="ja-JP" altLang="en-US" sz="1050" dirty="0"/>
              <a:t>サマースクール　</a:t>
            </a:r>
            <a:endParaRPr lang="en-US" altLang="ja-JP" sz="1050" dirty="0">
              <a:solidFill>
                <a:srgbClr val="FF0000"/>
              </a:solidFill>
            </a:endParaRPr>
          </a:p>
          <a:p>
            <a:r>
              <a:rPr kumimoji="1" lang="en-US" altLang="ja-JP" sz="1050" dirty="0"/>
              <a:t>9</a:t>
            </a:r>
            <a:r>
              <a:rPr kumimoji="1" lang="ja-JP" altLang="en-US" sz="1050" dirty="0"/>
              <a:t>月　</a:t>
            </a:r>
            <a:r>
              <a:rPr lang="ja-JP" altLang="en-US" sz="1050" dirty="0"/>
              <a:t>稲刈り体験</a:t>
            </a:r>
            <a:endParaRPr kumimoji="1" lang="ja-JP" altLang="en-US" sz="1050" dirty="0"/>
          </a:p>
        </p:txBody>
      </p:sp>
      <p:sp>
        <p:nvSpPr>
          <p:cNvPr id="4" name="テキスト ボックス 3"/>
          <p:cNvSpPr txBox="1"/>
          <p:nvPr/>
        </p:nvSpPr>
        <p:spPr>
          <a:xfrm>
            <a:off x="4724032" y="676800"/>
            <a:ext cx="2784737" cy="900246"/>
          </a:xfrm>
          <a:prstGeom prst="rect">
            <a:avLst/>
          </a:prstGeom>
          <a:noFill/>
        </p:spPr>
        <p:txBody>
          <a:bodyPr wrap="none" rtlCol="0">
            <a:spAutoFit/>
          </a:bodyPr>
          <a:lstStyle/>
          <a:p>
            <a:r>
              <a:rPr lang="en-US" altLang="ja-JP" sz="1050" dirty="0"/>
              <a:t>10</a:t>
            </a:r>
            <a:r>
              <a:rPr lang="ja-JP" altLang="en-US" sz="1050" dirty="0"/>
              <a:t>月　深川地区体育祭</a:t>
            </a:r>
            <a:endParaRPr lang="en-US" altLang="ja-JP" sz="1050" dirty="0"/>
          </a:p>
          <a:p>
            <a:r>
              <a:rPr kumimoji="1" lang="en-US" altLang="ja-JP" sz="1050" dirty="0"/>
              <a:t>11</a:t>
            </a:r>
            <a:r>
              <a:rPr kumimoji="1" lang="ja-JP" altLang="en-US" sz="1050" dirty="0"/>
              <a:t>月　</a:t>
            </a:r>
            <a:r>
              <a:rPr lang="ja-JP" altLang="en-US" sz="1050" dirty="0"/>
              <a:t>真木・君が代踊り　親子で花尾山登山</a:t>
            </a:r>
            <a:endParaRPr lang="en-US" altLang="ja-JP" sz="1050" dirty="0"/>
          </a:p>
          <a:p>
            <a:r>
              <a:rPr kumimoji="1" lang="en-US" altLang="ja-JP" sz="1050" dirty="0"/>
              <a:t>12</a:t>
            </a:r>
            <a:r>
              <a:rPr kumimoji="1" lang="ja-JP" altLang="en-US" sz="1050" dirty="0"/>
              <a:t>月　クリスマス会　</a:t>
            </a:r>
            <a:endParaRPr kumimoji="1" lang="en-US" altLang="ja-JP" sz="1050" dirty="0"/>
          </a:p>
          <a:p>
            <a:r>
              <a:rPr lang="ja-JP" altLang="en-US" sz="1050" dirty="0"/>
              <a:t>  </a:t>
            </a:r>
            <a:r>
              <a:rPr lang="en-US" altLang="ja-JP" sz="1050" dirty="0"/>
              <a:t>1</a:t>
            </a:r>
            <a:r>
              <a:rPr lang="ja-JP" altLang="en-US" sz="1050" dirty="0"/>
              <a:t>月　ご来光登山　どん</a:t>
            </a:r>
            <a:r>
              <a:rPr lang="ja-JP" altLang="en-US" sz="1050" dirty="0" err="1"/>
              <a:t>ど</a:t>
            </a:r>
            <a:r>
              <a:rPr lang="ja-JP" altLang="en-US" sz="1050" dirty="0"/>
              <a:t>焼き　ふれあい駅伝</a:t>
            </a:r>
            <a:endParaRPr lang="en-US" altLang="ja-JP" sz="1050" dirty="0"/>
          </a:p>
          <a:p>
            <a:r>
              <a:rPr lang="ja-JP" altLang="en-US" sz="1050" dirty="0"/>
              <a:t>  </a:t>
            </a:r>
            <a:r>
              <a:rPr lang="en-US" altLang="ja-JP" sz="1050" dirty="0"/>
              <a:t>2</a:t>
            </a:r>
            <a:r>
              <a:rPr lang="ja-JP" altLang="en-US" sz="1050" dirty="0"/>
              <a:t>月　高倉荒神祭（ビンゴ大会・バザー等）</a:t>
            </a:r>
            <a:endParaRPr lang="en-US" altLang="ja-JP" sz="1050" dirty="0"/>
          </a:p>
        </p:txBody>
      </p:sp>
      <p:grpSp>
        <p:nvGrpSpPr>
          <p:cNvPr id="5" name="グループ化 4"/>
          <p:cNvGrpSpPr/>
          <p:nvPr/>
        </p:nvGrpSpPr>
        <p:grpSpPr>
          <a:xfrm>
            <a:off x="791580" y="3789040"/>
            <a:ext cx="3348994" cy="2846204"/>
            <a:chOff x="395536" y="3789040"/>
            <a:chExt cx="3348994" cy="2846204"/>
          </a:xfrm>
        </p:grpSpPr>
        <p:sp>
          <p:nvSpPr>
            <p:cNvPr id="6" name="テキスト ボックス 5"/>
            <p:cNvSpPr txBox="1"/>
            <p:nvPr/>
          </p:nvSpPr>
          <p:spPr>
            <a:xfrm>
              <a:off x="395536" y="3789040"/>
              <a:ext cx="2491388" cy="253916"/>
            </a:xfrm>
            <a:prstGeom prst="rect">
              <a:avLst/>
            </a:prstGeom>
            <a:noFill/>
          </p:spPr>
          <p:txBody>
            <a:bodyPr wrap="none" rtlCol="0">
              <a:spAutoFit/>
            </a:bodyPr>
            <a:lstStyle/>
            <a:p>
              <a:r>
                <a:rPr lang="ja-JP" altLang="en-US" sz="1050" dirty="0"/>
                <a:t>ソーメン流し　子どもたちはやる気満々！</a:t>
              </a:r>
              <a:endParaRPr kumimoji="1" lang="ja-JP" altLang="en-US" sz="1050" dirty="0"/>
            </a:p>
          </p:txBody>
        </p:sp>
        <p:sp>
          <p:nvSpPr>
            <p:cNvPr id="9" name="テキスト ボックス 8"/>
            <p:cNvSpPr txBox="1"/>
            <p:nvPr/>
          </p:nvSpPr>
          <p:spPr>
            <a:xfrm>
              <a:off x="395536" y="6381328"/>
              <a:ext cx="3348994" cy="253916"/>
            </a:xfrm>
            <a:prstGeom prst="rect">
              <a:avLst/>
            </a:prstGeom>
            <a:noFill/>
          </p:spPr>
          <p:txBody>
            <a:bodyPr wrap="none" rtlCol="0">
              <a:spAutoFit/>
            </a:bodyPr>
            <a:lstStyle/>
            <a:p>
              <a:r>
                <a:rPr lang="ja-JP" altLang="en-US" sz="1050" dirty="0"/>
                <a:t>クリスマス会　ゲーム大会で盛り上がっている子どもたち</a:t>
              </a:r>
              <a:endParaRPr kumimoji="1" lang="ja-JP" altLang="en-US" sz="1050" dirty="0"/>
            </a:p>
          </p:txBody>
        </p:sp>
      </p:grpSp>
      <p:cxnSp>
        <p:nvCxnSpPr>
          <p:cNvPr id="14" name="直線コネクタ 13"/>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12" name="図 11" descr="花尾山登山_R.jpg"/>
          <p:cNvPicPr>
            <a:picLocks noChangeAspect="1"/>
          </p:cNvPicPr>
          <p:nvPr/>
        </p:nvPicPr>
        <p:blipFill>
          <a:blip r:embed="rId2" cstate="print"/>
          <a:stretch>
            <a:fillRect/>
          </a:stretch>
        </p:blipFill>
        <p:spPr>
          <a:xfrm>
            <a:off x="5076056" y="1628800"/>
            <a:ext cx="3168352" cy="2160000"/>
          </a:xfrm>
          <a:prstGeom prst="rect">
            <a:avLst/>
          </a:prstGeom>
        </p:spPr>
      </p:pic>
      <p:sp>
        <p:nvSpPr>
          <p:cNvPr id="13" name="テキスト ボックス 12"/>
          <p:cNvSpPr txBox="1"/>
          <p:nvPr/>
        </p:nvSpPr>
        <p:spPr>
          <a:xfrm>
            <a:off x="5148064" y="3789040"/>
            <a:ext cx="3193503" cy="253916"/>
          </a:xfrm>
          <a:prstGeom prst="rect">
            <a:avLst/>
          </a:prstGeom>
          <a:noFill/>
        </p:spPr>
        <p:txBody>
          <a:bodyPr wrap="none" rtlCol="0">
            <a:spAutoFit/>
          </a:bodyPr>
          <a:lstStyle/>
          <a:p>
            <a:r>
              <a:rPr lang="ja-JP" altLang="en-US" sz="1050" dirty="0"/>
              <a:t>親子で花尾山登山　頂上まであともう少し！頑張れ！</a:t>
            </a:r>
            <a:endParaRPr kumimoji="1" lang="ja-JP" altLang="en-US" sz="1050" dirty="0"/>
          </a:p>
        </p:txBody>
      </p:sp>
      <p:sp>
        <p:nvSpPr>
          <p:cNvPr id="15" name="テキスト ボックス 14"/>
          <p:cNvSpPr txBox="1"/>
          <p:nvPr/>
        </p:nvSpPr>
        <p:spPr>
          <a:xfrm>
            <a:off x="5148064" y="6381328"/>
            <a:ext cx="2651688" cy="253916"/>
          </a:xfrm>
          <a:prstGeom prst="rect">
            <a:avLst/>
          </a:prstGeom>
          <a:noFill/>
        </p:spPr>
        <p:txBody>
          <a:bodyPr wrap="none" rtlCol="0">
            <a:spAutoFit/>
          </a:bodyPr>
          <a:lstStyle/>
          <a:p>
            <a:r>
              <a:rPr lang="en-US" altLang="ja-JP" sz="1050" dirty="0"/>
              <a:t>1</a:t>
            </a:r>
            <a:r>
              <a:rPr lang="ja-JP" altLang="en-US" sz="1050" dirty="0"/>
              <a:t>年間の無病息災を願って　どん</a:t>
            </a:r>
            <a:r>
              <a:rPr lang="ja-JP" altLang="en-US" sz="1050" dirty="0" err="1"/>
              <a:t>ど</a:t>
            </a:r>
            <a:r>
              <a:rPr lang="ja-JP" altLang="en-US" sz="1050" dirty="0"/>
              <a:t>焼き開催</a:t>
            </a:r>
            <a:endParaRPr kumimoji="1" lang="ja-JP" altLang="en-US" sz="1050" dirty="0"/>
          </a:p>
        </p:txBody>
      </p:sp>
      <p:pic>
        <p:nvPicPr>
          <p:cNvPr id="19" name="図 18" descr="どんど焼き１.jpg"/>
          <p:cNvPicPr>
            <a:picLocks noChangeAspect="1"/>
          </p:cNvPicPr>
          <p:nvPr/>
        </p:nvPicPr>
        <p:blipFill>
          <a:blip r:embed="rId3" cstate="print"/>
          <a:srcRect t="14300" b="20601"/>
          <a:stretch>
            <a:fillRect/>
          </a:stretch>
        </p:blipFill>
        <p:spPr>
          <a:xfrm>
            <a:off x="5076056" y="4221088"/>
            <a:ext cx="3168352" cy="2160000"/>
          </a:xfrm>
          <a:prstGeom prst="rect">
            <a:avLst/>
          </a:prstGeom>
        </p:spPr>
      </p:pic>
      <p:pic>
        <p:nvPicPr>
          <p:cNvPr id="20" name="図 19" descr="クリスマス会.jpg"/>
          <p:cNvPicPr>
            <a:picLocks noChangeAspect="1"/>
          </p:cNvPicPr>
          <p:nvPr/>
        </p:nvPicPr>
        <p:blipFill>
          <a:blip r:embed="rId4" cstate="print">
            <a:lum bright="10000"/>
          </a:blip>
          <a:stretch>
            <a:fillRect/>
          </a:stretch>
        </p:blipFill>
        <p:spPr>
          <a:xfrm>
            <a:off x="755576" y="4221088"/>
            <a:ext cx="3168352" cy="2160000"/>
          </a:xfrm>
          <a:prstGeom prst="rect">
            <a:avLst/>
          </a:prstGeom>
        </p:spPr>
      </p:pic>
      <p:pic>
        <p:nvPicPr>
          <p:cNvPr id="21" name="図 20" descr="IMG_6996.JPG"/>
          <p:cNvPicPr>
            <a:picLocks noChangeAspect="1"/>
          </p:cNvPicPr>
          <p:nvPr/>
        </p:nvPicPr>
        <p:blipFill>
          <a:blip r:embed="rId5" cstate="print"/>
          <a:stretch>
            <a:fillRect/>
          </a:stretch>
        </p:blipFill>
        <p:spPr>
          <a:xfrm>
            <a:off x="773682" y="1628800"/>
            <a:ext cx="3168352" cy="21602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223412" cy="369332"/>
          </a:xfrm>
          <a:prstGeom prst="rect">
            <a:avLst/>
          </a:prstGeom>
          <a:noFill/>
        </p:spPr>
        <p:txBody>
          <a:bodyPr wrap="none" rtlCol="0">
            <a:spAutoFit/>
          </a:bodyPr>
          <a:lstStyle/>
          <a:p>
            <a:r>
              <a:rPr lang="ja-JP" altLang="en-US" dirty="0"/>
              <a:t>歴史・文化</a:t>
            </a:r>
            <a:endParaRPr kumimoji="1" lang="ja-JP" altLang="en-US" dirty="0"/>
          </a:p>
        </p:txBody>
      </p:sp>
      <p:sp>
        <p:nvSpPr>
          <p:cNvPr id="4" name="テキスト ボックス 3"/>
          <p:cNvSpPr txBox="1"/>
          <p:nvPr/>
        </p:nvSpPr>
        <p:spPr>
          <a:xfrm>
            <a:off x="5171496" y="3789040"/>
            <a:ext cx="3480440" cy="253916"/>
          </a:xfrm>
          <a:prstGeom prst="rect">
            <a:avLst/>
          </a:prstGeom>
          <a:noFill/>
        </p:spPr>
        <p:txBody>
          <a:bodyPr wrap="none" rtlCol="0">
            <a:spAutoFit/>
          </a:bodyPr>
          <a:lstStyle/>
          <a:p>
            <a:r>
              <a:rPr lang="ja-JP" altLang="en-US" sz="1050" dirty="0"/>
              <a:t>保存会の皆さん　毎週水曜日に集まり、楽しく練習している</a:t>
            </a:r>
            <a:endParaRPr kumimoji="1" lang="ja-JP" altLang="en-US" sz="1050" dirty="0"/>
          </a:p>
        </p:txBody>
      </p:sp>
      <p:sp>
        <p:nvSpPr>
          <p:cNvPr id="5" name="テキスト ボックス 4"/>
          <p:cNvSpPr txBox="1"/>
          <p:nvPr/>
        </p:nvSpPr>
        <p:spPr>
          <a:xfrm>
            <a:off x="5171496" y="6381328"/>
            <a:ext cx="3272050" cy="415498"/>
          </a:xfrm>
          <a:prstGeom prst="rect">
            <a:avLst/>
          </a:prstGeom>
          <a:noFill/>
        </p:spPr>
        <p:txBody>
          <a:bodyPr wrap="none" rtlCol="0">
            <a:spAutoFit/>
          </a:bodyPr>
          <a:lstStyle/>
          <a:p>
            <a:r>
              <a:rPr lang="ja-JP" altLang="en-US" sz="1050" dirty="0"/>
              <a:t>地域に住む子どもたちも踊りを継承し、地域行事などで</a:t>
            </a:r>
            <a:endParaRPr lang="en-US" altLang="ja-JP" sz="1050" dirty="0"/>
          </a:p>
          <a:p>
            <a:r>
              <a:rPr lang="ja-JP" altLang="en-US" sz="1050" dirty="0"/>
              <a:t>披露している</a:t>
            </a:r>
            <a:endParaRPr kumimoji="1" lang="ja-JP" altLang="en-US" sz="1050" dirty="0"/>
          </a:p>
        </p:txBody>
      </p:sp>
      <p:sp>
        <p:nvSpPr>
          <p:cNvPr id="6" name="テキスト ボックス 5"/>
          <p:cNvSpPr txBox="1"/>
          <p:nvPr/>
        </p:nvSpPr>
        <p:spPr>
          <a:xfrm>
            <a:off x="779008" y="6381328"/>
            <a:ext cx="2480166" cy="253916"/>
          </a:xfrm>
          <a:prstGeom prst="rect">
            <a:avLst/>
          </a:prstGeom>
          <a:noFill/>
        </p:spPr>
        <p:txBody>
          <a:bodyPr wrap="none" rtlCol="0">
            <a:spAutoFit/>
          </a:bodyPr>
          <a:lstStyle/>
          <a:p>
            <a:r>
              <a:rPr lang="ja-JP" altLang="en-US" sz="1050" dirty="0"/>
              <a:t>君が代踊りが奉納される真木・大歳神社</a:t>
            </a:r>
            <a:endParaRPr kumimoji="1" lang="ja-JP" altLang="en-US" sz="1050" dirty="0"/>
          </a:p>
        </p:txBody>
      </p:sp>
      <p:sp>
        <p:nvSpPr>
          <p:cNvPr id="7" name="テキスト ボックス 6"/>
          <p:cNvSpPr txBox="1"/>
          <p:nvPr/>
        </p:nvSpPr>
        <p:spPr>
          <a:xfrm>
            <a:off x="324000" y="705600"/>
            <a:ext cx="8263801" cy="738664"/>
          </a:xfrm>
          <a:prstGeom prst="rect">
            <a:avLst/>
          </a:prstGeom>
          <a:noFill/>
        </p:spPr>
        <p:txBody>
          <a:bodyPr wrap="none" rtlCol="0">
            <a:spAutoFit/>
          </a:bodyPr>
          <a:lstStyle/>
          <a:p>
            <a:r>
              <a:rPr lang="ja-JP" altLang="en-US" sz="1050" dirty="0">
                <a:latin typeface="ＭＳ ゴシック" pitchFamily="49" charset="-128"/>
                <a:ea typeface="ＭＳ ゴシック" pitchFamily="49" charset="-128"/>
              </a:rPr>
              <a:t>五穀豊穣を祈る踊りで真木の大歳神社に奉納されている「真木・君が代踊り」は、すべて女性で構成され、帯刀、深編みの笠の男装で</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勇壮かつ優雅に舞い踊るのが特徴的です。少子高齢化により、後継者不足の問題がありますが、先祖代々受け継がれてきた伝統文化を</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後世に伝えていくため、地域一丸となって保存活動に取り組まれています。最近では地域の子どもたちでも継承し、敬老会などで踊り</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を披露しています。</a:t>
            </a:r>
            <a:endParaRPr lang="ja-JP" altLang="en-US" sz="1050" dirty="0"/>
          </a:p>
        </p:txBody>
      </p:sp>
      <p:cxnSp>
        <p:nvCxnSpPr>
          <p:cNvPr id="12" name="直線コネクタ 11"/>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13" name="図 12" descr="敬老会.jpg"/>
          <p:cNvPicPr>
            <a:picLocks noChangeAspect="1"/>
          </p:cNvPicPr>
          <p:nvPr/>
        </p:nvPicPr>
        <p:blipFill>
          <a:blip r:embed="rId2" cstate="print"/>
          <a:stretch>
            <a:fillRect/>
          </a:stretch>
        </p:blipFill>
        <p:spPr>
          <a:xfrm>
            <a:off x="5175223" y="4221088"/>
            <a:ext cx="3168352" cy="2160000"/>
          </a:xfrm>
          <a:prstGeom prst="rect">
            <a:avLst/>
          </a:prstGeom>
        </p:spPr>
      </p:pic>
      <p:pic>
        <p:nvPicPr>
          <p:cNvPr id="14" name="図 13" descr="IMG_1559.JPG"/>
          <p:cNvPicPr>
            <a:picLocks noChangeAspect="1"/>
          </p:cNvPicPr>
          <p:nvPr/>
        </p:nvPicPr>
        <p:blipFill>
          <a:blip r:embed="rId3" cstate="print"/>
          <a:stretch>
            <a:fillRect/>
          </a:stretch>
        </p:blipFill>
        <p:spPr>
          <a:xfrm>
            <a:off x="782735" y="4221088"/>
            <a:ext cx="3168352" cy="2160000"/>
          </a:xfrm>
          <a:prstGeom prst="rect">
            <a:avLst/>
          </a:prstGeom>
        </p:spPr>
      </p:pic>
      <p:pic>
        <p:nvPicPr>
          <p:cNvPr id="16" name="図 15" descr="君が代踊り_R.jpg"/>
          <p:cNvPicPr>
            <a:picLocks noChangeAspect="1"/>
          </p:cNvPicPr>
          <p:nvPr/>
        </p:nvPicPr>
        <p:blipFill>
          <a:blip r:embed="rId4" cstate="print"/>
          <a:stretch>
            <a:fillRect/>
          </a:stretch>
        </p:blipFill>
        <p:spPr>
          <a:xfrm>
            <a:off x="782735" y="1628800"/>
            <a:ext cx="3168352" cy="2160000"/>
          </a:xfrm>
          <a:prstGeom prst="rect">
            <a:avLst/>
          </a:prstGeom>
        </p:spPr>
      </p:pic>
      <p:pic>
        <p:nvPicPr>
          <p:cNvPr id="17" name="図 16" descr="君が代踊り保存会_R.jpg"/>
          <p:cNvPicPr>
            <a:picLocks noChangeAspect="1"/>
          </p:cNvPicPr>
          <p:nvPr/>
        </p:nvPicPr>
        <p:blipFill>
          <a:blip r:embed="rId5" cstate="print">
            <a:lum bright="10000"/>
          </a:blip>
          <a:stretch>
            <a:fillRect/>
          </a:stretch>
        </p:blipFill>
        <p:spPr>
          <a:xfrm>
            <a:off x="5148065" y="1628800"/>
            <a:ext cx="3168352" cy="2160000"/>
          </a:xfrm>
          <a:prstGeom prst="rect">
            <a:avLst/>
          </a:prstGeom>
        </p:spPr>
      </p:pic>
      <p:sp>
        <p:nvSpPr>
          <p:cNvPr id="18" name="テキスト ボックス 17"/>
          <p:cNvSpPr txBox="1"/>
          <p:nvPr/>
        </p:nvSpPr>
        <p:spPr>
          <a:xfrm>
            <a:off x="782735" y="3779987"/>
            <a:ext cx="3076483" cy="253916"/>
          </a:xfrm>
          <a:prstGeom prst="rect">
            <a:avLst/>
          </a:prstGeom>
          <a:noFill/>
        </p:spPr>
        <p:txBody>
          <a:bodyPr wrap="none" rtlCol="0">
            <a:spAutoFit/>
          </a:bodyPr>
          <a:lstStyle/>
          <a:p>
            <a:r>
              <a:rPr kumimoji="1" lang="ja-JP" altLang="en-US" sz="1050" dirty="0"/>
              <a:t>帯刀、男装で踊る力強く優雅な舞いに釘付けになる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4347665" cy="369332"/>
          </a:xfrm>
          <a:prstGeom prst="rect">
            <a:avLst/>
          </a:prstGeom>
          <a:noFill/>
        </p:spPr>
        <p:txBody>
          <a:bodyPr wrap="none" rtlCol="0">
            <a:spAutoFit/>
          </a:bodyPr>
          <a:lstStyle/>
          <a:p>
            <a:r>
              <a:rPr lang="ja-JP" altLang="en-US" dirty="0"/>
              <a:t>真木・渋木</a:t>
            </a:r>
            <a:r>
              <a:rPr kumimoji="1" lang="ja-JP" altLang="en-US" dirty="0"/>
              <a:t>地域の遊び場・おすすめスポット</a:t>
            </a:r>
          </a:p>
        </p:txBody>
      </p:sp>
      <p:grpSp>
        <p:nvGrpSpPr>
          <p:cNvPr id="4" name="グループ化 3"/>
          <p:cNvGrpSpPr/>
          <p:nvPr/>
        </p:nvGrpSpPr>
        <p:grpSpPr>
          <a:xfrm>
            <a:off x="395536" y="692696"/>
            <a:ext cx="6631755" cy="3668489"/>
            <a:chOff x="19280" y="692696"/>
            <a:chExt cx="6631755" cy="3668489"/>
          </a:xfrm>
        </p:grpSpPr>
        <p:sp>
          <p:nvSpPr>
            <p:cNvPr id="5" name="テキスト ボックス 4"/>
            <p:cNvSpPr txBox="1"/>
            <p:nvPr/>
          </p:nvSpPr>
          <p:spPr>
            <a:xfrm>
              <a:off x="395536" y="3573016"/>
              <a:ext cx="2691763" cy="253916"/>
            </a:xfrm>
            <a:prstGeom prst="rect">
              <a:avLst/>
            </a:prstGeom>
            <a:noFill/>
          </p:spPr>
          <p:txBody>
            <a:bodyPr wrap="none" rtlCol="0">
              <a:spAutoFit/>
            </a:bodyPr>
            <a:lstStyle/>
            <a:p>
              <a:r>
                <a:rPr lang="ja-JP" altLang="en-US" sz="1050" dirty="0"/>
                <a:t>山頂からは日本海や秋吉台の眺望が開ける</a:t>
              </a:r>
              <a:endParaRPr kumimoji="1" lang="ja-JP" altLang="en-US" sz="1050" dirty="0"/>
            </a:p>
          </p:txBody>
        </p:sp>
        <p:sp>
          <p:nvSpPr>
            <p:cNvPr id="11" name="テキスト ボックス 10"/>
            <p:cNvSpPr txBox="1"/>
            <p:nvPr/>
          </p:nvSpPr>
          <p:spPr>
            <a:xfrm>
              <a:off x="19280" y="692696"/>
              <a:ext cx="1558440" cy="661720"/>
            </a:xfrm>
            <a:prstGeom prst="rect">
              <a:avLst/>
            </a:prstGeom>
            <a:noFill/>
          </p:spPr>
          <p:txBody>
            <a:bodyPr wrap="none" rtlCol="0">
              <a:spAutoFit/>
            </a:bodyPr>
            <a:lstStyle/>
            <a:p>
              <a:r>
                <a:rPr lang="ja-JP" altLang="en-US" sz="1600" dirty="0"/>
                <a:t>花尾山</a:t>
              </a:r>
              <a:r>
                <a:rPr lang="ja-JP" altLang="en-US" sz="1050" dirty="0"/>
                <a:t>（はなおさん）</a:t>
              </a:r>
              <a:endParaRPr kumimoji="1" lang="en-US" altLang="ja-JP" sz="1050" dirty="0"/>
            </a:p>
            <a:p>
              <a:r>
                <a:rPr kumimoji="1" lang="ja-JP" altLang="en-US" sz="1050" dirty="0"/>
                <a:t>住所：長門市渋木</a:t>
              </a:r>
              <a:endParaRPr kumimoji="1" lang="en-US" altLang="ja-JP" sz="1050" dirty="0"/>
            </a:p>
            <a:p>
              <a:r>
                <a:rPr lang="ja-JP" altLang="en-US" sz="1050" dirty="0"/>
                <a:t>標高：</a:t>
              </a:r>
              <a:r>
                <a:rPr lang="en-US" altLang="ja-JP" sz="1050" dirty="0"/>
                <a:t>669</a:t>
              </a:r>
              <a:r>
                <a:rPr lang="ja-JP" altLang="en-US" sz="1050" dirty="0" err="1"/>
                <a:t>ｍ</a:t>
              </a:r>
              <a:endParaRPr kumimoji="1" lang="ja-JP" altLang="en-US" sz="1050" dirty="0"/>
            </a:p>
          </p:txBody>
        </p:sp>
        <p:sp>
          <p:nvSpPr>
            <p:cNvPr id="13" name="テキスト ボックス 12"/>
            <p:cNvSpPr txBox="1"/>
            <p:nvPr/>
          </p:nvSpPr>
          <p:spPr>
            <a:xfrm>
              <a:off x="19280" y="3861048"/>
              <a:ext cx="2387192" cy="500137"/>
            </a:xfrm>
            <a:prstGeom prst="rect">
              <a:avLst/>
            </a:prstGeom>
            <a:noFill/>
          </p:spPr>
          <p:txBody>
            <a:bodyPr wrap="none" rtlCol="0">
              <a:spAutoFit/>
            </a:bodyPr>
            <a:lstStyle/>
            <a:p>
              <a:r>
                <a:rPr lang="ja-JP" altLang="en-US" sz="1600" dirty="0"/>
                <a:t>旧大畑小学校グラウンド</a:t>
              </a:r>
              <a:r>
                <a:rPr lang="en-US" altLang="ja-JP" sz="1600" dirty="0"/>
                <a:t> </a:t>
              </a:r>
            </a:p>
            <a:p>
              <a:r>
                <a:rPr lang="ja-JP" altLang="en-US" sz="1050" dirty="0"/>
                <a:t>住所：長門市渋木</a:t>
              </a:r>
              <a:r>
                <a:rPr lang="en-US" altLang="ja-JP" sz="1050" dirty="0"/>
                <a:t>501</a:t>
              </a:r>
              <a:endParaRPr kumimoji="1" lang="ja-JP" altLang="en-US" sz="1050" dirty="0"/>
            </a:p>
          </p:txBody>
        </p:sp>
        <p:sp>
          <p:nvSpPr>
            <p:cNvPr id="6" name="テキスト ボックス 5"/>
            <p:cNvSpPr txBox="1"/>
            <p:nvPr/>
          </p:nvSpPr>
          <p:spPr>
            <a:xfrm>
              <a:off x="4788024" y="3573016"/>
              <a:ext cx="1863011" cy="253916"/>
            </a:xfrm>
            <a:prstGeom prst="rect">
              <a:avLst/>
            </a:prstGeom>
            <a:noFill/>
          </p:spPr>
          <p:txBody>
            <a:bodyPr wrap="none" rtlCol="0">
              <a:spAutoFit/>
            </a:bodyPr>
            <a:lstStyle/>
            <a:p>
              <a:r>
                <a:rPr lang="ja-JP" altLang="en-US" sz="1050" dirty="0"/>
                <a:t>頂上に祀られている花尾権現</a:t>
              </a:r>
              <a:endParaRPr kumimoji="1" lang="ja-JP" altLang="en-US" sz="1050" dirty="0"/>
            </a:p>
          </p:txBody>
        </p:sp>
      </p:grpSp>
      <p:cxnSp>
        <p:nvCxnSpPr>
          <p:cNvPr id="15" name="直線コネクタ 14"/>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18" name="図 17" descr="IMG_3963.jpg"/>
          <p:cNvPicPr>
            <a:picLocks noChangeAspect="1"/>
          </p:cNvPicPr>
          <p:nvPr/>
        </p:nvPicPr>
        <p:blipFill>
          <a:blip r:embed="rId2" cstate="print"/>
          <a:stretch>
            <a:fillRect/>
          </a:stretch>
        </p:blipFill>
        <p:spPr>
          <a:xfrm>
            <a:off x="781200" y="1412776"/>
            <a:ext cx="3240000" cy="2160000"/>
          </a:xfrm>
          <a:prstGeom prst="rect">
            <a:avLst/>
          </a:prstGeom>
        </p:spPr>
      </p:pic>
      <p:sp>
        <p:nvSpPr>
          <p:cNvPr id="21" name="テキスト ボックス 20"/>
          <p:cNvSpPr txBox="1"/>
          <p:nvPr/>
        </p:nvSpPr>
        <p:spPr>
          <a:xfrm>
            <a:off x="1876451" y="701333"/>
            <a:ext cx="6917278" cy="738664"/>
          </a:xfrm>
          <a:prstGeom prst="rect">
            <a:avLst/>
          </a:prstGeom>
          <a:noFill/>
        </p:spPr>
        <p:txBody>
          <a:bodyPr wrap="none" rtlCol="0">
            <a:spAutoFit/>
          </a:bodyPr>
          <a:lstStyle/>
          <a:p>
            <a:r>
              <a:rPr lang="ja-JP" altLang="en-US" sz="1050" dirty="0">
                <a:latin typeface="ＭＳ ゴシック" pitchFamily="49" charset="-128"/>
                <a:ea typeface="ＭＳ ゴシック" pitchFamily="49" charset="-128"/>
              </a:rPr>
              <a:t>休日は多くの登山者でにぎわっています。頂上付近の岩場から水が湧き出ている様子を見ることができます。</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地元有志で新たな登山ルートを復活させ、上りと下りで景色が異なるルートを整備しました。旧大畑小学校が</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あった頃は、小学１年生から登山に参加しており、誰でも上りやすい山です。</a:t>
            </a:r>
            <a:endParaRPr lang="en-US" altLang="ja-JP" sz="1050" dirty="0">
              <a:latin typeface="ＭＳ ゴシック" pitchFamily="49" charset="-128"/>
              <a:ea typeface="ＭＳ ゴシック" pitchFamily="49" charset="-128"/>
            </a:endParaRPr>
          </a:p>
          <a:p>
            <a:endParaRPr kumimoji="1" lang="ja-JP" altLang="en-US" sz="1050" dirty="0"/>
          </a:p>
        </p:txBody>
      </p:sp>
      <p:sp>
        <p:nvSpPr>
          <p:cNvPr id="22" name="正方形/長方形 21"/>
          <p:cNvSpPr/>
          <p:nvPr/>
        </p:nvSpPr>
        <p:spPr>
          <a:xfrm>
            <a:off x="2699792" y="3861048"/>
            <a:ext cx="6192688" cy="415498"/>
          </a:xfrm>
          <a:prstGeom prst="rect">
            <a:avLst/>
          </a:prstGeom>
        </p:spPr>
        <p:txBody>
          <a:bodyPr wrap="square">
            <a:spAutoFit/>
          </a:bodyPr>
          <a:lstStyle/>
          <a:p>
            <a:r>
              <a:rPr lang="ja-JP" altLang="en-US" sz="1050" dirty="0">
                <a:latin typeface="ＭＳ ゴシック" pitchFamily="49" charset="-128"/>
                <a:ea typeface="ＭＳ ゴシック" pitchFamily="49" charset="-128"/>
              </a:rPr>
              <a:t>学校の閉校により校舎が解体され、現在は体育館とグラウンド及び広い駐車場が残っています。　</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毎年開催される、深川地区ふれあいスポーツ駅伝の会場としても利用しています。</a:t>
            </a:r>
            <a:endParaRPr lang="en-US" altLang="ja-JP" sz="1050" dirty="0">
              <a:latin typeface="ＭＳ ゴシック" pitchFamily="49" charset="-128"/>
              <a:ea typeface="ＭＳ ゴシック" pitchFamily="49" charset="-128"/>
            </a:endParaRPr>
          </a:p>
        </p:txBody>
      </p:sp>
      <p:pic>
        <p:nvPicPr>
          <p:cNvPr id="23" name="図 22" descr="IMG_3960.jpg"/>
          <p:cNvPicPr>
            <a:picLocks noChangeAspect="1"/>
          </p:cNvPicPr>
          <p:nvPr/>
        </p:nvPicPr>
        <p:blipFill>
          <a:blip r:embed="rId3" cstate="print"/>
          <a:stretch>
            <a:fillRect/>
          </a:stretch>
        </p:blipFill>
        <p:spPr>
          <a:xfrm>
            <a:off x="5148064" y="1412776"/>
            <a:ext cx="3240000" cy="2160000"/>
          </a:xfrm>
          <a:prstGeom prst="rect">
            <a:avLst/>
          </a:prstGeom>
        </p:spPr>
      </p:pic>
      <p:pic>
        <p:nvPicPr>
          <p:cNvPr id="16" name="図 15" descr="20210928091148_p_R.jpg"/>
          <p:cNvPicPr>
            <a:picLocks noChangeAspect="1"/>
          </p:cNvPicPr>
          <p:nvPr/>
        </p:nvPicPr>
        <p:blipFill>
          <a:blip r:embed="rId4" cstate="print">
            <a:lum bright="10000"/>
          </a:blip>
          <a:stretch>
            <a:fillRect/>
          </a:stretch>
        </p:blipFill>
        <p:spPr>
          <a:xfrm>
            <a:off x="755576" y="4409537"/>
            <a:ext cx="3240360" cy="2160000"/>
          </a:xfrm>
          <a:prstGeom prst="rect">
            <a:avLst/>
          </a:prstGeom>
        </p:spPr>
      </p:pic>
      <p:pic>
        <p:nvPicPr>
          <p:cNvPr id="17" name="図 16" descr="深川地区ふれあいスポーツ駅伝_R.jpg"/>
          <p:cNvPicPr>
            <a:picLocks noChangeAspect="1"/>
          </p:cNvPicPr>
          <p:nvPr/>
        </p:nvPicPr>
        <p:blipFill>
          <a:blip r:embed="rId5" cstate="print"/>
          <a:stretch>
            <a:fillRect/>
          </a:stretch>
        </p:blipFill>
        <p:spPr>
          <a:xfrm>
            <a:off x="5148064" y="4409537"/>
            <a:ext cx="3248120" cy="2160000"/>
          </a:xfrm>
          <a:prstGeom prst="rect">
            <a:avLst/>
          </a:prstGeom>
        </p:spPr>
      </p:pic>
      <p:sp>
        <p:nvSpPr>
          <p:cNvPr id="19" name="テキスト ボックス 18"/>
          <p:cNvSpPr txBox="1"/>
          <p:nvPr/>
        </p:nvSpPr>
        <p:spPr>
          <a:xfrm>
            <a:off x="755576" y="6561556"/>
            <a:ext cx="2776722" cy="253916"/>
          </a:xfrm>
          <a:prstGeom prst="rect">
            <a:avLst/>
          </a:prstGeom>
          <a:noFill/>
        </p:spPr>
        <p:txBody>
          <a:bodyPr wrap="none" rtlCol="0">
            <a:spAutoFit/>
          </a:bodyPr>
          <a:lstStyle/>
          <a:p>
            <a:r>
              <a:rPr lang="ja-JP" altLang="en-US" sz="1050" dirty="0"/>
              <a:t>子どもたちの安全な遊び場として定着している</a:t>
            </a:r>
            <a:endParaRPr kumimoji="1" lang="ja-JP" altLang="en-US" sz="1050" dirty="0"/>
          </a:p>
        </p:txBody>
      </p:sp>
      <p:sp>
        <p:nvSpPr>
          <p:cNvPr id="20" name="テキスト ボックス 19"/>
          <p:cNvSpPr txBox="1"/>
          <p:nvPr/>
        </p:nvSpPr>
        <p:spPr>
          <a:xfrm>
            <a:off x="5148064" y="6561972"/>
            <a:ext cx="2941831" cy="253916"/>
          </a:xfrm>
          <a:prstGeom prst="rect">
            <a:avLst/>
          </a:prstGeom>
          <a:noFill/>
        </p:spPr>
        <p:txBody>
          <a:bodyPr wrap="none" rtlCol="0">
            <a:spAutoFit/>
          </a:bodyPr>
          <a:lstStyle/>
          <a:p>
            <a:r>
              <a:rPr lang="ja-JP" altLang="en-US" sz="1050" dirty="0"/>
              <a:t>ふれあいスポーツ駅伝の会場として利用している</a:t>
            </a:r>
            <a:endParaRPr kumimoji="1" lang="ja-JP" altLang="en-US"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4347665" cy="369332"/>
          </a:xfrm>
          <a:prstGeom prst="rect">
            <a:avLst/>
          </a:prstGeom>
          <a:noFill/>
        </p:spPr>
        <p:txBody>
          <a:bodyPr wrap="none" rtlCol="0">
            <a:spAutoFit/>
          </a:bodyPr>
          <a:lstStyle/>
          <a:p>
            <a:r>
              <a:rPr lang="ja-JP" altLang="en-US" dirty="0"/>
              <a:t>真木・渋木</a:t>
            </a:r>
            <a:r>
              <a:rPr kumimoji="1" lang="ja-JP" altLang="en-US" dirty="0"/>
              <a:t>地域の遊び場・おすすめスポット</a:t>
            </a:r>
          </a:p>
        </p:txBody>
      </p:sp>
      <p:sp>
        <p:nvSpPr>
          <p:cNvPr id="9" name="テキスト ボックス 8"/>
          <p:cNvSpPr txBox="1"/>
          <p:nvPr/>
        </p:nvSpPr>
        <p:spPr>
          <a:xfrm>
            <a:off x="323528" y="705600"/>
            <a:ext cx="8352928" cy="415498"/>
          </a:xfrm>
          <a:prstGeom prst="rect">
            <a:avLst/>
          </a:prstGeom>
          <a:noFill/>
        </p:spPr>
        <p:txBody>
          <a:bodyPr wrap="square" rtlCol="0">
            <a:spAutoFit/>
          </a:bodyPr>
          <a:lstStyle/>
          <a:p>
            <a:r>
              <a:rPr lang="ja-JP" altLang="en-US" sz="1050" dirty="0"/>
              <a:t>自然豊かなこの地域は、子どもたちにとって全てが遊び場です。川釣りに虫捕り、外で元気に体を動かして遊ぶ子どもの姿を目</a:t>
            </a:r>
            <a:r>
              <a:rPr lang="ja-JP" altLang="en-US" sz="1050"/>
              <a:t>にすることが</a:t>
            </a:r>
            <a:r>
              <a:rPr lang="ja-JP" altLang="en-US" sz="1050" dirty="0"/>
              <a:t>できます。</a:t>
            </a:r>
            <a:endParaRPr kumimoji="1" lang="ja-JP" altLang="en-US" sz="1050" dirty="0"/>
          </a:p>
        </p:txBody>
      </p:sp>
      <p:cxnSp>
        <p:nvCxnSpPr>
          <p:cNvPr id="12" name="直線コネクタ 11"/>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791580" y="1268760"/>
            <a:ext cx="7560840" cy="5294476"/>
            <a:chOff x="755576" y="1268760"/>
            <a:chExt cx="7560840" cy="5294476"/>
          </a:xfrm>
        </p:grpSpPr>
        <p:pic>
          <p:nvPicPr>
            <p:cNvPr id="13" name="図 12" descr="20210926110545_p_R.jpg"/>
            <p:cNvPicPr>
              <a:picLocks noChangeAspect="1"/>
            </p:cNvPicPr>
            <p:nvPr/>
          </p:nvPicPr>
          <p:blipFill>
            <a:blip r:embed="rId2" cstate="print"/>
            <a:stretch>
              <a:fillRect/>
            </a:stretch>
          </p:blipFill>
          <p:spPr>
            <a:xfrm>
              <a:off x="781200" y="1268760"/>
              <a:ext cx="3142728" cy="2160000"/>
            </a:xfrm>
            <a:prstGeom prst="rect">
              <a:avLst/>
            </a:prstGeom>
          </p:spPr>
        </p:pic>
        <p:pic>
          <p:nvPicPr>
            <p:cNvPr id="14" name="図 13" descr="20210926113704_p_R.jpg"/>
            <p:cNvPicPr>
              <a:picLocks noChangeAspect="1"/>
            </p:cNvPicPr>
            <p:nvPr/>
          </p:nvPicPr>
          <p:blipFill>
            <a:blip r:embed="rId3" cstate="print">
              <a:lum bright="10000"/>
            </a:blip>
            <a:stretch>
              <a:fillRect/>
            </a:stretch>
          </p:blipFill>
          <p:spPr>
            <a:xfrm>
              <a:off x="5148000" y="1268760"/>
              <a:ext cx="3168352" cy="2160000"/>
            </a:xfrm>
            <a:prstGeom prst="rect">
              <a:avLst/>
            </a:prstGeom>
          </p:spPr>
        </p:pic>
        <p:pic>
          <p:nvPicPr>
            <p:cNvPr id="16" name="図 15" descr="渋木公園_R.jpg"/>
            <p:cNvPicPr>
              <a:picLocks noChangeAspect="1"/>
            </p:cNvPicPr>
            <p:nvPr/>
          </p:nvPicPr>
          <p:blipFill>
            <a:blip r:embed="rId4" cstate="print">
              <a:lum bright="20000"/>
            </a:blip>
            <a:srcRect l="2381" t="9524" r="2381" b="19048"/>
            <a:stretch>
              <a:fillRect/>
            </a:stretch>
          </p:blipFill>
          <p:spPr>
            <a:xfrm>
              <a:off x="5148064" y="4149080"/>
              <a:ext cx="3168352" cy="2160240"/>
            </a:xfrm>
            <a:prstGeom prst="rect">
              <a:avLst/>
            </a:prstGeom>
          </p:spPr>
        </p:pic>
        <p:pic>
          <p:nvPicPr>
            <p:cNvPr id="17" name="図 16" descr="20210926140138_p_R.jpg"/>
            <p:cNvPicPr>
              <a:picLocks noChangeAspect="1"/>
            </p:cNvPicPr>
            <p:nvPr/>
          </p:nvPicPr>
          <p:blipFill>
            <a:blip r:embed="rId5" cstate="print"/>
            <a:stretch>
              <a:fillRect/>
            </a:stretch>
          </p:blipFill>
          <p:spPr>
            <a:xfrm>
              <a:off x="781200" y="4149080"/>
              <a:ext cx="3142728" cy="2160000"/>
            </a:xfrm>
            <a:prstGeom prst="rect">
              <a:avLst/>
            </a:prstGeom>
          </p:spPr>
        </p:pic>
        <p:sp>
          <p:nvSpPr>
            <p:cNvPr id="19" name="テキスト ボックス 18"/>
            <p:cNvSpPr txBox="1"/>
            <p:nvPr/>
          </p:nvSpPr>
          <p:spPr>
            <a:xfrm>
              <a:off x="755576" y="3429000"/>
              <a:ext cx="3246402" cy="253916"/>
            </a:xfrm>
            <a:prstGeom prst="rect">
              <a:avLst/>
            </a:prstGeom>
            <a:noFill/>
          </p:spPr>
          <p:txBody>
            <a:bodyPr wrap="none" rtlCol="0">
              <a:spAutoFit/>
            </a:bodyPr>
            <a:lstStyle/>
            <a:p>
              <a:r>
                <a:rPr lang="ja-JP" altLang="en-US" sz="1050" dirty="0"/>
                <a:t>木の棒に釣り糸と針をくくり、川釣りを楽しむ子どもたち</a:t>
              </a:r>
              <a:endParaRPr kumimoji="1" lang="ja-JP" altLang="en-US" sz="1050" dirty="0"/>
            </a:p>
          </p:txBody>
        </p:sp>
        <p:sp>
          <p:nvSpPr>
            <p:cNvPr id="20" name="テキスト ボックス 19"/>
            <p:cNvSpPr txBox="1"/>
            <p:nvPr/>
          </p:nvSpPr>
          <p:spPr>
            <a:xfrm>
              <a:off x="5148064" y="3429000"/>
              <a:ext cx="3110147" cy="253916"/>
            </a:xfrm>
            <a:prstGeom prst="rect">
              <a:avLst/>
            </a:prstGeom>
            <a:noFill/>
          </p:spPr>
          <p:txBody>
            <a:bodyPr wrap="none" rtlCol="0">
              <a:spAutoFit/>
            </a:bodyPr>
            <a:lstStyle/>
            <a:p>
              <a:r>
                <a:rPr lang="ja-JP" altLang="en-US" sz="1050" dirty="0"/>
                <a:t>トノサマバッタ見つけた！と元気な声が田んぼに響く</a:t>
              </a:r>
              <a:endParaRPr kumimoji="1" lang="ja-JP" altLang="en-US" sz="1050" dirty="0"/>
            </a:p>
          </p:txBody>
        </p:sp>
        <p:sp>
          <p:nvSpPr>
            <p:cNvPr id="21" name="テキスト ボックス 20"/>
            <p:cNvSpPr txBox="1"/>
            <p:nvPr/>
          </p:nvSpPr>
          <p:spPr>
            <a:xfrm>
              <a:off x="755576" y="6309320"/>
              <a:ext cx="3425938" cy="253916"/>
            </a:xfrm>
            <a:prstGeom prst="rect">
              <a:avLst/>
            </a:prstGeom>
            <a:noFill/>
          </p:spPr>
          <p:txBody>
            <a:bodyPr wrap="none" rtlCol="0">
              <a:spAutoFit/>
            </a:bodyPr>
            <a:lstStyle/>
            <a:p>
              <a:r>
                <a:rPr lang="ja-JP" altLang="en-US" sz="1050" dirty="0"/>
                <a:t>マイナスイオンをたっぷり浴びながらの散歩は最高です！</a:t>
              </a:r>
              <a:endParaRPr kumimoji="1" lang="ja-JP" altLang="en-US" sz="1050" dirty="0"/>
            </a:p>
          </p:txBody>
        </p:sp>
        <p:sp>
          <p:nvSpPr>
            <p:cNvPr id="22" name="テキスト ボックス 21"/>
            <p:cNvSpPr txBox="1"/>
            <p:nvPr/>
          </p:nvSpPr>
          <p:spPr>
            <a:xfrm>
              <a:off x="5148064" y="6309320"/>
              <a:ext cx="1856598" cy="253916"/>
            </a:xfrm>
            <a:prstGeom prst="rect">
              <a:avLst/>
            </a:prstGeom>
            <a:noFill/>
          </p:spPr>
          <p:txBody>
            <a:bodyPr wrap="none" rtlCol="0">
              <a:spAutoFit/>
            </a:bodyPr>
            <a:lstStyle/>
            <a:p>
              <a:r>
                <a:rPr lang="ja-JP" altLang="en-US" sz="1050" dirty="0"/>
                <a:t>渋木駅の側にある小さな公園</a:t>
              </a:r>
              <a:endParaRPr kumimoji="1" lang="ja-JP" altLang="en-US" sz="1050"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60032" y="4437112"/>
            <a:ext cx="1726755" cy="253916"/>
          </a:xfrm>
          <a:prstGeom prst="rect">
            <a:avLst/>
          </a:prstGeom>
          <a:noFill/>
        </p:spPr>
        <p:txBody>
          <a:bodyPr wrap="none" rtlCol="0">
            <a:spAutoFit/>
          </a:bodyPr>
          <a:lstStyle/>
          <a:p>
            <a:r>
              <a:rPr lang="ja-JP" altLang="en-US" sz="1050" dirty="0"/>
              <a:t>活動拠点　大畑ほたるの里</a:t>
            </a:r>
            <a:endParaRPr kumimoji="1" lang="ja-JP" altLang="en-US" sz="1050" dirty="0"/>
          </a:p>
        </p:txBody>
      </p:sp>
      <p:sp>
        <p:nvSpPr>
          <p:cNvPr id="3" name="テキスト ボックス 2"/>
          <p:cNvSpPr txBox="1"/>
          <p:nvPr/>
        </p:nvSpPr>
        <p:spPr>
          <a:xfrm>
            <a:off x="323528" y="705600"/>
            <a:ext cx="7723589" cy="369332"/>
          </a:xfrm>
          <a:prstGeom prst="rect">
            <a:avLst/>
          </a:prstGeom>
          <a:noFill/>
        </p:spPr>
        <p:txBody>
          <a:bodyPr wrap="none" rtlCol="0">
            <a:spAutoFit/>
          </a:bodyPr>
          <a:lstStyle/>
          <a:p>
            <a:r>
              <a:rPr lang="ja-JP" altLang="en-US" dirty="0"/>
              <a:t>真木・渋木地区集落支援員　福永 行伸さん（真木・渋木地区まちづくり協議会）</a:t>
            </a:r>
            <a:endParaRPr lang="en-US" altLang="ja-JP" dirty="0"/>
          </a:p>
        </p:txBody>
      </p:sp>
      <p:sp>
        <p:nvSpPr>
          <p:cNvPr id="4" name="テキスト ボックス 3"/>
          <p:cNvSpPr txBox="1"/>
          <p:nvPr/>
        </p:nvSpPr>
        <p:spPr>
          <a:xfrm>
            <a:off x="251520" y="116632"/>
            <a:ext cx="2230098" cy="369332"/>
          </a:xfrm>
          <a:prstGeom prst="rect">
            <a:avLst/>
          </a:prstGeom>
          <a:noFill/>
        </p:spPr>
        <p:txBody>
          <a:bodyPr wrap="none" rtlCol="0">
            <a:spAutoFit/>
          </a:bodyPr>
          <a:lstStyle/>
          <a:p>
            <a:r>
              <a:rPr lang="ja-JP" altLang="en-US" dirty="0"/>
              <a:t>地域の頼れる人紹介</a:t>
            </a:r>
            <a:endParaRPr lang="en-US" altLang="ja-JP" dirty="0"/>
          </a:p>
        </p:txBody>
      </p:sp>
      <p:sp>
        <p:nvSpPr>
          <p:cNvPr id="5" name="テキスト ボックス 4"/>
          <p:cNvSpPr txBox="1"/>
          <p:nvPr/>
        </p:nvSpPr>
        <p:spPr>
          <a:xfrm>
            <a:off x="323528" y="1052736"/>
            <a:ext cx="6250429" cy="415498"/>
          </a:xfrm>
          <a:prstGeom prst="rect">
            <a:avLst/>
          </a:prstGeom>
          <a:noFill/>
        </p:spPr>
        <p:txBody>
          <a:bodyPr wrap="none" rtlCol="0">
            <a:spAutoFit/>
          </a:bodyPr>
          <a:lstStyle/>
          <a:p>
            <a:r>
              <a:rPr lang="ja-JP" altLang="en-US" sz="1050" dirty="0"/>
              <a:t>地域の御用聞きとして、真木・渋木地区を周り、地域住民の声を聞き、地域活性化のために尽力しています。</a:t>
            </a:r>
            <a:endParaRPr lang="en-US" altLang="ja-JP" sz="1050" dirty="0"/>
          </a:p>
          <a:p>
            <a:r>
              <a:rPr lang="ja-JP" altLang="en-US" sz="1050" dirty="0"/>
              <a:t>また、移住される方のサポートにも力を注いでいます。</a:t>
            </a:r>
            <a:endParaRPr kumimoji="1" lang="ja-JP" altLang="en-US" sz="1050" dirty="0"/>
          </a:p>
        </p:txBody>
      </p:sp>
      <p:sp>
        <p:nvSpPr>
          <p:cNvPr id="6" name="テキスト ボックス 5"/>
          <p:cNvSpPr txBox="1"/>
          <p:nvPr/>
        </p:nvSpPr>
        <p:spPr>
          <a:xfrm>
            <a:off x="395536" y="4437112"/>
            <a:ext cx="2489784" cy="253916"/>
          </a:xfrm>
          <a:prstGeom prst="rect">
            <a:avLst/>
          </a:prstGeom>
          <a:noFill/>
        </p:spPr>
        <p:txBody>
          <a:bodyPr wrap="none" rtlCol="0">
            <a:spAutoFit/>
          </a:bodyPr>
          <a:lstStyle/>
          <a:p>
            <a:r>
              <a:rPr lang="ja-JP" altLang="en-US" sz="1050" dirty="0"/>
              <a:t>福永 行伸さん（月・火・木・金曜日勤務）　</a:t>
            </a:r>
            <a:endParaRPr kumimoji="1" lang="ja-JP" altLang="en-US" sz="1050" dirty="0"/>
          </a:p>
        </p:txBody>
      </p:sp>
      <p:sp>
        <p:nvSpPr>
          <p:cNvPr id="7" name="テキスト ボックス 6"/>
          <p:cNvSpPr txBox="1"/>
          <p:nvPr/>
        </p:nvSpPr>
        <p:spPr>
          <a:xfrm>
            <a:off x="324000" y="4918906"/>
            <a:ext cx="8390438" cy="646331"/>
          </a:xfrm>
          <a:prstGeom prst="rect">
            <a:avLst/>
          </a:prstGeom>
          <a:noFill/>
        </p:spPr>
        <p:txBody>
          <a:bodyPr wrap="none" rtlCol="0">
            <a:spAutoFit/>
          </a:bodyPr>
          <a:lstStyle/>
          <a:p>
            <a:r>
              <a:rPr kumimoji="1" lang="ja-JP" altLang="en-US" sz="1200" b="1" dirty="0"/>
              <a:t>「</a:t>
            </a:r>
            <a:r>
              <a:rPr lang="ja-JP" altLang="en-US" sz="1200" b="1" dirty="0"/>
              <a:t>真木・渋木地区は米作りを中心に農業を営む農家の多い地区です。</a:t>
            </a:r>
            <a:r>
              <a:rPr kumimoji="1" lang="ja-JP" altLang="en-US" sz="1200" b="1" dirty="0"/>
              <a:t>私も米作りを行っており、農作業をしながら、</a:t>
            </a:r>
            <a:endParaRPr kumimoji="1" lang="en-US" altLang="ja-JP" sz="1200" b="1" dirty="0"/>
          </a:p>
          <a:p>
            <a:r>
              <a:rPr kumimoji="1" lang="ja-JP" altLang="en-US" sz="1200" b="1" dirty="0"/>
              <a:t>いろいろな行事に参加し、地域住民との親睦会を楽しんでいます。この地区は田舎で、生活には少々</a:t>
            </a:r>
            <a:r>
              <a:rPr lang="ja-JP" altLang="en-US" sz="1200" b="1" dirty="0"/>
              <a:t>不便なところもありますが、</a:t>
            </a:r>
            <a:endParaRPr lang="en-US" altLang="ja-JP" sz="1200" b="1" dirty="0"/>
          </a:p>
          <a:p>
            <a:r>
              <a:rPr lang="ja-JP" altLang="en-US" sz="1200" b="1" dirty="0"/>
              <a:t>豊かな自然を身近に感じ、地域の人と触れ合いながら、のんびり暮らしてみてはいかがでしょうか。」</a:t>
            </a:r>
            <a:endParaRPr kumimoji="1" lang="en-US" altLang="ja-JP" sz="1200" b="1" dirty="0"/>
          </a:p>
        </p:txBody>
      </p:sp>
      <p:sp>
        <p:nvSpPr>
          <p:cNvPr id="8" name="テキスト ボックス 7"/>
          <p:cNvSpPr txBox="1"/>
          <p:nvPr/>
        </p:nvSpPr>
        <p:spPr>
          <a:xfrm>
            <a:off x="324000" y="4678009"/>
            <a:ext cx="2007281" cy="253916"/>
          </a:xfrm>
          <a:prstGeom prst="rect">
            <a:avLst/>
          </a:prstGeom>
          <a:noFill/>
        </p:spPr>
        <p:txBody>
          <a:bodyPr wrap="none" rtlCol="0">
            <a:spAutoFit/>
          </a:bodyPr>
          <a:lstStyle/>
          <a:p>
            <a:r>
              <a:rPr lang="ja-JP" altLang="en-US" sz="1050" dirty="0"/>
              <a:t>福永さんから移住希望者の方へ</a:t>
            </a:r>
            <a:endParaRPr kumimoji="1" lang="ja-JP" altLang="en-US" sz="1050" dirty="0"/>
          </a:p>
        </p:txBody>
      </p:sp>
      <p:sp>
        <p:nvSpPr>
          <p:cNvPr id="9" name="テキスト ボックス 8"/>
          <p:cNvSpPr txBox="1"/>
          <p:nvPr/>
        </p:nvSpPr>
        <p:spPr>
          <a:xfrm>
            <a:off x="324000" y="5545513"/>
            <a:ext cx="8424464" cy="1061829"/>
          </a:xfrm>
          <a:prstGeom prst="rect">
            <a:avLst/>
          </a:prstGeom>
          <a:noFill/>
        </p:spPr>
        <p:txBody>
          <a:bodyPr wrap="square" rtlCol="0">
            <a:spAutoFit/>
          </a:bodyPr>
          <a:lstStyle/>
          <a:p>
            <a:r>
              <a:rPr lang="ja-JP" altLang="en-US" sz="1050" dirty="0"/>
              <a:t>お問い合わせは、</a:t>
            </a:r>
            <a:endParaRPr lang="en-US" altLang="ja-JP" sz="1050" dirty="0"/>
          </a:p>
          <a:p>
            <a:r>
              <a:rPr lang="ja-JP" altLang="en-US" sz="1050" dirty="0"/>
              <a:t>真木・渋木地区まちづくり協議会</a:t>
            </a:r>
            <a:endParaRPr lang="en-US" altLang="ja-JP" sz="1050" dirty="0"/>
          </a:p>
          <a:p>
            <a:r>
              <a:rPr lang="en-US" altLang="ja-JP" sz="1050" dirty="0"/>
              <a:t>MAIL</a:t>
            </a:r>
            <a:r>
              <a:rPr lang="ja-JP" altLang="en-US" sz="1050" dirty="0"/>
              <a:t>：</a:t>
            </a:r>
            <a:r>
              <a:rPr lang="en-US" altLang="ja-JP" sz="1050" dirty="0"/>
              <a:t>hfb30162@hot-cha.tv</a:t>
            </a:r>
          </a:p>
          <a:p>
            <a:r>
              <a:rPr lang="ja-JP" altLang="en-US" sz="1050" dirty="0"/>
              <a:t>◆業務内容：集落支援業務</a:t>
            </a:r>
            <a:r>
              <a:rPr kumimoji="1" lang="ja-JP" altLang="en-US" sz="1050" dirty="0"/>
              <a:t>（</a:t>
            </a:r>
            <a:r>
              <a:rPr kumimoji="1" lang="en-US" altLang="ja-JP" sz="1050" dirty="0"/>
              <a:t>※</a:t>
            </a:r>
            <a:r>
              <a:rPr kumimoji="1" lang="ja-JP" altLang="en-US" sz="1050" dirty="0"/>
              <a:t>集落支援員は、地方自治体（県・市町村）からの委嘱を受け、市町村職員とも連携しながら、集落への「目配り」とし</a:t>
            </a:r>
            <a:r>
              <a:rPr lang="ja-JP" altLang="en-US" sz="1050" dirty="0"/>
              <a:t>て、</a:t>
            </a:r>
            <a:endParaRPr kumimoji="1" lang="en-US" altLang="ja-JP" sz="1050" dirty="0"/>
          </a:p>
          <a:p>
            <a:r>
              <a:rPr lang="en-US" altLang="ja-JP" sz="1050" dirty="0"/>
              <a:t>     </a:t>
            </a:r>
            <a:r>
              <a:rPr kumimoji="1" lang="ja-JP" altLang="en-US" sz="1050" dirty="0"/>
              <a:t>集落の巡回、状況把握等を行います。）</a:t>
            </a:r>
            <a:endParaRPr kumimoji="1" lang="en-US" altLang="ja-JP" sz="1050" dirty="0"/>
          </a:p>
          <a:p>
            <a:r>
              <a:rPr lang="ja-JP" altLang="en-US" sz="1050" dirty="0"/>
              <a:t>◆事業内容　①地区組織支援　②高齢者支援　③空き家調査　④施設管理</a:t>
            </a:r>
            <a:endParaRPr kumimoji="1" lang="ja-JP" altLang="en-US" sz="1050" dirty="0"/>
          </a:p>
        </p:txBody>
      </p:sp>
      <p:cxnSp>
        <p:nvCxnSpPr>
          <p:cNvPr id="13" name="直線コネクタ 12"/>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14" name="図 13" descr="IMG_1675.jpeg"/>
          <p:cNvPicPr>
            <a:picLocks noChangeAspect="1"/>
          </p:cNvPicPr>
          <p:nvPr/>
        </p:nvPicPr>
        <p:blipFill>
          <a:blip r:embed="rId2" cstate="print">
            <a:lum bright="10000"/>
          </a:blip>
          <a:stretch>
            <a:fillRect/>
          </a:stretch>
        </p:blipFill>
        <p:spPr>
          <a:xfrm>
            <a:off x="4860032" y="1556792"/>
            <a:ext cx="3888433" cy="2880320"/>
          </a:xfrm>
          <a:prstGeom prst="rect">
            <a:avLst/>
          </a:prstGeom>
        </p:spPr>
      </p:pic>
      <p:pic>
        <p:nvPicPr>
          <p:cNvPr id="16" name="図 15" descr="20210928102604_p_R.jpg"/>
          <p:cNvPicPr>
            <a:picLocks noChangeAspect="1"/>
          </p:cNvPicPr>
          <p:nvPr/>
        </p:nvPicPr>
        <p:blipFill>
          <a:blip r:embed="rId3" cstate="print">
            <a:lum bright="10000"/>
          </a:blip>
          <a:stretch>
            <a:fillRect/>
          </a:stretch>
        </p:blipFill>
        <p:spPr>
          <a:xfrm>
            <a:off x="467544" y="1556792"/>
            <a:ext cx="3888432" cy="2857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16632"/>
            <a:ext cx="1107996" cy="369332"/>
          </a:xfrm>
          <a:prstGeom prst="rect">
            <a:avLst/>
          </a:prstGeom>
          <a:noFill/>
        </p:spPr>
        <p:txBody>
          <a:bodyPr wrap="none" rtlCol="0">
            <a:spAutoFit/>
          </a:bodyPr>
          <a:lstStyle/>
          <a:p>
            <a:r>
              <a:rPr lang="ja-JP" altLang="en-US" dirty="0"/>
              <a:t>医療機関</a:t>
            </a:r>
            <a:endParaRPr lang="en-US" altLang="ja-JP" dirty="0"/>
          </a:p>
        </p:txBody>
      </p:sp>
      <p:cxnSp>
        <p:nvCxnSpPr>
          <p:cNvPr id="4" name="直線コネクタ 3"/>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4D3C8935-4C8A-432A-9CB6-5649D1229277}"/>
              </a:ext>
            </a:extLst>
          </p:cNvPr>
          <p:cNvPicPr>
            <a:picLocks noChangeAspect="1"/>
          </p:cNvPicPr>
          <p:nvPr/>
        </p:nvPicPr>
        <p:blipFill rotWithShape="1">
          <a:blip r:embed="rId2">
            <a:extLst>
              <a:ext uri="{28A0092B-C50C-407E-A947-70E740481C1C}">
                <a14:useLocalDpi xmlns:a14="http://schemas.microsoft.com/office/drawing/2010/main" val="0"/>
              </a:ext>
            </a:extLst>
          </a:blip>
          <a:srcRect t="2736"/>
          <a:stretch/>
        </p:blipFill>
        <p:spPr>
          <a:xfrm>
            <a:off x="179511" y="692696"/>
            <a:ext cx="8772953" cy="60486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471E2B-0627-4895-A103-C91121F33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74077"/>
            <a:ext cx="8784976" cy="6044919"/>
          </a:xfrm>
          <a:prstGeom prst="rect">
            <a:avLst/>
          </a:prstGeom>
          <a:ln>
            <a:solidFill>
              <a:schemeClr val="tx1"/>
            </a:solidFill>
          </a:ln>
        </p:spPr>
      </p:pic>
      <p:sp>
        <p:nvSpPr>
          <p:cNvPr id="4" name="テキスト ボックス 3">
            <a:extLst>
              <a:ext uri="{FF2B5EF4-FFF2-40B4-BE49-F238E27FC236}">
                <a16:creationId xmlns:a16="http://schemas.microsoft.com/office/drawing/2014/main" id="{409BFF3D-447F-4AEC-9BD4-4465EECED689}"/>
              </a:ext>
            </a:extLst>
          </p:cNvPr>
          <p:cNvSpPr txBox="1"/>
          <p:nvPr/>
        </p:nvSpPr>
        <p:spPr>
          <a:xfrm>
            <a:off x="251520" y="116632"/>
            <a:ext cx="1107996" cy="369332"/>
          </a:xfrm>
          <a:prstGeom prst="rect">
            <a:avLst/>
          </a:prstGeom>
          <a:noFill/>
        </p:spPr>
        <p:txBody>
          <a:bodyPr wrap="none" rtlCol="0">
            <a:spAutoFit/>
          </a:bodyPr>
          <a:lstStyle/>
          <a:p>
            <a:r>
              <a:rPr lang="ja-JP" altLang="en-US" dirty="0"/>
              <a:t>公共交通</a:t>
            </a:r>
            <a:endParaRPr lang="en-US" altLang="ja-JP" dirty="0"/>
          </a:p>
        </p:txBody>
      </p:sp>
      <p:sp>
        <p:nvSpPr>
          <p:cNvPr id="5" name="正方形/長方形 4">
            <a:extLst>
              <a:ext uri="{FF2B5EF4-FFF2-40B4-BE49-F238E27FC236}">
                <a16:creationId xmlns:a16="http://schemas.microsoft.com/office/drawing/2014/main" id="{F0DC0F4A-4643-462E-88D5-AC2C5CDA78F9}"/>
              </a:ext>
            </a:extLst>
          </p:cNvPr>
          <p:cNvSpPr/>
          <p:nvPr/>
        </p:nvSpPr>
        <p:spPr>
          <a:xfrm>
            <a:off x="0" y="476672"/>
            <a:ext cx="9144000"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真木・渋木MAP.png"/>
          <p:cNvPicPr>
            <a:picLocks noChangeAspect="1"/>
          </p:cNvPicPr>
          <p:nvPr/>
        </p:nvPicPr>
        <p:blipFill>
          <a:blip r:embed="rId2" cstate="print"/>
          <a:stretch>
            <a:fillRect/>
          </a:stretch>
        </p:blipFill>
        <p:spPr>
          <a:xfrm>
            <a:off x="107504" y="116632"/>
            <a:ext cx="8928992" cy="6624736"/>
          </a:xfrm>
          <a:prstGeom prst="rect">
            <a:avLst/>
          </a:prstGeom>
          <a:ln>
            <a:solidFill>
              <a:schemeClr val="tx1"/>
            </a:solidFill>
          </a:ln>
        </p:spPr>
      </p:pic>
      <p:sp>
        <p:nvSpPr>
          <p:cNvPr id="3" name="正方形/長方形 2">
            <a:extLst>
              <a:ext uri="{FF2B5EF4-FFF2-40B4-BE49-F238E27FC236}">
                <a16:creationId xmlns:a16="http://schemas.microsoft.com/office/drawing/2014/main" id="{E77989E0-189C-4DEC-BC90-2CFCA6034F53}"/>
              </a:ext>
            </a:extLst>
          </p:cNvPr>
          <p:cNvSpPr/>
          <p:nvPr/>
        </p:nvSpPr>
        <p:spPr>
          <a:xfrm>
            <a:off x="3563888" y="548680"/>
            <a:ext cx="79208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D20A684-63D3-44B2-BC24-11B482E0F4B1}"/>
              </a:ext>
            </a:extLst>
          </p:cNvPr>
          <p:cNvSpPr/>
          <p:nvPr/>
        </p:nvSpPr>
        <p:spPr>
          <a:xfrm>
            <a:off x="3635896" y="1340768"/>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692568B-2115-4C5A-B1FA-EB3572F0563C}"/>
              </a:ext>
            </a:extLst>
          </p:cNvPr>
          <p:cNvSpPr/>
          <p:nvPr/>
        </p:nvSpPr>
        <p:spPr>
          <a:xfrm flipV="1">
            <a:off x="7020272" y="1116729"/>
            <a:ext cx="1296144" cy="160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543E60E-6287-40A6-A5B2-3F983E77E815}"/>
              </a:ext>
            </a:extLst>
          </p:cNvPr>
          <p:cNvSpPr txBox="1"/>
          <p:nvPr/>
        </p:nvSpPr>
        <p:spPr>
          <a:xfrm>
            <a:off x="3661208" y="852971"/>
            <a:ext cx="942887" cy="307777"/>
          </a:xfrm>
          <a:prstGeom prst="rect">
            <a:avLst/>
          </a:prstGeom>
          <a:noFill/>
        </p:spPr>
        <p:txBody>
          <a:bodyPr wrap="non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220</a:t>
            </a:r>
            <a:r>
              <a:rPr kumimoji="1" lang="ja-JP" altLang="en-US" sz="1400" dirty="0">
                <a:latin typeface="HG丸ｺﾞｼｯｸM-PRO" panose="020F0600000000000000" pitchFamily="50" charset="-128"/>
                <a:ea typeface="HG丸ｺﾞｼｯｸM-PRO" panose="020F0600000000000000" pitchFamily="50" charset="-128"/>
              </a:rPr>
              <a:t>世帯</a:t>
            </a:r>
          </a:p>
        </p:txBody>
      </p:sp>
      <p:sp>
        <p:nvSpPr>
          <p:cNvPr id="7" name="テキスト ボックス 6">
            <a:extLst>
              <a:ext uri="{FF2B5EF4-FFF2-40B4-BE49-F238E27FC236}">
                <a16:creationId xmlns:a16="http://schemas.microsoft.com/office/drawing/2014/main" id="{856F73A9-B534-4094-BD34-604B999C6800}"/>
              </a:ext>
            </a:extLst>
          </p:cNvPr>
          <p:cNvSpPr txBox="1"/>
          <p:nvPr/>
        </p:nvSpPr>
        <p:spPr>
          <a:xfrm>
            <a:off x="3614082" y="500939"/>
            <a:ext cx="1013419" cy="400110"/>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456</a:t>
            </a:r>
            <a:r>
              <a:rPr lang="ja-JP" altLang="en-US" sz="2000" dirty="0">
                <a:latin typeface="HG丸ｺﾞｼｯｸM-PRO" panose="020F0600000000000000" pitchFamily="50" charset="-128"/>
                <a:ea typeface="HG丸ｺﾞｼｯｸM-PRO" panose="020F0600000000000000" pitchFamily="50" charset="-128"/>
              </a:rPr>
              <a:t>人</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154E37FC-F9B2-479E-8828-E0F98BFF2CF0}"/>
              </a:ext>
            </a:extLst>
          </p:cNvPr>
          <p:cNvSpPr txBox="1"/>
          <p:nvPr/>
        </p:nvSpPr>
        <p:spPr>
          <a:xfrm>
            <a:off x="3563888" y="1328575"/>
            <a:ext cx="1103187" cy="230832"/>
          </a:xfrm>
          <a:prstGeom prst="rect">
            <a:avLst/>
          </a:prstGeom>
          <a:noFill/>
        </p:spPr>
        <p:txBody>
          <a:bodyPr wrap="none" rtlCol="0">
            <a:spAutoFit/>
          </a:bodyPr>
          <a:lstStyle/>
          <a:p>
            <a:r>
              <a:rPr lang="en-US" altLang="ja-JP" sz="900" dirty="0">
                <a:latin typeface="HG丸ｺﾞｼｯｸM-PRO" panose="020F0600000000000000" pitchFamily="50" charset="-128"/>
                <a:ea typeface="HG丸ｺﾞｼｯｸM-PRO" panose="020F0600000000000000" pitchFamily="50" charset="-128"/>
              </a:rPr>
              <a:t>[R6.12/31</a:t>
            </a:r>
            <a:r>
              <a:rPr lang="ja-JP" altLang="en-US" sz="900" dirty="0">
                <a:latin typeface="HG丸ｺﾞｼｯｸM-PRO" panose="020F0600000000000000" pitchFamily="50" charset="-128"/>
                <a:ea typeface="HG丸ｺﾞｼｯｸM-PRO" panose="020F0600000000000000" pitchFamily="50" charset="-128"/>
              </a:rPr>
              <a:t>現在</a:t>
            </a:r>
            <a:r>
              <a:rPr lang="en-US" altLang="ja-JP" sz="900" dirty="0">
                <a:latin typeface="HG丸ｺﾞｼｯｸM-PRO" panose="020F0600000000000000" pitchFamily="50" charset="-128"/>
                <a:ea typeface="HG丸ｺﾞｼｯｸM-PRO" panose="020F0600000000000000" pitchFamily="50" charset="-128"/>
              </a:rPr>
              <a:t>]</a:t>
            </a:r>
            <a:endParaRPr kumimoji="1" lang="ja-JP" altLang="en-US" sz="90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93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107996" cy="369332"/>
          </a:xfrm>
          <a:prstGeom prst="rect">
            <a:avLst/>
          </a:prstGeom>
          <a:noFill/>
        </p:spPr>
        <p:txBody>
          <a:bodyPr wrap="none" rtlCol="0">
            <a:spAutoFit/>
          </a:bodyPr>
          <a:lstStyle/>
          <a:p>
            <a:r>
              <a:rPr lang="ja-JP" altLang="en-US" dirty="0"/>
              <a:t>生活環境</a:t>
            </a:r>
            <a:endParaRPr kumimoji="1" lang="ja-JP" altLang="en-US" dirty="0"/>
          </a:p>
        </p:txBody>
      </p:sp>
      <p:sp>
        <p:nvSpPr>
          <p:cNvPr id="3" name="テキスト ボックス 2"/>
          <p:cNvSpPr txBox="1"/>
          <p:nvPr/>
        </p:nvSpPr>
        <p:spPr>
          <a:xfrm>
            <a:off x="324000" y="705600"/>
            <a:ext cx="8640488" cy="1061829"/>
          </a:xfrm>
          <a:prstGeom prst="rect">
            <a:avLst/>
          </a:prstGeom>
          <a:noFill/>
        </p:spPr>
        <p:txBody>
          <a:bodyPr wrap="square" rtlCol="0">
            <a:spAutoFit/>
          </a:bodyPr>
          <a:lstStyle/>
          <a:p>
            <a:r>
              <a:rPr lang="ja-JP" altLang="en-US" sz="1050" dirty="0"/>
              <a:t>公共交通機関が充実していない地域のため、</a:t>
            </a:r>
            <a:r>
              <a:rPr kumimoji="1" lang="en-US" altLang="ja-JP" sz="1050" dirty="0"/>
              <a:t>1</a:t>
            </a:r>
            <a:r>
              <a:rPr kumimoji="1" lang="ja-JP" altLang="en-US" sz="1050" dirty="0"/>
              <a:t>人</a:t>
            </a:r>
            <a:r>
              <a:rPr kumimoji="1" lang="en-US" altLang="ja-JP" sz="1050" dirty="0"/>
              <a:t>1</a:t>
            </a:r>
            <a:r>
              <a:rPr kumimoji="1" lang="ja-JP" altLang="en-US" sz="1050" dirty="0"/>
              <a:t>台車を所有されている家庭が多いです。</a:t>
            </a:r>
            <a:r>
              <a:rPr lang="ja-JP" altLang="en-US" sz="1050" dirty="0">
                <a:latin typeface="ＭＳ ゴシック" pitchFamily="49" charset="-128"/>
                <a:ea typeface="ＭＳ ゴシック" pitchFamily="49" charset="-128"/>
              </a:rPr>
              <a:t>美祢市に隣接していますので、</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この地域の方は仕事の勤務地も、美祢市（車で</a:t>
            </a:r>
            <a:r>
              <a:rPr lang="en-US" altLang="ja-JP" sz="1050" dirty="0">
                <a:latin typeface="ＭＳ ゴシック" pitchFamily="49" charset="-128"/>
                <a:ea typeface="ＭＳ ゴシック" pitchFamily="49" charset="-128"/>
              </a:rPr>
              <a:t>15</a:t>
            </a:r>
            <a:r>
              <a:rPr lang="ja-JP" altLang="en-US" sz="1050" dirty="0">
                <a:latin typeface="ＭＳ ゴシック" pitchFamily="49" charset="-128"/>
                <a:ea typeface="ＭＳ ゴシック" pitchFamily="49" charset="-128"/>
              </a:rPr>
              <a:t>分程度）や山口市</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車で</a:t>
            </a:r>
            <a:r>
              <a:rPr lang="en-US" altLang="ja-JP" sz="1050" dirty="0">
                <a:latin typeface="ＭＳ ゴシック" pitchFamily="49" charset="-128"/>
                <a:ea typeface="ＭＳ ゴシック" pitchFamily="49" charset="-128"/>
              </a:rPr>
              <a:t>45</a:t>
            </a:r>
            <a:r>
              <a:rPr lang="ja-JP" altLang="en-US" sz="1050" dirty="0">
                <a:latin typeface="ＭＳ ゴシック" pitchFamily="49" charset="-128"/>
                <a:ea typeface="ＭＳ ゴシック" pitchFamily="49" charset="-128"/>
              </a:rPr>
              <a:t>分程度）へ通勤している方も多いです。</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また地域内から三隅地域に抜ける道を利用されている方も多く、萩市へも</a:t>
            </a:r>
            <a:r>
              <a:rPr lang="en-US" altLang="ja-JP" sz="1050" dirty="0">
                <a:latin typeface="ＭＳ ゴシック" pitchFamily="49" charset="-128"/>
                <a:ea typeface="ＭＳ ゴシック" pitchFamily="49" charset="-128"/>
              </a:rPr>
              <a:t>30</a:t>
            </a:r>
            <a:r>
              <a:rPr lang="ja-JP" altLang="en-US" sz="1050" dirty="0">
                <a:latin typeface="ＭＳ ゴシック" pitchFamily="49" charset="-128"/>
                <a:ea typeface="ＭＳ ゴシック" pitchFamily="49" charset="-128"/>
              </a:rPr>
              <a:t>分程度で行くことができます。</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公共交通機関としては、</a:t>
            </a:r>
            <a:r>
              <a:rPr lang="en-US" altLang="ja-JP" sz="1050" dirty="0">
                <a:latin typeface="ＭＳ ゴシック" pitchFamily="49" charset="-128"/>
                <a:ea typeface="ＭＳ ゴシック" pitchFamily="49" charset="-128"/>
              </a:rPr>
              <a:t>JR</a:t>
            </a:r>
            <a:r>
              <a:rPr lang="ja-JP" altLang="en-US" sz="1050" dirty="0">
                <a:latin typeface="ＭＳ ゴシック" pitchFamily="49" charset="-128"/>
                <a:ea typeface="ＭＳ ゴシック" pitchFamily="49" charset="-128"/>
              </a:rPr>
              <a:t>美祢線 渋木駅がありますが、運行は</a:t>
            </a:r>
            <a:r>
              <a:rPr lang="en-US" altLang="ja-JP" sz="1050" dirty="0">
                <a:latin typeface="ＭＳ ゴシック" pitchFamily="49" charset="-128"/>
                <a:ea typeface="ＭＳ ゴシック" pitchFamily="49" charset="-128"/>
              </a:rPr>
              <a:t>1</a:t>
            </a:r>
            <a:r>
              <a:rPr lang="ja-JP" altLang="en-US" sz="1050" dirty="0">
                <a:latin typeface="ＭＳ ゴシック" pitchFamily="49" charset="-128"/>
                <a:ea typeface="ＭＳ ゴシック" pitchFamily="49" charset="-128"/>
              </a:rPr>
              <a:t>～</a:t>
            </a:r>
            <a:r>
              <a:rPr lang="en-US" altLang="ja-JP" sz="1050" dirty="0">
                <a:latin typeface="ＭＳ ゴシック" pitchFamily="49" charset="-128"/>
                <a:ea typeface="ＭＳ ゴシック" pitchFamily="49" charset="-128"/>
              </a:rPr>
              <a:t>2</a:t>
            </a:r>
            <a:r>
              <a:rPr lang="ja-JP" altLang="en-US" sz="1050" dirty="0">
                <a:latin typeface="ＭＳ ゴシック" pitchFamily="49" charset="-128"/>
                <a:ea typeface="ＭＳ ゴシック" pitchFamily="49" charset="-128"/>
              </a:rPr>
              <a:t>時間に</a:t>
            </a:r>
            <a:r>
              <a:rPr lang="en-US" altLang="ja-JP" sz="1050" dirty="0">
                <a:latin typeface="ＭＳ ゴシック" pitchFamily="49" charset="-128"/>
                <a:ea typeface="ＭＳ ゴシック" pitchFamily="49" charset="-128"/>
              </a:rPr>
              <a:t>1</a:t>
            </a:r>
            <a:r>
              <a:rPr lang="ja-JP" altLang="en-US" sz="1050" dirty="0">
                <a:latin typeface="ＭＳ ゴシック" pitchFamily="49" charset="-128"/>
                <a:ea typeface="ＭＳ ゴシック" pitchFamily="49" charset="-128"/>
              </a:rPr>
              <a:t>本程度です。</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住民の生活交通手段を確保するために</a:t>
            </a:r>
            <a:r>
              <a:rPr lang="en-US" altLang="ja-JP" sz="1050" dirty="0"/>
              <a:t> 2021</a:t>
            </a:r>
            <a:r>
              <a:rPr lang="ja-JP" altLang="en-US" sz="1050" dirty="0"/>
              <a:t>年</a:t>
            </a:r>
            <a:r>
              <a:rPr lang="en-US" altLang="ja-JP" sz="1050" dirty="0"/>
              <a:t>10</a:t>
            </a:r>
            <a:r>
              <a:rPr lang="ja-JP" altLang="en-US" sz="1050" dirty="0"/>
              <a:t>月よりデマンド交通が新たに運行開始しました。</a:t>
            </a:r>
            <a:endParaRPr lang="en-US" altLang="ja-JP" sz="1050" dirty="0">
              <a:latin typeface="ＭＳ ゴシック" pitchFamily="49" charset="-128"/>
              <a:ea typeface="ＭＳ ゴシック" pitchFamily="49" charset="-128"/>
            </a:endParaRPr>
          </a:p>
          <a:p>
            <a:endParaRPr kumimoji="1" lang="en-US" altLang="ja-JP" sz="1050" dirty="0"/>
          </a:p>
        </p:txBody>
      </p:sp>
      <p:cxnSp>
        <p:nvCxnSpPr>
          <p:cNvPr id="13" name="直線コネクタ 12"/>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図 5" descr="20210928091659_p_R.jpg"/>
          <p:cNvPicPr>
            <a:picLocks noChangeAspect="1"/>
          </p:cNvPicPr>
          <p:nvPr/>
        </p:nvPicPr>
        <p:blipFill>
          <a:blip r:embed="rId2" cstate="print">
            <a:lum bright="10000"/>
          </a:blip>
          <a:srcRect l="5445" t="25412" r="31932" b="16503"/>
          <a:stretch>
            <a:fillRect/>
          </a:stretch>
        </p:blipFill>
        <p:spPr>
          <a:xfrm>
            <a:off x="540000" y="1699200"/>
            <a:ext cx="3168352" cy="2160000"/>
          </a:xfrm>
          <a:prstGeom prst="rect">
            <a:avLst/>
          </a:prstGeom>
        </p:spPr>
      </p:pic>
      <p:pic>
        <p:nvPicPr>
          <p:cNvPr id="7" name="図 6" descr="20210928113028_p_R.jpg"/>
          <p:cNvPicPr>
            <a:picLocks noChangeAspect="1"/>
          </p:cNvPicPr>
          <p:nvPr/>
        </p:nvPicPr>
        <p:blipFill>
          <a:blip r:embed="rId3" cstate="print"/>
          <a:stretch>
            <a:fillRect/>
          </a:stretch>
        </p:blipFill>
        <p:spPr>
          <a:xfrm>
            <a:off x="4932040" y="1700808"/>
            <a:ext cx="3168352" cy="2160000"/>
          </a:xfrm>
          <a:prstGeom prst="rect">
            <a:avLst/>
          </a:prstGeom>
        </p:spPr>
      </p:pic>
      <p:pic>
        <p:nvPicPr>
          <p:cNvPr id="11" name="図 10" descr="図1.png"/>
          <p:cNvPicPr>
            <a:picLocks noChangeAspect="1"/>
          </p:cNvPicPr>
          <p:nvPr/>
        </p:nvPicPr>
        <p:blipFill>
          <a:blip r:embed="rId4" cstate="print"/>
          <a:stretch>
            <a:fillRect/>
          </a:stretch>
        </p:blipFill>
        <p:spPr>
          <a:xfrm>
            <a:off x="539552" y="4293096"/>
            <a:ext cx="3200136" cy="2200474"/>
          </a:xfrm>
          <a:prstGeom prst="rect">
            <a:avLst/>
          </a:prstGeom>
        </p:spPr>
      </p:pic>
      <p:pic>
        <p:nvPicPr>
          <p:cNvPr id="12" name="図 11" descr="図2.png"/>
          <p:cNvPicPr>
            <a:picLocks noChangeAspect="1"/>
          </p:cNvPicPr>
          <p:nvPr/>
        </p:nvPicPr>
        <p:blipFill>
          <a:blip r:embed="rId5" cstate="print"/>
          <a:stretch>
            <a:fillRect/>
          </a:stretch>
        </p:blipFill>
        <p:spPr>
          <a:xfrm>
            <a:off x="4932040" y="4293096"/>
            <a:ext cx="3206231" cy="2200474"/>
          </a:xfrm>
          <a:prstGeom prst="rect">
            <a:avLst/>
          </a:prstGeom>
        </p:spPr>
      </p:pic>
      <p:sp>
        <p:nvSpPr>
          <p:cNvPr id="14" name="テキスト ボックス 13"/>
          <p:cNvSpPr txBox="1"/>
          <p:nvPr/>
        </p:nvSpPr>
        <p:spPr>
          <a:xfrm>
            <a:off x="539552" y="3861048"/>
            <a:ext cx="3002745" cy="253916"/>
          </a:xfrm>
          <a:prstGeom prst="rect">
            <a:avLst/>
          </a:prstGeom>
          <a:noFill/>
        </p:spPr>
        <p:txBody>
          <a:bodyPr wrap="none" rtlCol="0">
            <a:spAutoFit/>
          </a:bodyPr>
          <a:lstStyle/>
          <a:p>
            <a:r>
              <a:rPr lang="ja-JP" altLang="en-US" sz="1050" dirty="0"/>
              <a:t>坂水地区　市街地方面と萩・三隅方面への別れ道</a:t>
            </a:r>
            <a:endParaRPr kumimoji="1" lang="ja-JP" altLang="en-US" sz="1050" dirty="0"/>
          </a:p>
        </p:txBody>
      </p:sp>
      <p:sp>
        <p:nvSpPr>
          <p:cNvPr id="15" name="テキスト ボックス 14"/>
          <p:cNvSpPr txBox="1"/>
          <p:nvPr/>
        </p:nvSpPr>
        <p:spPr>
          <a:xfrm>
            <a:off x="4932040" y="3861048"/>
            <a:ext cx="1737976" cy="253916"/>
          </a:xfrm>
          <a:prstGeom prst="rect">
            <a:avLst/>
          </a:prstGeom>
          <a:noFill/>
        </p:spPr>
        <p:txBody>
          <a:bodyPr wrap="none" rtlCol="0">
            <a:spAutoFit/>
          </a:bodyPr>
          <a:lstStyle/>
          <a:p>
            <a:r>
              <a:rPr lang="en-US" altLang="ja-JP" sz="1050" dirty="0"/>
              <a:t>JR</a:t>
            </a:r>
            <a:r>
              <a:rPr lang="ja-JP" altLang="en-US" sz="1050" dirty="0"/>
              <a:t>美祢線　渋木駅（無人駅）</a:t>
            </a:r>
            <a:endParaRPr kumimoji="1" lang="ja-JP" altLang="en-US" sz="1050" dirty="0"/>
          </a:p>
        </p:txBody>
      </p:sp>
      <p:sp>
        <p:nvSpPr>
          <p:cNvPr id="16" name="テキスト ボックス 15"/>
          <p:cNvSpPr txBox="1"/>
          <p:nvPr/>
        </p:nvSpPr>
        <p:spPr>
          <a:xfrm>
            <a:off x="539552" y="6471442"/>
            <a:ext cx="3286477" cy="253916"/>
          </a:xfrm>
          <a:prstGeom prst="rect">
            <a:avLst/>
          </a:prstGeom>
          <a:noFill/>
        </p:spPr>
        <p:txBody>
          <a:bodyPr wrap="none" rtlCol="0">
            <a:spAutoFit/>
          </a:bodyPr>
          <a:lstStyle/>
          <a:p>
            <a:r>
              <a:rPr lang="ja-JP" altLang="en-US" sz="1050" dirty="0"/>
              <a:t>デマンド交通　自宅付近から乗り降りができる公共交通</a:t>
            </a:r>
            <a:endParaRPr kumimoji="1" lang="ja-JP" altLang="en-US" sz="1050" dirty="0"/>
          </a:p>
        </p:txBody>
      </p:sp>
      <p:sp>
        <p:nvSpPr>
          <p:cNvPr id="17" name="テキスト ボックス 16"/>
          <p:cNvSpPr txBox="1"/>
          <p:nvPr/>
        </p:nvSpPr>
        <p:spPr>
          <a:xfrm>
            <a:off x="4932040" y="6471442"/>
            <a:ext cx="2845651" cy="253916"/>
          </a:xfrm>
          <a:prstGeom prst="rect">
            <a:avLst/>
          </a:prstGeom>
          <a:noFill/>
        </p:spPr>
        <p:txBody>
          <a:bodyPr wrap="none" rtlCol="0">
            <a:spAutoFit/>
          </a:bodyPr>
          <a:lstStyle/>
          <a:p>
            <a:r>
              <a:rPr lang="ja-JP" altLang="en-US" sz="1050" dirty="0"/>
              <a:t>デマンド交通　利用には事前登録が必要になる</a:t>
            </a:r>
            <a:endParaRPr kumimoji="1" lang="ja-JP" alt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8664" y="116632"/>
            <a:ext cx="1338828" cy="369332"/>
          </a:xfrm>
          <a:prstGeom prst="rect">
            <a:avLst/>
          </a:prstGeom>
          <a:noFill/>
        </p:spPr>
        <p:txBody>
          <a:bodyPr wrap="none" rtlCol="0">
            <a:spAutoFit/>
          </a:bodyPr>
          <a:lstStyle/>
          <a:p>
            <a:r>
              <a:rPr kumimoji="1" lang="ja-JP" altLang="en-US" dirty="0"/>
              <a:t>地域の特徴</a:t>
            </a:r>
          </a:p>
        </p:txBody>
      </p:sp>
      <p:grpSp>
        <p:nvGrpSpPr>
          <p:cNvPr id="4" name="グループ化 3"/>
          <p:cNvGrpSpPr/>
          <p:nvPr/>
        </p:nvGrpSpPr>
        <p:grpSpPr>
          <a:xfrm>
            <a:off x="611560" y="3789040"/>
            <a:ext cx="7316559" cy="3008202"/>
            <a:chOff x="300226" y="3789040"/>
            <a:chExt cx="7316559" cy="3008202"/>
          </a:xfrm>
        </p:grpSpPr>
        <p:sp>
          <p:nvSpPr>
            <p:cNvPr id="5" name="テキスト ボックス 4"/>
            <p:cNvSpPr txBox="1"/>
            <p:nvPr/>
          </p:nvSpPr>
          <p:spPr>
            <a:xfrm>
              <a:off x="395536" y="3789040"/>
              <a:ext cx="184731" cy="253916"/>
            </a:xfrm>
            <a:prstGeom prst="rect">
              <a:avLst/>
            </a:prstGeom>
            <a:noFill/>
          </p:spPr>
          <p:txBody>
            <a:bodyPr wrap="none" rtlCol="0">
              <a:spAutoFit/>
            </a:bodyPr>
            <a:lstStyle/>
            <a:p>
              <a:endParaRPr kumimoji="1" lang="ja-JP" altLang="en-US" sz="1050" dirty="0"/>
            </a:p>
          </p:txBody>
        </p:sp>
        <p:sp>
          <p:nvSpPr>
            <p:cNvPr id="6" name="テキスト ボックス 5"/>
            <p:cNvSpPr txBox="1"/>
            <p:nvPr/>
          </p:nvSpPr>
          <p:spPr>
            <a:xfrm>
              <a:off x="300226" y="6381744"/>
              <a:ext cx="3292889" cy="415498"/>
            </a:xfrm>
            <a:prstGeom prst="rect">
              <a:avLst/>
            </a:prstGeom>
            <a:noFill/>
          </p:spPr>
          <p:txBody>
            <a:bodyPr wrap="none" rtlCol="0">
              <a:spAutoFit/>
            </a:bodyPr>
            <a:lstStyle/>
            <a:p>
              <a:r>
                <a:rPr lang="ja-JP" altLang="en-US" sz="1050" dirty="0"/>
                <a:t>市街地に比べ積雪が多い地域のため、茅葺屋根だった</a:t>
              </a:r>
              <a:endParaRPr lang="en-US" altLang="ja-JP" sz="1050" dirty="0"/>
            </a:p>
            <a:p>
              <a:r>
                <a:rPr lang="ja-JP" altLang="en-US" sz="1050" dirty="0"/>
                <a:t>家も多く残る</a:t>
              </a:r>
              <a:endParaRPr lang="en-US" altLang="ja-JP" sz="1050" dirty="0"/>
            </a:p>
          </p:txBody>
        </p:sp>
        <p:sp>
          <p:nvSpPr>
            <p:cNvPr id="7" name="テキスト ボックス 6"/>
            <p:cNvSpPr txBox="1"/>
            <p:nvPr/>
          </p:nvSpPr>
          <p:spPr>
            <a:xfrm>
              <a:off x="4764722" y="3789040"/>
              <a:ext cx="2852063" cy="253916"/>
            </a:xfrm>
            <a:prstGeom prst="rect">
              <a:avLst/>
            </a:prstGeom>
            <a:noFill/>
          </p:spPr>
          <p:txBody>
            <a:bodyPr wrap="none" rtlCol="0">
              <a:spAutoFit/>
            </a:bodyPr>
            <a:lstStyle/>
            <a:p>
              <a:r>
                <a:rPr lang="ja-JP" altLang="en-US" sz="1050" dirty="0"/>
                <a:t>お米の収穫時期は黄金色の田園風景が広がる</a:t>
              </a:r>
              <a:endParaRPr kumimoji="1" lang="ja-JP" altLang="en-US" sz="1050" dirty="0"/>
            </a:p>
          </p:txBody>
        </p:sp>
        <p:sp>
          <p:nvSpPr>
            <p:cNvPr id="8" name="テキスト ボックス 7"/>
            <p:cNvSpPr txBox="1"/>
            <p:nvPr/>
          </p:nvSpPr>
          <p:spPr>
            <a:xfrm>
              <a:off x="4764722" y="6381328"/>
              <a:ext cx="2492990" cy="253916"/>
            </a:xfrm>
            <a:prstGeom prst="rect">
              <a:avLst/>
            </a:prstGeom>
            <a:noFill/>
          </p:spPr>
          <p:txBody>
            <a:bodyPr wrap="none" rtlCol="0">
              <a:spAutoFit/>
            </a:bodyPr>
            <a:lstStyle/>
            <a:p>
              <a:r>
                <a:rPr lang="ja-JP" altLang="en-US" sz="1050" dirty="0"/>
                <a:t>山間部は一度積もると、しばらく雪が残る</a:t>
              </a:r>
              <a:endParaRPr kumimoji="1" lang="ja-JP" altLang="en-US" sz="1050" dirty="0"/>
            </a:p>
          </p:txBody>
        </p:sp>
      </p:grpSp>
      <p:cxnSp>
        <p:nvCxnSpPr>
          <p:cNvPr id="13" name="直線コネクタ 12"/>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23528" y="705600"/>
            <a:ext cx="8784777" cy="1223412"/>
          </a:xfrm>
          <a:prstGeom prst="rect">
            <a:avLst/>
          </a:prstGeom>
          <a:noFill/>
        </p:spPr>
        <p:txBody>
          <a:bodyPr wrap="none" rtlCol="0">
            <a:spAutoFit/>
          </a:bodyPr>
          <a:lstStyle/>
          <a:p>
            <a:r>
              <a:rPr lang="ja-JP" altLang="en-US" sz="1050" dirty="0">
                <a:latin typeface="+mn-ea"/>
              </a:rPr>
              <a:t>真木・渋木地域は長門市南東部に位置し、美祢市に隣接した花尾山（はなおさん）の麓にある農山村集落です。</a:t>
            </a:r>
            <a:r>
              <a:rPr lang="ja-JP" altLang="en-US" sz="1050" dirty="0">
                <a:latin typeface="ＭＳ ゴシック" pitchFamily="49" charset="-128"/>
                <a:ea typeface="ＭＳ ゴシック" pitchFamily="49" charset="-128"/>
              </a:rPr>
              <a:t>一面、田畑が広がり山に囲まれた </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自然豊かな地域で、のんびりとのどかな自然を感じながら過ごすことができます。農業が盛んな地域で、寒暖の差が大きいことから、</a:t>
            </a:r>
            <a:endParaRPr lang="en-US" altLang="ja-JP" sz="1050" dirty="0">
              <a:latin typeface="ＭＳ ゴシック" pitchFamily="49" charset="-128"/>
              <a:ea typeface="ＭＳ ゴシック" pitchFamily="49" charset="-128"/>
            </a:endParaRPr>
          </a:p>
          <a:p>
            <a:r>
              <a:rPr lang="ja-JP" altLang="en-US" sz="1050" dirty="0">
                <a:latin typeface="ＭＳ ゴシック" pitchFamily="49" charset="-128"/>
                <a:ea typeface="ＭＳ ゴシック" pitchFamily="49" charset="-128"/>
              </a:rPr>
              <a:t>良質で美味しいお米が作られています。</a:t>
            </a:r>
            <a:r>
              <a:rPr lang="ja-JP" altLang="en-US" sz="1050" dirty="0">
                <a:latin typeface="+mn-ea"/>
              </a:rPr>
              <a:t>山間部に位置しているため、気温は低く冬場は積雪もある為、多くの方がスタッドレスタイヤを所有しています。</a:t>
            </a:r>
            <a:endParaRPr lang="en-US" altLang="ja-JP" sz="1050" dirty="0">
              <a:latin typeface="+mn-ea"/>
            </a:endParaRPr>
          </a:p>
          <a:p>
            <a:endParaRPr lang="en-US" altLang="ja-JP" sz="1050" dirty="0">
              <a:latin typeface="ＭＳ ゴシック" pitchFamily="49" charset="-128"/>
              <a:ea typeface="ＭＳ ゴシック" pitchFamily="49" charset="-128"/>
            </a:endParaRPr>
          </a:p>
          <a:p>
            <a:endParaRPr lang="en-US" altLang="ja-JP" sz="1050" dirty="0">
              <a:latin typeface="+mn-ea"/>
            </a:endParaRPr>
          </a:p>
          <a:p>
            <a:pPr>
              <a:buNone/>
            </a:pPr>
            <a:endParaRPr lang="en-US" altLang="ja-JP" sz="1050" dirty="0">
              <a:latin typeface="+mn-ea"/>
            </a:endParaRPr>
          </a:p>
          <a:p>
            <a:endParaRPr kumimoji="1" lang="ja-JP" altLang="en-US" sz="1050" dirty="0"/>
          </a:p>
        </p:txBody>
      </p:sp>
      <p:pic>
        <p:nvPicPr>
          <p:cNvPr id="18" name="図 17" descr="IMG_9653.JPG"/>
          <p:cNvPicPr>
            <a:picLocks noChangeAspect="1"/>
          </p:cNvPicPr>
          <p:nvPr/>
        </p:nvPicPr>
        <p:blipFill>
          <a:blip r:embed="rId2" cstate="print"/>
          <a:stretch>
            <a:fillRect/>
          </a:stretch>
        </p:blipFill>
        <p:spPr>
          <a:xfrm>
            <a:off x="684000" y="4221088"/>
            <a:ext cx="3168352" cy="2160240"/>
          </a:xfrm>
          <a:prstGeom prst="rect">
            <a:avLst/>
          </a:prstGeom>
        </p:spPr>
      </p:pic>
      <p:pic>
        <p:nvPicPr>
          <p:cNvPr id="20" name="図 19" descr="渋木雪親子_R.jpg"/>
          <p:cNvPicPr>
            <a:picLocks noChangeAspect="1"/>
          </p:cNvPicPr>
          <p:nvPr/>
        </p:nvPicPr>
        <p:blipFill>
          <a:blip r:embed="rId3" cstate="print">
            <a:lum bright="10000"/>
          </a:blip>
          <a:srcRect b="31818"/>
          <a:stretch>
            <a:fillRect/>
          </a:stretch>
        </p:blipFill>
        <p:spPr>
          <a:xfrm>
            <a:off x="5076056" y="4221088"/>
            <a:ext cx="3168352" cy="2160240"/>
          </a:xfrm>
          <a:prstGeom prst="rect">
            <a:avLst/>
          </a:prstGeom>
        </p:spPr>
      </p:pic>
      <p:pic>
        <p:nvPicPr>
          <p:cNvPr id="15" name="図 14" descr="20210926122534_p_R.jpg"/>
          <p:cNvPicPr>
            <a:picLocks noChangeAspect="1"/>
          </p:cNvPicPr>
          <p:nvPr/>
        </p:nvPicPr>
        <p:blipFill>
          <a:blip r:embed="rId4" cstate="print"/>
          <a:stretch>
            <a:fillRect/>
          </a:stretch>
        </p:blipFill>
        <p:spPr>
          <a:xfrm>
            <a:off x="5076056" y="1628800"/>
            <a:ext cx="3168352" cy="2160000"/>
          </a:xfrm>
          <a:prstGeom prst="rect">
            <a:avLst/>
          </a:prstGeom>
        </p:spPr>
      </p:pic>
      <p:pic>
        <p:nvPicPr>
          <p:cNvPr id="26" name="図 25" descr="IMG_9631.JPG"/>
          <p:cNvPicPr>
            <a:picLocks noChangeAspect="1"/>
          </p:cNvPicPr>
          <p:nvPr/>
        </p:nvPicPr>
        <p:blipFill>
          <a:blip r:embed="rId5" cstate="print"/>
          <a:srcRect t="24003" r="27992" b="2452"/>
          <a:stretch>
            <a:fillRect/>
          </a:stretch>
        </p:blipFill>
        <p:spPr>
          <a:xfrm>
            <a:off x="683568" y="1628800"/>
            <a:ext cx="3172605" cy="2160239"/>
          </a:xfrm>
          <a:prstGeom prst="rect">
            <a:avLst/>
          </a:prstGeom>
        </p:spPr>
      </p:pic>
      <p:sp>
        <p:nvSpPr>
          <p:cNvPr id="27" name="テキスト ボックス 26"/>
          <p:cNvSpPr txBox="1"/>
          <p:nvPr/>
        </p:nvSpPr>
        <p:spPr>
          <a:xfrm>
            <a:off x="683568" y="3789040"/>
            <a:ext cx="3177473" cy="415498"/>
          </a:xfrm>
          <a:prstGeom prst="rect">
            <a:avLst/>
          </a:prstGeom>
          <a:noFill/>
        </p:spPr>
        <p:txBody>
          <a:bodyPr wrap="none" rtlCol="0">
            <a:spAutoFit/>
          </a:bodyPr>
          <a:lstStyle/>
          <a:p>
            <a:r>
              <a:rPr lang="ja-JP" altLang="en-US" sz="1050" dirty="0"/>
              <a:t>秋になると秋桜が風に揺れている風景をよく目にする</a:t>
            </a:r>
            <a:endParaRPr kumimoji="1" lang="en-US" altLang="ja-JP" sz="1050" dirty="0"/>
          </a:p>
          <a:p>
            <a:endParaRPr kumimoji="1" lang="ja-JP" alt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8664" y="116632"/>
            <a:ext cx="1338828" cy="369332"/>
          </a:xfrm>
          <a:prstGeom prst="rect">
            <a:avLst/>
          </a:prstGeom>
          <a:noFill/>
        </p:spPr>
        <p:txBody>
          <a:bodyPr wrap="none" rtlCol="0">
            <a:spAutoFit/>
          </a:bodyPr>
          <a:lstStyle/>
          <a:p>
            <a:r>
              <a:rPr kumimoji="1" lang="ja-JP" altLang="en-US" dirty="0"/>
              <a:t>地域の特徴</a:t>
            </a:r>
          </a:p>
        </p:txBody>
      </p:sp>
      <p:grpSp>
        <p:nvGrpSpPr>
          <p:cNvPr id="3" name="グループ化 2"/>
          <p:cNvGrpSpPr/>
          <p:nvPr/>
        </p:nvGrpSpPr>
        <p:grpSpPr>
          <a:xfrm>
            <a:off x="683568" y="3789040"/>
            <a:ext cx="7013718" cy="2846204"/>
            <a:chOff x="372234" y="3789040"/>
            <a:chExt cx="7013718" cy="2846204"/>
          </a:xfrm>
        </p:grpSpPr>
        <p:sp>
          <p:nvSpPr>
            <p:cNvPr id="4" name="テキスト ボックス 3"/>
            <p:cNvSpPr txBox="1"/>
            <p:nvPr/>
          </p:nvSpPr>
          <p:spPr>
            <a:xfrm>
              <a:off x="395536" y="3789040"/>
              <a:ext cx="2292615" cy="253916"/>
            </a:xfrm>
            <a:prstGeom prst="rect">
              <a:avLst/>
            </a:prstGeom>
            <a:noFill/>
          </p:spPr>
          <p:txBody>
            <a:bodyPr wrap="none" rtlCol="0">
              <a:spAutoFit/>
            </a:bodyPr>
            <a:lstStyle/>
            <a:p>
              <a:r>
                <a:rPr lang="ja-JP" altLang="en-US" sz="1050" dirty="0"/>
                <a:t>緑豊かな山々に囲まれた農山村集落</a:t>
              </a:r>
              <a:endParaRPr kumimoji="1" lang="ja-JP" altLang="en-US" sz="1050" dirty="0"/>
            </a:p>
          </p:txBody>
        </p:sp>
        <p:sp>
          <p:nvSpPr>
            <p:cNvPr id="5" name="テキスト ボックス 4"/>
            <p:cNvSpPr txBox="1"/>
            <p:nvPr/>
          </p:nvSpPr>
          <p:spPr>
            <a:xfrm>
              <a:off x="372234" y="6381328"/>
              <a:ext cx="2993127" cy="253916"/>
            </a:xfrm>
            <a:prstGeom prst="rect">
              <a:avLst/>
            </a:prstGeom>
            <a:noFill/>
          </p:spPr>
          <p:txBody>
            <a:bodyPr wrap="none" rtlCol="0">
              <a:spAutoFit/>
            </a:bodyPr>
            <a:lstStyle/>
            <a:p>
              <a:r>
                <a:rPr lang="ja-JP" altLang="en-US" sz="1050" dirty="0"/>
                <a:t>地域内には小川が流れ、周辺でホタルが飛び交う</a:t>
              </a:r>
              <a:endParaRPr kumimoji="1" lang="ja-JP" altLang="en-US" sz="1050" dirty="0"/>
            </a:p>
          </p:txBody>
        </p:sp>
        <p:sp>
          <p:nvSpPr>
            <p:cNvPr id="6" name="テキスト ボックス 5"/>
            <p:cNvSpPr txBox="1"/>
            <p:nvPr/>
          </p:nvSpPr>
          <p:spPr>
            <a:xfrm>
              <a:off x="4788024" y="6381328"/>
              <a:ext cx="1755609" cy="253916"/>
            </a:xfrm>
            <a:prstGeom prst="rect">
              <a:avLst/>
            </a:prstGeom>
            <a:noFill/>
          </p:spPr>
          <p:txBody>
            <a:bodyPr wrap="none" rtlCol="0">
              <a:spAutoFit/>
            </a:bodyPr>
            <a:lstStyle/>
            <a:p>
              <a:r>
                <a:rPr lang="ja-JP" altLang="en-US" sz="1050" dirty="0"/>
                <a:t>地域の氏神様　渋木八幡宮</a:t>
              </a:r>
              <a:endParaRPr kumimoji="1" lang="ja-JP" altLang="en-US" sz="1050" dirty="0"/>
            </a:p>
          </p:txBody>
        </p:sp>
        <p:sp>
          <p:nvSpPr>
            <p:cNvPr id="7" name="テキスト ボックス 6"/>
            <p:cNvSpPr txBox="1"/>
            <p:nvPr/>
          </p:nvSpPr>
          <p:spPr>
            <a:xfrm>
              <a:off x="4764722" y="3789040"/>
              <a:ext cx="2621230" cy="253916"/>
            </a:xfrm>
            <a:prstGeom prst="rect">
              <a:avLst/>
            </a:prstGeom>
            <a:noFill/>
          </p:spPr>
          <p:txBody>
            <a:bodyPr wrap="none" rtlCol="0">
              <a:spAutoFit/>
            </a:bodyPr>
            <a:lstStyle/>
            <a:p>
              <a:r>
                <a:rPr lang="ja-JP" altLang="en-US" sz="1050" dirty="0"/>
                <a:t>地域内はのんびりとのどかな時間が流れる</a:t>
              </a:r>
              <a:endParaRPr kumimoji="1" lang="ja-JP" altLang="en-US" sz="1050" dirty="0"/>
            </a:p>
          </p:txBody>
        </p:sp>
      </p:grpSp>
      <p:sp>
        <p:nvSpPr>
          <p:cNvPr id="8" name="テキスト ボックス 7"/>
          <p:cNvSpPr txBox="1"/>
          <p:nvPr/>
        </p:nvSpPr>
        <p:spPr>
          <a:xfrm>
            <a:off x="323528" y="705600"/>
            <a:ext cx="8273419" cy="577081"/>
          </a:xfrm>
          <a:prstGeom prst="rect">
            <a:avLst/>
          </a:prstGeom>
          <a:noFill/>
        </p:spPr>
        <p:txBody>
          <a:bodyPr wrap="none" rtlCol="0">
            <a:spAutoFit/>
          </a:bodyPr>
          <a:lstStyle/>
          <a:p>
            <a:pPr>
              <a:buNone/>
            </a:pPr>
            <a:r>
              <a:rPr lang="ja-JP" altLang="en-US" sz="1050" dirty="0">
                <a:latin typeface="+mn-ea"/>
              </a:rPr>
              <a:t>緑豊かな山々に、ホタルが舞う深川川（ふかわがわ）を有するその原風景に魅了され、移住を検討する方も増えてきています。花尾山から流れる</a:t>
            </a:r>
            <a:endParaRPr lang="en-US" altLang="ja-JP" sz="1050" dirty="0">
              <a:latin typeface="+mn-ea"/>
            </a:endParaRPr>
          </a:p>
          <a:p>
            <a:pPr>
              <a:buNone/>
            </a:pPr>
            <a:r>
              <a:rPr lang="ja-JP" altLang="en-US" sz="1050" dirty="0">
                <a:latin typeface="+mn-ea"/>
              </a:rPr>
              <a:t>清らかな川には毎年多くのホタルが飛び交います。</a:t>
            </a:r>
            <a:endParaRPr lang="en-US" altLang="ja-JP" sz="1050" dirty="0">
              <a:latin typeface="+mn-ea"/>
            </a:endParaRPr>
          </a:p>
          <a:p>
            <a:pPr>
              <a:buNone/>
            </a:pPr>
            <a:r>
              <a:rPr lang="ja-JP" altLang="en-US" sz="1050" dirty="0">
                <a:latin typeface="ＭＳ ゴシック" pitchFamily="49" charset="-128"/>
                <a:ea typeface="ＭＳ ゴシック" pitchFamily="49" charset="-128"/>
              </a:rPr>
              <a:t>川沿い近くに住んでいる方は、家の周りでもホタルが飛び交っており、身近でホタルを鑑賞できます。</a:t>
            </a:r>
            <a:endParaRPr lang="en-US" altLang="ja-JP" sz="1050" dirty="0">
              <a:latin typeface="ＭＳ ゴシック" pitchFamily="49" charset="-128"/>
              <a:ea typeface="ＭＳ ゴシック" pitchFamily="49" charset="-128"/>
            </a:endParaRPr>
          </a:p>
        </p:txBody>
      </p:sp>
      <p:pic>
        <p:nvPicPr>
          <p:cNvPr id="9" name="図 8">
            <a:extLst>
              <a:ext uri="{FF2B5EF4-FFF2-40B4-BE49-F238E27FC236}">
                <a16:creationId xmlns:a16="http://schemas.microsoft.com/office/drawing/2014/main" id="{200F0F9D-825E-49DE-82A9-917996C9E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74" y="1628800"/>
            <a:ext cx="3168352" cy="2160000"/>
          </a:xfrm>
          <a:prstGeom prst="rect">
            <a:avLst/>
          </a:prstGeom>
        </p:spPr>
      </p:pic>
      <p:pic>
        <p:nvPicPr>
          <p:cNvPr id="12" name="図 11" descr="IMG_1558.JPG"/>
          <p:cNvPicPr>
            <a:picLocks noChangeAspect="1"/>
          </p:cNvPicPr>
          <p:nvPr/>
        </p:nvPicPr>
        <p:blipFill>
          <a:blip r:embed="rId3" cstate="print"/>
          <a:stretch>
            <a:fillRect/>
          </a:stretch>
        </p:blipFill>
        <p:spPr>
          <a:xfrm>
            <a:off x="5076056" y="1628800"/>
            <a:ext cx="3168352" cy="2160000"/>
          </a:xfrm>
          <a:prstGeom prst="rect">
            <a:avLst/>
          </a:prstGeom>
        </p:spPr>
      </p:pic>
      <p:cxnSp>
        <p:nvCxnSpPr>
          <p:cNvPr id="13" name="直線コネクタ 12"/>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14" name="図 13" descr="IMG_1549.JPG"/>
          <p:cNvPicPr>
            <a:picLocks noChangeAspect="1"/>
          </p:cNvPicPr>
          <p:nvPr/>
        </p:nvPicPr>
        <p:blipFill>
          <a:blip r:embed="rId4" cstate="print"/>
          <a:stretch>
            <a:fillRect/>
          </a:stretch>
        </p:blipFill>
        <p:spPr>
          <a:xfrm>
            <a:off x="5076056" y="4221088"/>
            <a:ext cx="3168352" cy="2160000"/>
          </a:xfrm>
          <a:prstGeom prst="rect">
            <a:avLst/>
          </a:prstGeom>
        </p:spPr>
      </p:pic>
      <p:pic>
        <p:nvPicPr>
          <p:cNvPr id="15" name="図 14" descr="七段の滝ホタル.jpg"/>
          <p:cNvPicPr>
            <a:picLocks noChangeAspect="1"/>
          </p:cNvPicPr>
          <p:nvPr/>
        </p:nvPicPr>
        <p:blipFill>
          <a:blip r:embed="rId5" cstate="print">
            <a:lum bright="10000"/>
          </a:blip>
          <a:srcRect l="2222"/>
          <a:stretch>
            <a:fillRect/>
          </a:stretch>
        </p:blipFill>
        <p:spPr>
          <a:xfrm>
            <a:off x="692194" y="4221088"/>
            <a:ext cx="3167992" cy="216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1107996" cy="369332"/>
          </a:xfrm>
          <a:prstGeom prst="rect">
            <a:avLst/>
          </a:prstGeom>
          <a:noFill/>
        </p:spPr>
        <p:txBody>
          <a:bodyPr wrap="none" rtlCol="0">
            <a:spAutoFit/>
          </a:bodyPr>
          <a:lstStyle/>
          <a:p>
            <a:r>
              <a:rPr lang="ja-JP" altLang="en-US" dirty="0"/>
              <a:t>生活環境</a:t>
            </a:r>
            <a:endParaRPr kumimoji="1" lang="ja-JP" altLang="en-US" dirty="0"/>
          </a:p>
        </p:txBody>
      </p:sp>
      <p:sp>
        <p:nvSpPr>
          <p:cNvPr id="3" name="テキスト ボックス 2"/>
          <p:cNvSpPr txBox="1"/>
          <p:nvPr/>
        </p:nvSpPr>
        <p:spPr>
          <a:xfrm>
            <a:off x="324000" y="705600"/>
            <a:ext cx="8640488" cy="1061829"/>
          </a:xfrm>
          <a:prstGeom prst="rect">
            <a:avLst/>
          </a:prstGeom>
          <a:noFill/>
        </p:spPr>
        <p:txBody>
          <a:bodyPr wrap="square" rtlCol="0">
            <a:spAutoFit/>
          </a:bodyPr>
          <a:lstStyle/>
          <a:p>
            <a:r>
              <a:rPr lang="ja-JP" altLang="en-US" sz="1050" dirty="0"/>
              <a:t>地域内にスーパーはなく売店が</a:t>
            </a:r>
            <a:r>
              <a:rPr lang="en-US" altLang="ja-JP" sz="1050" dirty="0"/>
              <a:t>1</a:t>
            </a:r>
            <a:r>
              <a:rPr lang="ja-JP" altLang="en-US" sz="1050" dirty="0"/>
              <a:t>店あり、精肉や野菜、お菓子やパンなどを取り扱っています。また週</a:t>
            </a:r>
            <a:r>
              <a:rPr lang="en-US" altLang="ja-JP" sz="1050" dirty="0"/>
              <a:t>1</a:t>
            </a:r>
            <a:r>
              <a:rPr lang="ja-JP" altLang="en-US" sz="1050" dirty="0"/>
              <a:t>回決まった曜日に注文した商品を自宅まで届けてくれる、</a:t>
            </a:r>
            <a:r>
              <a:rPr kumimoji="1" lang="ja-JP" altLang="en-US" sz="1050" dirty="0"/>
              <a:t>コープやまぐちによる宅配サービス</a:t>
            </a:r>
            <a:r>
              <a:rPr lang="ja-JP" altLang="en-US" sz="1050" dirty="0"/>
              <a:t>や</a:t>
            </a:r>
            <a:r>
              <a:rPr kumimoji="1" lang="ja-JP" altLang="en-US" sz="1050" dirty="0"/>
              <a:t>、</a:t>
            </a:r>
            <a:r>
              <a:rPr lang="ja-JP" altLang="en-US" sz="1050" dirty="0"/>
              <a:t>移動店舗「おひさま号」などを利用している家庭も多いです。市街地へ車で</a:t>
            </a:r>
            <a:r>
              <a:rPr lang="en-US" altLang="ja-JP" sz="1050" dirty="0"/>
              <a:t>15</a:t>
            </a:r>
            <a:r>
              <a:rPr lang="ja-JP" altLang="en-US" sz="1050" dirty="0"/>
              <a:t>～</a:t>
            </a:r>
            <a:r>
              <a:rPr lang="en-US" altLang="ja-JP" sz="1050" dirty="0"/>
              <a:t>20</a:t>
            </a:r>
            <a:r>
              <a:rPr lang="ja-JP" altLang="en-US" sz="1050" dirty="0"/>
              <a:t>分のエリアのため、市内に出た際に買い物を済ませるというスタイルの方も多くです。</a:t>
            </a:r>
            <a:endParaRPr lang="en-US" altLang="ja-JP" sz="1050" dirty="0"/>
          </a:p>
          <a:p>
            <a:r>
              <a:rPr lang="ja-JP" altLang="en-US" sz="1050" dirty="0">
                <a:latin typeface="ＭＳ ゴシック" pitchFamily="49" charset="-128"/>
                <a:ea typeface="ＭＳ ゴシック" pitchFamily="49" charset="-128"/>
              </a:rPr>
              <a:t>◆ </a:t>
            </a:r>
            <a:r>
              <a:rPr lang="en-US" altLang="ja-JP" sz="1050" dirty="0">
                <a:latin typeface="+mn-ea"/>
              </a:rPr>
              <a:t>JA</a:t>
            </a:r>
            <a:r>
              <a:rPr lang="ja-JP" altLang="en-US" sz="1050" dirty="0">
                <a:latin typeface="+mn-ea"/>
              </a:rPr>
              <a:t>山口県渋木ふれあい店：平日</a:t>
            </a:r>
            <a:r>
              <a:rPr lang="en-US" altLang="ja-JP" sz="1050" dirty="0">
                <a:latin typeface="+mn-ea"/>
              </a:rPr>
              <a:t>8</a:t>
            </a:r>
            <a:r>
              <a:rPr lang="ja-JP" altLang="en-US" sz="1050" dirty="0">
                <a:latin typeface="+mn-ea"/>
              </a:rPr>
              <a:t>：</a:t>
            </a:r>
            <a:r>
              <a:rPr lang="en-US" altLang="ja-JP" sz="1050" dirty="0">
                <a:latin typeface="+mn-ea"/>
              </a:rPr>
              <a:t>30</a:t>
            </a:r>
            <a:r>
              <a:rPr lang="ja-JP" altLang="en-US" sz="1050" dirty="0">
                <a:latin typeface="+mn-ea"/>
              </a:rPr>
              <a:t>～</a:t>
            </a:r>
            <a:r>
              <a:rPr lang="en-US" altLang="ja-JP" sz="1050" dirty="0">
                <a:latin typeface="+mn-ea"/>
              </a:rPr>
              <a:t>18</a:t>
            </a:r>
            <a:r>
              <a:rPr lang="ja-JP" altLang="en-US" sz="1050" dirty="0">
                <a:latin typeface="+mn-ea"/>
              </a:rPr>
              <a:t>：</a:t>
            </a:r>
            <a:r>
              <a:rPr lang="en-US" altLang="ja-JP" sz="1050" dirty="0">
                <a:latin typeface="+mn-ea"/>
              </a:rPr>
              <a:t>00</a:t>
            </a:r>
            <a:r>
              <a:rPr lang="ja-JP" altLang="en-US" sz="1050" dirty="0">
                <a:latin typeface="+mn-ea"/>
              </a:rPr>
              <a:t>　第</a:t>
            </a:r>
            <a:r>
              <a:rPr lang="en-US" altLang="ja-JP" sz="1050" dirty="0">
                <a:latin typeface="+mn-ea"/>
              </a:rPr>
              <a:t>1</a:t>
            </a:r>
            <a:r>
              <a:rPr lang="ja-JP" altLang="en-US" sz="1050" dirty="0">
                <a:latin typeface="+mn-ea"/>
              </a:rPr>
              <a:t>・</a:t>
            </a:r>
            <a:r>
              <a:rPr lang="en-US" altLang="ja-JP" sz="1050" dirty="0">
                <a:latin typeface="+mn-ea"/>
              </a:rPr>
              <a:t>3</a:t>
            </a:r>
            <a:r>
              <a:rPr lang="ja-JP" altLang="en-US" sz="1050" dirty="0">
                <a:latin typeface="+mn-ea"/>
              </a:rPr>
              <a:t>土曜日</a:t>
            </a:r>
            <a:r>
              <a:rPr lang="en-US" altLang="ja-JP" sz="1050" dirty="0">
                <a:latin typeface="+mn-ea"/>
              </a:rPr>
              <a:t>8</a:t>
            </a:r>
            <a:r>
              <a:rPr lang="ja-JP" altLang="en-US" sz="1050" dirty="0">
                <a:latin typeface="+mn-ea"/>
              </a:rPr>
              <a:t>：</a:t>
            </a:r>
            <a:r>
              <a:rPr lang="en-US" altLang="ja-JP" sz="1050" dirty="0">
                <a:latin typeface="+mn-ea"/>
              </a:rPr>
              <a:t>30</a:t>
            </a:r>
            <a:r>
              <a:rPr lang="ja-JP" altLang="en-US" sz="1050" dirty="0">
                <a:latin typeface="+mn-ea"/>
              </a:rPr>
              <a:t>～</a:t>
            </a:r>
            <a:r>
              <a:rPr lang="en-US" altLang="ja-JP" sz="1050" dirty="0">
                <a:latin typeface="+mn-ea"/>
              </a:rPr>
              <a:t>17</a:t>
            </a:r>
            <a:r>
              <a:rPr lang="ja-JP" altLang="en-US" sz="1050" dirty="0">
                <a:latin typeface="+mn-ea"/>
              </a:rPr>
              <a:t>：</a:t>
            </a:r>
            <a:r>
              <a:rPr lang="en-US" altLang="ja-JP" sz="1050" dirty="0">
                <a:latin typeface="+mn-ea"/>
              </a:rPr>
              <a:t>00</a:t>
            </a:r>
            <a:r>
              <a:rPr lang="ja-JP" altLang="en-US" sz="1050" dirty="0">
                <a:latin typeface="+mn-ea"/>
              </a:rPr>
              <a:t>　第</a:t>
            </a:r>
            <a:r>
              <a:rPr lang="en-US" altLang="ja-JP" sz="1050" dirty="0">
                <a:latin typeface="+mn-ea"/>
              </a:rPr>
              <a:t>2</a:t>
            </a:r>
            <a:r>
              <a:rPr lang="ja-JP" altLang="en-US" sz="1050" dirty="0">
                <a:latin typeface="+mn-ea"/>
              </a:rPr>
              <a:t>・</a:t>
            </a:r>
            <a:r>
              <a:rPr lang="en-US" altLang="ja-JP" sz="1050" dirty="0">
                <a:latin typeface="+mn-ea"/>
              </a:rPr>
              <a:t>4</a:t>
            </a:r>
            <a:r>
              <a:rPr lang="ja-JP" altLang="en-US" sz="1050" dirty="0">
                <a:latin typeface="+mn-ea"/>
              </a:rPr>
              <a:t>土曜日及び日曜日定休　銀行</a:t>
            </a:r>
            <a:r>
              <a:rPr lang="en-US" altLang="ja-JP" sz="1050" dirty="0">
                <a:latin typeface="+mn-ea"/>
              </a:rPr>
              <a:t>ATM</a:t>
            </a:r>
            <a:r>
              <a:rPr lang="ja-JP" altLang="en-US" sz="1050" dirty="0">
                <a:latin typeface="+mn-ea"/>
              </a:rPr>
              <a:t>併設</a:t>
            </a:r>
            <a:endParaRPr lang="en-US" altLang="ja-JP" sz="1050" dirty="0">
              <a:latin typeface="+mn-ea"/>
            </a:endParaRPr>
          </a:p>
          <a:p>
            <a:endParaRPr lang="en-US" altLang="ja-JP" sz="1050" dirty="0"/>
          </a:p>
          <a:p>
            <a:endParaRPr kumimoji="1" lang="ja-JP" altLang="en-US" sz="1050" dirty="0"/>
          </a:p>
        </p:txBody>
      </p:sp>
      <p:grpSp>
        <p:nvGrpSpPr>
          <p:cNvPr id="4" name="グループ化 3"/>
          <p:cNvGrpSpPr/>
          <p:nvPr/>
        </p:nvGrpSpPr>
        <p:grpSpPr>
          <a:xfrm>
            <a:off x="539552" y="3843904"/>
            <a:ext cx="7841280" cy="2791756"/>
            <a:chOff x="763169" y="3843904"/>
            <a:chExt cx="7841280" cy="2791756"/>
          </a:xfrm>
        </p:grpSpPr>
        <p:sp>
          <p:nvSpPr>
            <p:cNvPr id="5" name="テキスト ボックス 4"/>
            <p:cNvSpPr txBox="1"/>
            <p:nvPr/>
          </p:nvSpPr>
          <p:spPr>
            <a:xfrm>
              <a:off x="764946" y="3843904"/>
              <a:ext cx="3211135" cy="253916"/>
            </a:xfrm>
            <a:prstGeom prst="rect">
              <a:avLst/>
            </a:prstGeom>
            <a:noFill/>
          </p:spPr>
          <p:txBody>
            <a:bodyPr wrap="none" rtlCol="0">
              <a:spAutoFit/>
            </a:bodyPr>
            <a:lstStyle/>
            <a:p>
              <a:r>
                <a:rPr lang="ja-JP" altLang="en-US" sz="1050" dirty="0"/>
                <a:t>国道沿いに位置している　</a:t>
              </a:r>
              <a:r>
                <a:rPr lang="en-US" altLang="ja-JP" sz="1050" dirty="0"/>
                <a:t>JA</a:t>
              </a:r>
              <a:r>
                <a:rPr lang="ja-JP" altLang="en-US" sz="1050" dirty="0"/>
                <a:t>山口県　渋木ふれあい店</a:t>
              </a:r>
              <a:endParaRPr kumimoji="1" lang="ja-JP" altLang="en-US" sz="1050" dirty="0"/>
            </a:p>
          </p:txBody>
        </p:sp>
        <p:sp>
          <p:nvSpPr>
            <p:cNvPr id="6" name="テキスト ボックス 5"/>
            <p:cNvSpPr txBox="1"/>
            <p:nvPr/>
          </p:nvSpPr>
          <p:spPr>
            <a:xfrm>
              <a:off x="5157435" y="3843904"/>
              <a:ext cx="3447014" cy="253916"/>
            </a:xfrm>
            <a:prstGeom prst="rect">
              <a:avLst/>
            </a:prstGeom>
            <a:noFill/>
          </p:spPr>
          <p:txBody>
            <a:bodyPr wrap="square" rtlCol="0">
              <a:spAutoFit/>
            </a:bodyPr>
            <a:lstStyle/>
            <a:p>
              <a:r>
                <a:rPr lang="ja-JP" altLang="en-US" sz="1050" dirty="0"/>
                <a:t>渋木ふれあい店　食品・日用品など、ある程度の物は揃う</a:t>
              </a:r>
              <a:endParaRPr kumimoji="1" lang="ja-JP" altLang="en-US" sz="1050" dirty="0"/>
            </a:p>
          </p:txBody>
        </p:sp>
        <p:sp>
          <p:nvSpPr>
            <p:cNvPr id="7" name="テキスト ボックス 6"/>
            <p:cNvSpPr txBox="1"/>
            <p:nvPr/>
          </p:nvSpPr>
          <p:spPr>
            <a:xfrm>
              <a:off x="5155657" y="6381328"/>
              <a:ext cx="2877711" cy="253916"/>
            </a:xfrm>
            <a:prstGeom prst="rect">
              <a:avLst/>
            </a:prstGeom>
            <a:noFill/>
          </p:spPr>
          <p:txBody>
            <a:bodyPr wrap="none" rtlCol="0">
              <a:spAutoFit/>
            </a:bodyPr>
            <a:lstStyle/>
            <a:p>
              <a:r>
                <a:rPr lang="ja-JP" altLang="en-US" sz="1050" dirty="0"/>
                <a:t>おひさま号では精肉、鮮魚なども取り扱っている</a:t>
              </a:r>
              <a:endParaRPr kumimoji="1" lang="ja-JP" altLang="en-US" sz="1050" dirty="0"/>
            </a:p>
          </p:txBody>
        </p:sp>
        <p:sp>
          <p:nvSpPr>
            <p:cNvPr id="8" name="テキスト ボックス 7"/>
            <p:cNvSpPr txBox="1"/>
            <p:nvPr/>
          </p:nvSpPr>
          <p:spPr>
            <a:xfrm>
              <a:off x="763169" y="6381744"/>
              <a:ext cx="1471878" cy="253916"/>
            </a:xfrm>
            <a:prstGeom prst="rect">
              <a:avLst/>
            </a:prstGeom>
            <a:noFill/>
          </p:spPr>
          <p:txBody>
            <a:bodyPr wrap="none" rtlCol="0">
              <a:spAutoFit/>
            </a:bodyPr>
            <a:lstStyle/>
            <a:p>
              <a:r>
                <a:rPr lang="ja-JP" altLang="en-US" sz="1050" dirty="0"/>
                <a:t>移動販売車おひさま号</a:t>
              </a:r>
              <a:endParaRPr lang="en-US" altLang="ja-JP" sz="1050" dirty="0"/>
            </a:p>
          </p:txBody>
        </p:sp>
      </p:grpSp>
      <p:cxnSp>
        <p:nvCxnSpPr>
          <p:cNvPr id="13" name="直線コネクタ 12"/>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14" name="図 13" descr="IMG_1671変更後.jpg"/>
          <p:cNvPicPr>
            <a:picLocks noChangeAspect="1"/>
          </p:cNvPicPr>
          <p:nvPr/>
        </p:nvPicPr>
        <p:blipFill>
          <a:blip r:embed="rId2" cstate="print"/>
          <a:srcRect l="8460"/>
          <a:stretch>
            <a:fillRect/>
          </a:stretch>
        </p:blipFill>
        <p:spPr>
          <a:xfrm>
            <a:off x="539552" y="1700808"/>
            <a:ext cx="3168352" cy="2160000"/>
          </a:xfrm>
          <a:prstGeom prst="rect">
            <a:avLst/>
          </a:prstGeom>
        </p:spPr>
      </p:pic>
      <p:pic>
        <p:nvPicPr>
          <p:cNvPr id="16" name="図 15" descr="IMG_9241_R.JPG"/>
          <p:cNvPicPr>
            <a:picLocks noChangeAspect="1"/>
          </p:cNvPicPr>
          <p:nvPr/>
        </p:nvPicPr>
        <p:blipFill>
          <a:blip r:embed="rId3" cstate="print"/>
          <a:stretch>
            <a:fillRect/>
          </a:stretch>
        </p:blipFill>
        <p:spPr>
          <a:xfrm>
            <a:off x="539552" y="4221088"/>
            <a:ext cx="3168351" cy="2160000"/>
          </a:xfrm>
          <a:prstGeom prst="rect">
            <a:avLst/>
          </a:prstGeom>
        </p:spPr>
      </p:pic>
      <p:pic>
        <p:nvPicPr>
          <p:cNvPr id="17" name="図 16" descr="IMG_9256.JPG"/>
          <p:cNvPicPr>
            <a:picLocks noChangeAspect="1"/>
          </p:cNvPicPr>
          <p:nvPr/>
        </p:nvPicPr>
        <p:blipFill>
          <a:blip r:embed="rId4" cstate="print"/>
          <a:stretch>
            <a:fillRect/>
          </a:stretch>
        </p:blipFill>
        <p:spPr>
          <a:xfrm>
            <a:off x="4952066" y="4221086"/>
            <a:ext cx="3148326" cy="2160000"/>
          </a:xfrm>
          <a:prstGeom prst="rect">
            <a:avLst/>
          </a:prstGeom>
        </p:spPr>
      </p:pic>
      <p:grpSp>
        <p:nvGrpSpPr>
          <p:cNvPr id="27" name="グループ化 26"/>
          <p:cNvGrpSpPr/>
          <p:nvPr/>
        </p:nvGrpSpPr>
        <p:grpSpPr>
          <a:xfrm>
            <a:off x="4932040" y="1700808"/>
            <a:ext cx="3168192" cy="2160080"/>
            <a:chOff x="4932040" y="1700808"/>
            <a:chExt cx="3168192" cy="2160080"/>
          </a:xfrm>
        </p:grpSpPr>
        <p:grpSp>
          <p:nvGrpSpPr>
            <p:cNvPr id="25" name="グループ化 24"/>
            <p:cNvGrpSpPr/>
            <p:nvPr/>
          </p:nvGrpSpPr>
          <p:grpSpPr>
            <a:xfrm>
              <a:off x="4932040" y="1700808"/>
              <a:ext cx="3168192" cy="2160080"/>
              <a:chOff x="539552" y="1700808"/>
              <a:chExt cx="3168192" cy="2160080"/>
            </a:xfrm>
          </p:grpSpPr>
          <p:pic>
            <p:nvPicPr>
              <p:cNvPr id="19" name="図 18" descr="20210928112300_p_R.jpg"/>
              <p:cNvPicPr>
                <a:picLocks noChangeAspect="1"/>
              </p:cNvPicPr>
              <p:nvPr/>
            </p:nvPicPr>
            <p:blipFill>
              <a:blip r:embed="rId5" cstate="print"/>
              <a:srcRect b="14991"/>
              <a:stretch>
                <a:fillRect/>
              </a:stretch>
            </p:blipFill>
            <p:spPr>
              <a:xfrm>
                <a:off x="539552" y="1700808"/>
                <a:ext cx="1920000" cy="1224136"/>
              </a:xfrm>
              <a:prstGeom prst="rect">
                <a:avLst/>
              </a:prstGeom>
            </p:spPr>
          </p:pic>
          <p:pic>
            <p:nvPicPr>
              <p:cNvPr id="21" name="図 20" descr="20210928112341_p_R.jpg"/>
              <p:cNvPicPr>
                <a:picLocks noChangeAspect="1"/>
              </p:cNvPicPr>
              <p:nvPr/>
            </p:nvPicPr>
            <p:blipFill>
              <a:blip r:embed="rId6" cstate="print"/>
              <a:stretch>
                <a:fillRect/>
              </a:stretch>
            </p:blipFill>
            <p:spPr>
              <a:xfrm>
                <a:off x="2267744" y="1700808"/>
                <a:ext cx="1440000" cy="1080000"/>
              </a:xfrm>
              <a:prstGeom prst="rect">
                <a:avLst/>
              </a:prstGeom>
            </p:spPr>
          </p:pic>
          <p:pic>
            <p:nvPicPr>
              <p:cNvPr id="23" name="図 22" descr="20210928112250_p_R.jpg"/>
              <p:cNvPicPr>
                <a:picLocks noChangeAspect="1"/>
              </p:cNvPicPr>
              <p:nvPr/>
            </p:nvPicPr>
            <p:blipFill>
              <a:blip r:embed="rId7" cstate="print"/>
              <a:stretch>
                <a:fillRect/>
              </a:stretch>
            </p:blipFill>
            <p:spPr>
              <a:xfrm>
                <a:off x="2267744" y="2771875"/>
                <a:ext cx="1440000" cy="1080000"/>
              </a:xfrm>
              <a:prstGeom prst="rect">
                <a:avLst/>
              </a:prstGeom>
            </p:spPr>
          </p:pic>
          <p:pic>
            <p:nvPicPr>
              <p:cNvPr id="24" name="図 23" descr="20210928112331_p_R.jpg"/>
              <p:cNvPicPr>
                <a:picLocks noChangeAspect="1"/>
              </p:cNvPicPr>
              <p:nvPr/>
            </p:nvPicPr>
            <p:blipFill>
              <a:blip r:embed="rId8" cstate="print"/>
              <a:srcRect t="11471"/>
              <a:stretch>
                <a:fillRect/>
              </a:stretch>
            </p:blipFill>
            <p:spPr>
              <a:xfrm>
                <a:off x="539552" y="2636912"/>
                <a:ext cx="1728192" cy="1223976"/>
              </a:xfrm>
              <a:prstGeom prst="rect">
                <a:avLst/>
              </a:prstGeom>
            </p:spPr>
          </p:pic>
        </p:grpSp>
        <p:pic>
          <p:nvPicPr>
            <p:cNvPr id="26" name="図 25" descr="20210928112300_p_R.jpg"/>
            <p:cNvPicPr>
              <a:picLocks noChangeAspect="1"/>
            </p:cNvPicPr>
            <p:nvPr/>
          </p:nvPicPr>
          <p:blipFill>
            <a:blip r:embed="rId5" cstate="print"/>
            <a:srcRect r="9990" b="24992"/>
            <a:stretch>
              <a:fillRect/>
            </a:stretch>
          </p:blipFill>
          <p:spPr>
            <a:xfrm>
              <a:off x="4932040" y="1700808"/>
              <a:ext cx="1728192" cy="108012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000" y="116632"/>
            <a:ext cx="4092787" cy="369332"/>
          </a:xfrm>
          <a:prstGeom prst="rect">
            <a:avLst/>
          </a:prstGeom>
          <a:noFill/>
        </p:spPr>
        <p:txBody>
          <a:bodyPr wrap="none" rtlCol="0">
            <a:spAutoFit/>
          </a:bodyPr>
          <a:lstStyle/>
          <a:p>
            <a:r>
              <a:rPr lang="ja-JP" altLang="en-US" dirty="0"/>
              <a:t>農業組合法人　花尾伝農舎</a:t>
            </a:r>
            <a:r>
              <a:rPr lang="ja-JP" altLang="en-US" sz="1050" dirty="0"/>
              <a:t>（はなおでんのうしゃ）</a:t>
            </a:r>
            <a:endParaRPr kumimoji="1" lang="ja-JP" altLang="en-US" sz="1050" dirty="0"/>
          </a:p>
        </p:txBody>
      </p:sp>
      <p:sp>
        <p:nvSpPr>
          <p:cNvPr id="3" name="テキスト ボックス 2"/>
          <p:cNvSpPr txBox="1"/>
          <p:nvPr/>
        </p:nvSpPr>
        <p:spPr>
          <a:xfrm>
            <a:off x="324000" y="705600"/>
            <a:ext cx="8712496" cy="738664"/>
          </a:xfrm>
          <a:prstGeom prst="rect">
            <a:avLst/>
          </a:prstGeom>
          <a:noFill/>
        </p:spPr>
        <p:txBody>
          <a:bodyPr wrap="square" rtlCol="0">
            <a:spAutoFit/>
          </a:bodyPr>
          <a:lstStyle/>
          <a:p>
            <a:r>
              <a:rPr lang="ja-JP" altLang="en-US" sz="1050" dirty="0">
                <a:latin typeface="ＭＳ ゴシック" pitchFamily="49" charset="-128"/>
                <a:ea typeface="ＭＳ ゴシック" pitchFamily="49" charset="-128"/>
              </a:rPr>
              <a:t>農業が盛んな地域で、個人で営まれている方も多いです。しかし高齢化率の高い地域のため、先々、耕作されない農地が増えることが予想されています。渋木の景観を守らなければならないとの思いから設立された農業組合法人「花尾伝農舎」が主体となって、地域の農業を担っています。後継者不足で人手が足りておらず、一緒に地域の豊かな「農」に携わってくれる人を募集しています！</a:t>
            </a:r>
            <a:endParaRPr lang="en-US" altLang="ja-JP" sz="1050" dirty="0">
              <a:latin typeface="ＭＳ ゴシック" pitchFamily="49" charset="-128"/>
              <a:ea typeface="ＭＳ ゴシック" pitchFamily="49" charset="-128"/>
            </a:endParaRPr>
          </a:p>
          <a:p>
            <a:endParaRPr kumimoji="1" lang="en-US" altLang="ja-JP" sz="1050" dirty="0"/>
          </a:p>
        </p:txBody>
      </p:sp>
      <p:pic>
        <p:nvPicPr>
          <p:cNvPr id="4" name="図 3" descr="20210926121924_p_R.jpg"/>
          <p:cNvPicPr>
            <a:picLocks noChangeAspect="1"/>
          </p:cNvPicPr>
          <p:nvPr/>
        </p:nvPicPr>
        <p:blipFill>
          <a:blip r:embed="rId2" cstate="print"/>
          <a:stretch>
            <a:fillRect/>
          </a:stretch>
        </p:blipFill>
        <p:spPr>
          <a:xfrm>
            <a:off x="5220072" y="1556792"/>
            <a:ext cx="3240360" cy="2160000"/>
          </a:xfrm>
          <a:prstGeom prst="rect">
            <a:avLst/>
          </a:prstGeom>
        </p:spPr>
      </p:pic>
      <p:cxnSp>
        <p:nvCxnSpPr>
          <p:cNvPr id="5" name="直線コネクタ 4"/>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95536" y="1628800"/>
            <a:ext cx="4876656" cy="1546577"/>
          </a:xfrm>
          <a:prstGeom prst="rect">
            <a:avLst/>
          </a:prstGeom>
          <a:noFill/>
        </p:spPr>
        <p:txBody>
          <a:bodyPr wrap="none" rtlCol="0">
            <a:spAutoFit/>
          </a:bodyPr>
          <a:lstStyle/>
          <a:p>
            <a:r>
              <a:rPr lang="ja-JP" altLang="en-US" sz="1050" dirty="0"/>
              <a:t>作付け面積　約</a:t>
            </a:r>
            <a:r>
              <a:rPr lang="en-US" altLang="ja-JP" sz="1050" dirty="0"/>
              <a:t>1,043</a:t>
            </a:r>
            <a:r>
              <a:rPr lang="ja-JP" altLang="en-US" sz="1050" dirty="0"/>
              <a:t>アール</a:t>
            </a:r>
            <a:endParaRPr lang="en-US" altLang="ja-JP" sz="1050" dirty="0"/>
          </a:p>
          <a:p>
            <a:r>
              <a:rPr kumimoji="1" lang="ja-JP" altLang="en-US" sz="1050" dirty="0"/>
              <a:t>作付け品種　コシヒカリ　ひとめぼれ　</a:t>
            </a:r>
            <a:r>
              <a:rPr kumimoji="1" lang="ja-JP" altLang="en-US" sz="1050" dirty="0" err="1"/>
              <a:t>きぬむ</a:t>
            </a:r>
            <a:r>
              <a:rPr kumimoji="1" lang="ja-JP" altLang="en-US" sz="1050" dirty="0"/>
              <a:t>すめ　恋の予感　マンゲツモチ（もち米）</a:t>
            </a:r>
            <a:endParaRPr kumimoji="1" lang="en-US" altLang="ja-JP" sz="1050" dirty="0"/>
          </a:p>
          <a:p>
            <a:r>
              <a:rPr lang="ja-JP" altLang="en-US" sz="1050" dirty="0"/>
              <a:t>　　　　　　　　 </a:t>
            </a:r>
            <a:r>
              <a:rPr lang="ja-JP" altLang="en-US" sz="1050" dirty="0" err="1"/>
              <a:t>あきだわら</a:t>
            </a:r>
            <a:r>
              <a:rPr lang="ja-JP" altLang="en-US" sz="1050" dirty="0"/>
              <a:t>（飼料米）</a:t>
            </a:r>
            <a:endParaRPr lang="en-US" altLang="ja-JP" sz="1050" dirty="0"/>
          </a:p>
          <a:p>
            <a:endParaRPr kumimoji="1" lang="en-US" altLang="ja-JP" sz="1050" dirty="0"/>
          </a:p>
          <a:p>
            <a:r>
              <a:rPr lang="ja-JP" altLang="en-US" sz="1050" dirty="0"/>
              <a:t>構成員　</a:t>
            </a:r>
            <a:r>
              <a:rPr lang="en-US" altLang="ja-JP" sz="1050" dirty="0"/>
              <a:t>8</a:t>
            </a:r>
            <a:r>
              <a:rPr lang="ja-JP" altLang="en-US" sz="1050" dirty="0"/>
              <a:t>名（</a:t>
            </a:r>
            <a:r>
              <a:rPr lang="en-US" altLang="ja-JP" sz="1050" dirty="0"/>
              <a:t>47</a:t>
            </a:r>
            <a:r>
              <a:rPr lang="ja-JP" altLang="en-US" sz="1050" dirty="0"/>
              <a:t>歳～</a:t>
            </a:r>
            <a:r>
              <a:rPr lang="en-US" altLang="ja-JP" sz="1050" dirty="0"/>
              <a:t>61</a:t>
            </a:r>
            <a:r>
              <a:rPr lang="ja-JP" altLang="en-US" sz="1050" dirty="0"/>
              <a:t>歳） 兼業農家の方も多数</a:t>
            </a:r>
            <a:endParaRPr lang="en-US" altLang="ja-JP" sz="1050" dirty="0"/>
          </a:p>
          <a:p>
            <a:endParaRPr kumimoji="1" lang="en-US" altLang="ja-JP" sz="1050" dirty="0"/>
          </a:p>
          <a:p>
            <a:r>
              <a:rPr lang="ja-JP" altLang="en-US" sz="1050" dirty="0"/>
              <a:t>今後の目標　稲作をしていない土地を活用し、あまり手のかからない野菜（根菜類、</a:t>
            </a:r>
            <a:endParaRPr lang="en-US" altLang="ja-JP" sz="1050" dirty="0"/>
          </a:p>
          <a:p>
            <a:r>
              <a:rPr kumimoji="1" lang="ja-JP" altLang="en-US" sz="1050" dirty="0"/>
              <a:t>カボチャ、スイカ等）を徐々に作付けしたい。</a:t>
            </a:r>
            <a:endParaRPr kumimoji="1" lang="en-US" altLang="ja-JP" sz="1050" dirty="0"/>
          </a:p>
          <a:p>
            <a:endParaRPr lang="en-US" altLang="ja-JP" sz="1050" dirty="0"/>
          </a:p>
        </p:txBody>
      </p:sp>
      <p:pic>
        <p:nvPicPr>
          <p:cNvPr id="1026" name="Picture 2"/>
          <p:cNvPicPr>
            <a:picLocks noChangeAspect="1" noChangeArrowheads="1"/>
          </p:cNvPicPr>
          <p:nvPr/>
        </p:nvPicPr>
        <p:blipFill>
          <a:blip r:embed="rId3" cstate="print"/>
          <a:srcRect l="30489" t="52417" r="49207" b="35770"/>
          <a:stretch>
            <a:fillRect/>
          </a:stretch>
        </p:blipFill>
        <p:spPr bwMode="auto">
          <a:xfrm>
            <a:off x="5292080" y="3302236"/>
            <a:ext cx="720080" cy="335143"/>
          </a:xfrm>
          <a:prstGeom prst="rect">
            <a:avLst/>
          </a:prstGeom>
          <a:noFill/>
          <a:ln w="9525">
            <a:noFill/>
            <a:miter lim="800000"/>
            <a:headEnd/>
            <a:tailEnd/>
          </a:ln>
        </p:spPr>
      </p:pic>
      <p:sp>
        <p:nvSpPr>
          <p:cNvPr id="13" name="テキスト ボックス 12"/>
          <p:cNvSpPr txBox="1"/>
          <p:nvPr/>
        </p:nvSpPr>
        <p:spPr>
          <a:xfrm>
            <a:off x="755576" y="6381328"/>
            <a:ext cx="1872629" cy="253916"/>
          </a:xfrm>
          <a:prstGeom prst="rect">
            <a:avLst/>
          </a:prstGeom>
          <a:noFill/>
        </p:spPr>
        <p:txBody>
          <a:bodyPr wrap="none" rtlCol="0">
            <a:spAutoFit/>
          </a:bodyPr>
          <a:lstStyle/>
          <a:p>
            <a:r>
              <a:rPr lang="ja-JP" altLang="en-US" sz="1050" dirty="0"/>
              <a:t>一緒に農業はじめませんか？</a:t>
            </a:r>
            <a:endParaRPr kumimoji="1" lang="ja-JP" altLang="en-US" sz="1050" dirty="0"/>
          </a:p>
        </p:txBody>
      </p:sp>
      <p:sp>
        <p:nvSpPr>
          <p:cNvPr id="14" name="テキスト ボックス 13"/>
          <p:cNvSpPr txBox="1"/>
          <p:nvPr/>
        </p:nvSpPr>
        <p:spPr>
          <a:xfrm>
            <a:off x="5220072" y="6381328"/>
            <a:ext cx="3288080" cy="253916"/>
          </a:xfrm>
          <a:prstGeom prst="rect">
            <a:avLst/>
          </a:prstGeom>
          <a:noFill/>
        </p:spPr>
        <p:txBody>
          <a:bodyPr wrap="none" rtlCol="0">
            <a:spAutoFit/>
          </a:bodyPr>
          <a:lstStyle/>
          <a:p>
            <a:r>
              <a:rPr lang="ja-JP" altLang="en-US" sz="1050" dirty="0"/>
              <a:t>一番上の田んぼで無農薬米の栽培にも取り組んでいる</a:t>
            </a:r>
            <a:endParaRPr kumimoji="1" lang="ja-JP" altLang="en-US" sz="1050" dirty="0"/>
          </a:p>
        </p:txBody>
      </p:sp>
      <p:pic>
        <p:nvPicPr>
          <p:cNvPr id="15" name="図 14" descr="20211006152639_p_R.jpg"/>
          <p:cNvPicPr>
            <a:picLocks noChangeAspect="1"/>
          </p:cNvPicPr>
          <p:nvPr/>
        </p:nvPicPr>
        <p:blipFill>
          <a:blip r:embed="rId4" cstate="print"/>
          <a:srcRect l="7497" r="5457"/>
          <a:stretch>
            <a:fillRect/>
          </a:stretch>
        </p:blipFill>
        <p:spPr>
          <a:xfrm>
            <a:off x="5220072" y="4221088"/>
            <a:ext cx="3240360" cy="2160000"/>
          </a:xfrm>
          <a:prstGeom prst="rect">
            <a:avLst/>
          </a:prstGeom>
        </p:spPr>
      </p:pic>
      <p:sp>
        <p:nvSpPr>
          <p:cNvPr id="16" name="テキスト ボックス 15"/>
          <p:cNvSpPr txBox="1"/>
          <p:nvPr/>
        </p:nvSpPr>
        <p:spPr>
          <a:xfrm>
            <a:off x="5220072" y="3717032"/>
            <a:ext cx="3568606" cy="253916"/>
          </a:xfrm>
          <a:prstGeom prst="rect">
            <a:avLst/>
          </a:prstGeom>
          <a:noFill/>
        </p:spPr>
        <p:txBody>
          <a:bodyPr wrap="none" rtlCol="0">
            <a:spAutoFit/>
          </a:bodyPr>
          <a:lstStyle/>
          <a:p>
            <a:r>
              <a:rPr lang="ja-JP" altLang="en-US" sz="1050" dirty="0"/>
              <a:t>収穫時　稲の香りがふんわりと広がり豊かな気持ちになれる</a:t>
            </a:r>
            <a:endParaRPr kumimoji="1" lang="ja-JP" altLang="en-US" sz="1050" dirty="0"/>
          </a:p>
        </p:txBody>
      </p:sp>
      <p:pic>
        <p:nvPicPr>
          <p:cNvPr id="18" name="図 17" descr="花尾伝農舎.jpg"/>
          <p:cNvPicPr>
            <a:picLocks noChangeAspect="1"/>
          </p:cNvPicPr>
          <p:nvPr/>
        </p:nvPicPr>
        <p:blipFill>
          <a:blip r:embed="rId5" cstate="print">
            <a:lum bright="10000"/>
          </a:blip>
          <a:srcRect l="11364" t="6667" r="9091" b="9990"/>
          <a:stretch>
            <a:fillRect/>
          </a:stretch>
        </p:blipFill>
        <p:spPr>
          <a:xfrm>
            <a:off x="781454" y="4221088"/>
            <a:ext cx="3168352" cy="21602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1107996" cy="369332"/>
          </a:xfrm>
          <a:prstGeom prst="rect">
            <a:avLst/>
          </a:prstGeom>
          <a:noFill/>
        </p:spPr>
        <p:txBody>
          <a:bodyPr wrap="none" rtlCol="0">
            <a:spAutoFit/>
          </a:bodyPr>
          <a:lstStyle/>
          <a:p>
            <a:r>
              <a:rPr lang="ja-JP" altLang="en-US" dirty="0"/>
              <a:t>保育施設</a:t>
            </a:r>
            <a:endParaRPr kumimoji="1" lang="ja-JP" altLang="en-US" dirty="0"/>
          </a:p>
        </p:txBody>
      </p:sp>
      <p:sp>
        <p:nvSpPr>
          <p:cNvPr id="3" name="テキスト ボックス 2"/>
          <p:cNvSpPr txBox="1"/>
          <p:nvPr/>
        </p:nvSpPr>
        <p:spPr>
          <a:xfrm>
            <a:off x="323528" y="620688"/>
            <a:ext cx="5484194" cy="253916"/>
          </a:xfrm>
          <a:prstGeom prst="rect">
            <a:avLst/>
          </a:prstGeom>
          <a:noFill/>
        </p:spPr>
        <p:txBody>
          <a:bodyPr wrap="none" rtlCol="0">
            <a:spAutoFit/>
          </a:bodyPr>
          <a:lstStyle/>
          <a:p>
            <a:r>
              <a:rPr lang="ja-JP" altLang="en-US" sz="1050" dirty="0"/>
              <a:t>地域内に保育施設はなく、</a:t>
            </a:r>
            <a:r>
              <a:rPr kumimoji="1" lang="ja-JP" altLang="en-US" sz="1050" dirty="0"/>
              <a:t>車で</a:t>
            </a:r>
            <a:r>
              <a:rPr kumimoji="1" lang="en-US" altLang="ja-JP" sz="1050" dirty="0"/>
              <a:t>10</a:t>
            </a:r>
            <a:r>
              <a:rPr kumimoji="1" lang="ja-JP" altLang="en-US" sz="1050" dirty="0"/>
              <a:t>～</a:t>
            </a:r>
            <a:r>
              <a:rPr kumimoji="1" lang="en-US" altLang="ja-JP" sz="1050" dirty="0"/>
              <a:t>15</a:t>
            </a:r>
            <a:r>
              <a:rPr lang="ja-JP" altLang="en-US" sz="1050" dirty="0"/>
              <a:t>分程度のところにある市街地の保育施設を利用します。</a:t>
            </a:r>
            <a:endParaRPr kumimoji="1" lang="ja-JP" altLang="en-US" sz="1050" dirty="0"/>
          </a:p>
        </p:txBody>
      </p:sp>
      <p:grpSp>
        <p:nvGrpSpPr>
          <p:cNvPr id="4" name="グループ化 3"/>
          <p:cNvGrpSpPr/>
          <p:nvPr/>
        </p:nvGrpSpPr>
        <p:grpSpPr>
          <a:xfrm>
            <a:off x="791580" y="1124744"/>
            <a:ext cx="7560840" cy="5348337"/>
            <a:chOff x="683568" y="1124744"/>
            <a:chExt cx="7560840" cy="5348337"/>
          </a:xfrm>
        </p:grpSpPr>
        <p:grpSp>
          <p:nvGrpSpPr>
            <p:cNvPr id="5" name="グループ化 3"/>
            <p:cNvGrpSpPr/>
            <p:nvPr/>
          </p:nvGrpSpPr>
          <p:grpSpPr>
            <a:xfrm>
              <a:off x="683568" y="4005064"/>
              <a:ext cx="7560840" cy="2468017"/>
              <a:chOff x="395536" y="908720"/>
              <a:chExt cx="7560840" cy="2468017"/>
            </a:xfrm>
          </p:grpSpPr>
          <p:sp>
            <p:nvSpPr>
              <p:cNvPr id="11" name="テキスト ボックス 4"/>
              <p:cNvSpPr txBox="1"/>
              <p:nvPr/>
            </p:nvSpPr>
            <p:spPr>
              <a:xfrm>
                <a:off x="395536" y="3068960"/>
                <a:ext cx="2379177" cy="307777"/>
              </a:xfrm>
              <a:prstGeom prst="rect">
                <a:avLst/>
              </a:prstGeom>
              <a:noFill/>
            </p:spPr>
            <p:txBody>
              <a:bodyPr wrap="none" rtlCol="0">
                <a:spAutoFit/>
              </a:bodyPr>
              <a:lstStyle/>
              <a:p>
                <a:r>
                  <a:rPr lang="ja-JP" altLang="en-US" sz="1400" b="1" dirty="0"/>
                  <a:t>認定こども園 あおい幼稚園</a:t>
                </a:r>
                <a:r>
                  <a:rPr lang="ja-JP" altLang="en-US" sz="1400" dirty="0"/>
                  <a:t>　</a:t>
                </a:r>
                <a:endParaRPr lang="en-US" altLang="ja-JP" sz="1400" dirty="0"/>
              </a:p>
            </p:txBody>
          </p:sp>
          <p:sp>
            <p:nvSpPr>
              <p:cNvPr id="12" name="テキスト ボックス 5"/>
              <p:cNvSpPr txBox="1"/>
              <p:nvPr/>
            </p:nvSpPr>
            <p:spPr>
              <a:xfrm>
                <a:off x="4788024" y="3068960"/>
                <a:ext cx="1202573" cy="307777"/>
              </a:xfrm>
              <a:prstGeom prst="rect">
                <a:avLst/>
              </a:prstGeom>
              <a:noFill/>
            </p:spPr>
            <p:txBody>
              <a:bodyPr wrap="none" rtlCol="0">
                <a:spAutoFit/>
              </a:bodyPr>
              <a:lstStyle/>
              <a:p>
                <a:r>
                  <a:rPr lang="ja-JP" altLang="en-US" sz="1400" b="1" dirty="0" err="1"/>
                  <a:t>みすゞ</a:t>
                </a:r>
                <a:r>
                  <a:rPr lang="ja-JP" altLang="en-US" sz="1400" b="1" dirty="0"/>
                  <a:t>保育園</a:t>
                </a:r>
                <a:endParaRPr lang="en-US" altLang="ja-JP" sz="1400" b="1" dirty="0"/>
              </a:p>
            </p:txBody>
          </p:sp>
          <p:pic>
            <p:nvPicPr>
              <p:cNvPr id="13" name="図 6" descr="IMG_5480_R.JPG"/>
              <p:cNvPicPr>
                <a:picLocks noChangeAspect="1"/>
              </p:cNvPicPr>
              <p:nvPr/>
            </p:nvPicPr>
            <p:blipFill>
              <a:blip r:embed="rId2" cstate="print"/>
              <a:stretch>
                <a:fillRect/>
              </a:stretch>
            </p:blipFill>
            <p:spPr>
              <a:xfrm>
                <a:off x="395536" y="908720"/>
                <a:ext cx="3168352" cy="2160000"/>
              </a:xfrm>
              <a:prstGeom prst="rect">
                <a:avLst/>
              </a:prstGeom>
            </p:spPr>
          </p:pic>
          <p:pic>
            <p:nvPicPr>
              <p:cNvPr id="14" name="図 7" descr="IMG_5484_R.JPG"/>
              <p:cNvPicPr>
                <a:picLocks noChangeAspect="1"/>
              </p:cNvPicPr>
              <p:nvPr/>
            </p:nvPicPr>
            <p:blipFill>
              <a:blip r:embed="rId3" cstate="print"/>
              <a:stretch>
                <a:fillRect/>
              </a:stretch>
            </p:blipFill>
            <p:spPr>
              <a:xfrm>
                <a:off x="4788024" y="908720"/>
                <a:ext cx="3168352" cy="2160000"/>
              </a:xfrm>
              <a:prstGeom prst="rect">
                <a:avLst/>
              </a:prstGeom>
            </p:spPr>
          </p:pic>
        </p:grpSp>
        <p:grpSp>
          <p:nvGrpSpPr>
            <p:cNvPr id="6" name="グループ化 19"/>
            <p:cNvGrpSpPr/>
            <p:nvPr/>
          </p:nvGrpSpPr>
          <p:grpSpPr>
            <a:xfrm>
              <a:off x="683568" y="1124744"/>
              <a:ext cx="7560840" cy="2629599"/>
              <a:chOff x="791580" y="764704"/>
              <a:chExt cx="7560840" cy="2629599"/>
            </a:xfrm>
          </p:grpSpPr>
          <p:sp>
            <p:nvSpPr>
              <p:cNvPr id="7" name="テキスト ボックス 6"/>
              <p:cNvSpPr txBox="1"/>
              <p:nvPr/>
            </p:nvSpPr>
            <p:spPr>
              <a:xfrm>
                <a:off x="791580" y="2924944"/>
                <a:ext cx="2228495" cy="469359"/>
              </a:xfrm>
              <a:prstGeom prst="rect">
                <a:avLst/>
              </a:prstGeom>
              <a:noFill/>
            </p:spPr>
            <p:txBody>
              <a:bodyPr wrap="none" rtlCol="0">
                <a:spAutoFit/>
              </a:bodyPr>
              <a:lstStyle/>
              <a:p>
                <a:r>
                  <a:rPr lang="ja-JP" altLang="en-US" sz="1400" b="1" dirty="0"/>
                  <a:t>認定こども園 深川幼稚園</a:t>
                </a:r>
                <a:r>
                  <a:rPr lang="ja-JP" altLang="en-US" sz="1400" dirty="0"/>
                  <a:t>　</a:t>
                </a:r>
                <a:endParaRPr lang="en-US" altLang="ja-JP" sz="1400" dirty="0"/>
              </a:p>
              <a:p>
                <a:r>
                  <a:rPr kumimoji="1" lang="en-US" altLang="ja-JP" sz="1050" dirty="0"/>
                  <a:t>※</a:t>
                </a:r>
                <a:r>
                  <a:rPr kumimoji="1" lang="ja-JP" altLang="en-US" sz="1050" dirty="0"/>
                  <a:t>地域内　園バス運行</a:t>
                </a:r>
              </a:p>
            </p:txBody>
          </p:sp>
          <p:sp>
            <p:nvSpPr>
              <p:cNvPr id="8" name="テキスト ボックス 7"/>
              <p:cNvSpPr txBox="1"/>
              <p:nvPr/>
            </p:nvSpPr>
            <p:spPr>
              <a:xfrm>
                <a:off x="5184068" y="2924944"/>
                <a:ext cx="1217000" cy="307777"/>
              </a:xfrm>
              <a:prstGeom prst="rect">
                <a:avLst/>
              </a:prstGeom>
              <a:noFill/>
            </p:spPr>
            <p:txBody>
              <a:bodyPr wrap="none" rtlCol="0">
                <a:spAutoFit/>
              </a:bodyPr>
              <a:lstStyle/>
              <a:p>
                <a:r>
                  <a:rPr lang="ja-JP" altLang="en-US" sz="1400" b="1" dirty="0"/>
                  <a:t>みのり保育園</a:t>
                </a:r>
                <a:endParaRPr lang="en-US" altLang="ja-JP" sz="1400" b="1" dirty="0"/>
              </a:p>
            </p:txBody>
          </p:sp>
          <p:pic>
            <p:nvPicPr>
              <p:cNvPr id="9" name="図 8" descr="深川幼稚園.jpg"/>
              <p:cNvPicPr>
                <a:picLocks noChangeAspect="1"/>
              </p:cNvPicPr>
              <p:nvPr/>
            </p:nvPicPr>
            <p:blipFill>
              <a:blip r:embed="rId4" cstate="print"/>
              <a:srcRect l="39789"/>
              <a:stretch>
                <a:fillRect/>
              </a:stretch>
            </p:blipFill>
            <p:spPr>
              <a:xfrm>
                <a:off x="791580" y="764704"/>
                <a:ext cx="3168352" cy="2160000"/>
              </a:xfrm>
              <a:prstGeom prst="rect">
                <a:avLst/>
              </a:prstGeom>
            </p:spPr>
          </p:pic>
          <p:pic>
            <p:nvPicPr>
              <p:cNvPr id="10" name="図 9" descr="IMG_6146_R.JPG"/>
              <p:cNvPicPr>
                <a:picLocks noChangeAspect="1"/>
              </p:cNvPicPr>
              <p:nvPr/>
            </p:nvPicPr>
            <p:blipFill>
              <a:blip r:embed="rId5" cstate="print"/>
              <a:stretch>
                <a:fillRect/>
              </a:stretch>
            </p:blipFill>
            <p:spPr>
              <a:xfrm>
                <a:off x="5184068" y="764704"/>
                <a:ext cx="3168352" cy="2160000"/>
              </a:xfrm>
              <a:prstGeom prst="rect">
                <a:avLst/>
              </a:prstGeom>
            </p:spPr>
          </p:pic>
        </p:grpSp>
      </p:grpSp>
      <p:cxnSp>
        <p:nvCxnSpPr>
          <p:cNvPr id="15" name="直線コネクタ 14"/>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646331" cy="369332"/>
          </a:xfrm>
          <a:prstGeom prst="rect">
            <a:avLst/>
          </a:prstGeom>
          <a:noFill/>
        </p:spPr>
        <p:txBody>
          <a:bodyPr wrap="none" rtlCol="0">
            <a:spAutoFit/>
          </a:bodyPr>
          <a:lstStyle/>
          <a:p>
            <a:r>
              <a:rPr lang="ja-JP" altLang="en-US" dirty="0"/>
              <a:t>校区</a:t>
            </a:r>
            <a:endParaRPr kumimoji="1" lang="ja-JP" altLang="en-US" dirty="0"/>
          </a:p>
        </p:txBody>
      </p:sp>
      <p:sp>
        <p:nvSpPr>
          <p:cNvPr id="3" name="テキスト ボックス 2"/>
          <p:cNvSpPr txBox="1"/>
          <p:nvPr/>
        </p:nvSpPr>
        <p:spPr>
          <a:xfrm>
            <a:off x="324000" y="705600"/>
            <a:ext cx="4431021" cy="253916"/>
          </a:xfrm>
          <a:prstGeom prst="rect">
            <a:avLst/>
          </a:prstGeom>
          <a:noFill/>
        </p:spPr>
        <p:txBody>
          <a:bodyPr wrap="none" rtlCol="0">
            <a:spAutoFit/>
          </a:bodyPr>
          <a:lstStyle/>
          <a:p>
            <a:r>
              <a:rPr lang="ja-JP" altLang="en-US" sz="1050" dirty="0"/>
              <a:t>小学校は、深川（ふかわ）地区にある深川小学校へスクールバス通学です。</a:t>
            </a:r>
            <a:endParaRPr lang="en-US" altLang="ja-JP" sz="1050" dirty="0"/>
          </a:p>
        </p:txBody>
      </p:sp>
      <p:sp>
        <p:nvSpPr>
          <p:cNvPr id="4" name="テキスト ボックス 3"/>
          <p:cNvSpPr txBox="1"/>
          <p:nvPr/>
        </p:nvSpPr>
        <p:spPr>
          <a:xfrm>
            <a:off x="324000" y="3861048"/>
            <a:ext cx="4431021" cy="253916"/>
          </a:xfrm>
          <a:prstGeom prst="rect">
            <a:avLst/>
          </a:prstGeom>
          <a:noFill/>
        </p:spPr>
        <p:txBody>
          <a:bodyPr wrap="none" rtlCol="0">
            <a:spAutoFit/>
          </a:bodyPr>
          <a:lstStyle/>
          <a:p>
            <a:r>
              <a:rPr lang="ja-JP" altLang="en-US" sz="1050" dirty="0"/>
              <a:t>中学校は、深川（ふかわ）地区にある深川中学校へスクールバス通学です。</a:t>
            </a:r>
          </a:p>
        </p:txBody>
      </p:sp>
      <p:grpSp>
        <p:nvGrpSpPr>
          <p:cNvPr id="5" name="グループ化 4"/>
          <p:cNvGrpSpPr/>
          <p:nvPr/>
        </p:nvGrpSpPr>
        <p:grpSpPr>
          <a:xfrm>
            <a:off x="791580" y="3356992"/>
            <a:ext cx="7611155" cy="3242961"/>
            <a:chOff x="395536" y="3356992"/>
            <a:chExt cx="7611155" cy="3242961"/>
          </a:xfrm>
        </p:grpSpPr>
        <p:sp>
          <p:nvSpPr>
            <p:cNvPr id="6" name="テキスト ボックス 5"/>
            <p:cNvSpPr txBox="1"/>
            <p:nvPr/>
          </p:nvSpPr>
          <p:spPr>
            <a:xfrm>
              <a:off x="395536" y="3356992"/>
              <a:ext cx="1082348" cy="307777"/>
            </a:xfrm>
            <a:prstGeom prst="rect">
              <a:avLst/>
            </a:prstGeom>
            <a:noFill/>
          </p:spPr>
          <p:txBody>
            <a:bodyPr wrap="none" rtlCol="0">
              <a:spAutoFit/>
            </a:bodyPr>
            <a:lstStyle/>
            <a:p>
              <a:r>
                <a:rPr lang="ja-JP" altLang="en-US" sz="1400" b="1" dirty="0"/>
                <a:t>深川小学校</a:t>
              </a:r>
              <a:endParaRPr lang="en-US" altLang="ja-JP" sz="1400" dirty="0"/>
            </a:p>
          </p:txBody>
        </p:sp>
        <p:sp>
          <p:nvSpPr>
            <p:cNvPr id="7" name="テキスト ボックス 6"/>
            <p:cNvSpPr txBox="1"/>
            <p:nvPr/>
          </p:nvSpPr>
          <p:spPr>
            <a:xfrm>
              <a:off x="4608004" y="3356992"/>
              <a:ext cx="3398687" cy="415498"/>
            </a:xfrm>
            <a:prstGeom prst="rect">
              <a:avLst/>
            </a:prstGeom>
            <a:noFill/>
          </p:spPr>
          <p:txBody>
            <a:bodyPr wrap="none" rtlCol="0">
              <a:spAutoFit/>
            </a:bodyPr>
            <a:lstStyle/>
            <a:p>
              <a:r>
                <a:rPr lang="ja-JP" altLang="en-US" sz="1050" dirty="0"/>
                <a:t>小学校のそばにある赤崎神社楽桟敷で、毎年開催される</a:t>
              </a:r>
              <a:endParaRPr lang="en-US" altLang="ja-JP" sz="1050" dirty="0"/>
            </a:p>
            <a:p>
              <a:r>
                <a:rPr lang="ja-JP" altLang="en-US" sz="1050" dirty="0"/>
                <a:t>桟敷集会の様子</a:t>
              </a:r>
              <a:endParaRPr lang="en-US" altLang="ja-JP" sz="1050" dirty="0"/>
            </a:p>
          </p:txBody>
        </p:sp>
        <p:sp>
          <p:nvSpPr>
            <p:cNvPr id="8" name="テキスト ボックス 7"/>
            <p:cNvSpPr txBox="1"/>
            <p:nvPr/>
          </p:nvSpPr>
          <p:spPr>
            <a:xfrm>
              <a:off x="4608004" y="6309320"/>
              <a:ext cx="2448106" cy="253916"/>
            </a:xfrm>
            <a:prstGeom prst="rect">
              <a:avLst/>
            </a:prstGeom>
            <a:noFill/>
          </p:spPr>
          <p:txBody>
            <a:bodyPr wrap="none" rtlCol="0">
              <a:spAutoFit/>
            </a:bodyPr>
            <a:lstStyle/>
            <a:p>
              <a:r>
                <a:rPr lang="ja-JP" altLang="en-US" sz="1050" dirty="0"/>
                <a:t>スクールバスは部活動にも対応している</a:t>
              </a:r>
              <a:endParaRPr kumimoji="1" lang="ja-JP" altLang="en-US" sz="1050" dirty="0"/>
            </a:p>
          </p:txBody>
        </p:sp>
        <p:sp>
          <p:nvSpPr>
            <p:cNvPr id="9" name="テキスト ボックス 8"/>
            <p:cNvSpPr txBox="1"/>
            <p:nvPr/>
          </p:nvSpPr>
          <p:spPr>
            <a:xfrm>
              <a:off x="395536" y="6292176"/>
              <a:ext cx="1082348" cy="307777"/>
            </a:xfrm>
            <a:prstGeom prst="rect">
              <a:avLst/>
            </a:prstGeom>
            <a:noFill/>
          </p:spPr>
          <p:txBody>
            <a:bodyPr wrap="none" rtlCol="0">
              <a:spAutoFit/>
            </a:bodyPr>
            <a:lstStyle/>
            <a:p>
              <a:r>
                <a:rPr lang="ja-JP" altLang="en-US" sz="1400" b="1" dirty="0"/>
                <a:t>深川中学校</a:t>
              </a:r>
              <a:endParaRPr lang="en-US" altLang="ja-JP" sz="1400" b="1" dirty="0"/>
            </a:p>
          </p:txBody>
        </p:sp>
      </p:grpSp>
      <p:pic>
        <p:nvPicPr>
          <p:cNvPr id="12" name="図 11" descr="IMG_6074.JPG"/>
          <p:cNvPicPr>
            <a:picLocks noChangeAspect="1"/>
          </p:cNvPicPr>
          <p:nvPr/>
        </p:nvPicPr>
        <p:blipFill>
          <a:blip r:embed="rId2" cstate="print"/>
          <a:srcRect b="4762"/>
          <a:stretch>
            <a:fillRect/>
          </a:stretch>
        </p:blipFill>
        <p:spPr>
          <a:xfrm>
            <a:off x="791088" y="4149080"/>
            <a:ext cx="3168352" cy="2160000"/>
          </a:xfrm>
          <a:prstGeom prst="rect">
            <a:avLst/>
          </a:prstGeom>
        </p:spPr>
      </p:pic>
      <p:cxnSp>
        <p:nvCxnSpPr>
          <p:cNvPr id="13" name="直線コネクタ 12"/>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pic>
        <p:nvPicPr>
          <p:cNvPr id="14" name="図 13" descr="深川小学校.jpg"/>
          <p:cNvPicPr>
            <a:picLocks noChangeAspect="1"/>
          </p:cNvPicPr>
          <p:nvPr/>
        </p:nvPicPr>
        <p:blipFill>
          <a:blip r:embed="rId3" cstate="print"/>
          <a:stretch>
            <a:fillRect/>
          </a:stretch>
        </p:blipFill>
        <p:spPr>
          <a:xfrm>
            <a:off x="773682" y="1196752"/>
            <a:ext cx="3168352" cy="2160000"/>
          </a:xfrm>
          <a:prstGeom prst="rect">
            <a:avLst/>
          </a:prstGeom>
        </p:spPr>
      </p:pic>
      <p:pic>
        <p:nvPicPr>
          <p:cNvPr id="15" name="図 14" descr="received_591259258960516.jpeg"/>
          <p:cNvPicPr>
            <a:picLocks noChangeAspect="1"/>
          </p:cNvPicPr>
          <p:nvPr/>
        </p:nvPicPr>
        <p:blipFill>
          <a:blip r:embed="rId4" cstate="print"/>
          <a:stretch>
            <a:fillRect/>
          </a:stretch>
        </p:blipFill>
        <p:spPr>
          <a:xfrm>
            <a:off x="5004048" y="4149080"/>
            <a:ext cx="3168352" cy="2160000"/>
          </a:xfrm>
          <a:prstGeom prst="rect">
            <a:avLst/>
          </a:prstGeom>
        </p:spPr>
      </p:pic>
      <p:pic>
        <p:nvPicPr>
          <p:cNvPr id="18" name="図 17" descr="桟敷集会深川小学校_R.jpg"/>
          <p:cNvPicPr>
            <a:picLocks noChangeAspect="1"/>
          </p:cNvPicPr>
          <p:nvPr/>
        </p:nvPicPr>
        <p:blipFill>
          <a:blip r:embed="rId5" cstate="print"/>
          <a:stretch>
            <a:fillRect/>
          </a:stretch>
        </p:blipFill>
        <p:spPr>
          <a:xfrm>
            <a:off x="5004048" y="1196752"/>
            <a:ext cx="3168352" cy="216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16632"/>
            <a:ext cx="2430474" cy="369332"/>
          </a:xfrm>
          <a:prstGeom prst="rect">
            <a:avLst/>
          </a:prstGeom>
          <a:noFill/>
        </p:spPr>
        <p:txBody>
          <a:bodyPr wrap="none" rtlCol="0">
            <a:spAutoFit/>
          </a:bodyPr>
          <a:lstStyle/>
          <a:p>
            <a:r>
              <a:rPr kumimoji="1" lang="ja-JP" altLang="en-US" dirty="0"/>
              <a:t>地域コミュニティの紹介</a:t>
            </a:r>
          </a:p>
        </p:txBody>
      </p:sp>
      <p:sp>
        <p:nvSpPr>
          <p:cNvPr id="3" name="テキスト ボックス 2"/>
          <p:cNvSpPr txBox="1"/>
          <p:nvPr/>
        </p:nvSpPr>
        <p:spPr>
          <a:xfrm>
            <a:off x="323528" y="620688"/>
            <a:ext cx="8568952" cy="738664"/>
          </a:xfrm>
          <a:prstGeom prst="rect">
            <a:avLst/>
          </a:prstGeom>
          <a:noFill/>
        </p:spPr>
        <p:txBody>
          <a:bodyPr wrap="square" rtlCol="0">
            <a:spAutoFit/>
          </a:bodyPr>
          <a:lstStyle/>
          <a:p>
            <a:r>
              <a:rPr kumimoji="1" lang="ja-JP" altLang="en-US" sz="1050" dirty="0">
                <a:latin typeface="+mn-ea"/>
              </a:rPr>
              <a:t>長門市には</a:t>
            </a:r>
            <a:r>
              <a:rPr lang="ja-JP" altLang="en-US" sz="1050" dirty="0">
                <a:latin typeface="+mn-ea"/>
              </a:rPr>
              <a:t>、</a:t>
            </a:r>
            <a:r>
              <a:rPr kumimoji="1" lang="ja-JP" altLang="en-US" sz="1050" dirty="0">
                <a:latin typeface="+mn-ea"/>
              </a:rPr>
              <a:t>行政区ごとに自治会組織があり、</a:t>
            </a:r>
            <a:r>
              <a:rPr lang="ja-JP" altLang="en-US" sz="1050" dirty="0">
                <a:latin typeface="+mn-ea"/>
              </a:rPr>
              <a:t>真木・渋木地域</a:t>
            </a:r>
            <a:r>
              <a:rPr kumimoji="1" lang="ja-JP" altLang="en-US" sz="1050" dirty="0">
                <a:latin typeface="+mn-ea"/>
              </a:rPr>
              <a:t>は</a:t>
            </a:r>
            <a:r>
              <a:rPr lang="en-US" altLang="ja-JP" sz="1050" dirty="0">
                <a:latin typeface="+mn-ea"/>
              </a:rPr>
              <a:t>8</a:t>
            </a:r>
            <a:r>
              <a:rPr kumimoji="1" lang="ja-JP" altLang="en-US" sz="1050" dirty="0">
                <a:latin typeface="+mn-ea"/>
              </a:rPr>
              <a:t>自治会あります。</a:t>
            </a:r>
            <a:endParaRPr kumimoji="1" lang="en-US" altLang="ja-JP" sz="1050" dirty="0">
              <a:latin typeface="+mn-ea"/>
            </a:endParaRPr>
          </a:p>
          <a:p>
            <a:r>
              <a:rPr lang="ja-JP" altLang="en-US" sz="1050" dirty="0">
                <a:latin typeface="+mn-ea"/>
              </a:rPr>
              <a:t>主な活動：自治会総会、年１～２回清掃活動、地区の運動会、夏祭り等</a:t>
            </a:r>
            <a:endParaRPr lang="en-US" altLang="ja-JP" sz="1050" dirty="0">
              <a:latin typeface="+mn-ea"/>
            </a:endParaRPr>
          </a:p>
          <a:p>
            <a:r>
              <a:rPr kumimoji="1" lang="ja-JP" altLang="en-US" sz="1050" dirty="0">
                <a:latin typeface="+mn-ea"/>
              </a:rPr>
              <a:t>一部の自治会では、葬祭時に出棺等の手伝いが</a:t>
            </a:r>
            <a:r>
              <a:rPr kumimoji="1" lang="ja-JP" altLang="en-US" sz="1050">
                <a:latin typeface="+mn-ea"/>
              </a:rPr>
              <a:t>あります。</a:t>
            </a:r>
            <a:endParaRPr lang="en-US" altLang="ja-JP" sz="1050" dirty="0">
              <a:latin typeface="+mn-ea"/>
            </a:endParaRPr>
          </a:p>
          <a:p>
            <a:r>
              <a:rPr lang="ja-JP" altLang="en-US" sz="1050" dirty="0">
                <a:latin typeface="+mn-ea"/>
              </a:rPr>
              <a:t>自分達が生活する地域を良くするため、生活道路や河川の草刈りなど、地域住民の共同作業として営まれていますので、</a:t>
            </a:r>
            <a:r>
              <a:rPr kumimoji="1" lang="ja-JP" altLang="en-US" sz="1050" dirty="0">
                <a:latin typeface="+mn-ea"/>
              </a:rPr>
              <a:t>ご協力をお願いいたします。</a:t>
            </a:r>
          </a:p>
        </p:txBody>
      </p:sp>
      <p:grpSp>
        <p:nvGrpSpPr>
          <p:cNvPr id="4" name="グループ化 3"/>
          <p:cNvGrpSpPr/>
          <p:nvPr/>
        </p:nvGrpSpPr>
        <p:grpSpPr>
          <a:xfrm>
            <a:off x="755761" y="3933056"/>
            <a:ext cx="6669073" cy="2774196"/>
            <a:chOff x="395536" y="3933056"/>
            <a:chExt cx="6669073" cy="2774196"/>
          </a:xfrm>
        </p:grpSpPr>
        <p:sp>
          <p:nvSpPr>
            <p:cNvPr id="5" name="テキスト ボックス 4"/>
            <p:cNvSpPr txBox="1"/>
            <p:nvPr/>
          </p:nvSpPr>
          <p:spPr>
            <a:xfrm>
              <a:off x="4788024" y="3933056"/>
              <a:ext cx="2024913" cy="253916"/>
            </a:xfrm>
            <a:prstGeom prst="rect">
              <a:avLst/>
            </a:prstGeom>
            <a:noFill/>
          </p:spPr>
          <p:txBody>
            <a:bodyPr wrap="none" rtlCol="0">
              <a:spAutoFit/>
            </a:bodyPr>
            <a:lstStyle/>
            <a:p>
              <a:r>
                <a:rPr lang="ja-JP" altLang="en-US" sz="1050" dirty="0"/>
                <a:t>地区体育祭参加　優勝回数多数</a:t>
              </a:r>
              <a:endParaRPr kumimoji="1" lang="ja-JP" altLang="en-US" sz="1050" dirty="0"/>
            </a:p>
          </p:txBody>
        </p:sp>
        <p:sp>
          <p:nvSpPr>
            <p:cNvPr id="6" name="テキスト ボックス 5"/>
            <p:cNvSpPr txBox="1"/>
            <p:nvPr/>
          </p:nvSpPr>
          <p:spPr>
            <a:xfrm>
              <a:off x="395536" y="3933056"/>
              <a:ext cx="184731" cy="253916"/>
            </a:xfrm>
            <a:prstGeom prst="rect">
              <a:avLst/>
            </a:prstGeom>
            <a:noFill/>
          </p:spPr>
          <p:txBody>
            <a:bodyPr wrap="none" rtlCol="0">
              <a:spAutoFit/>
            </a:bodyPr>
            <a:lstStyle/>
            <a:p>
              <a:endParaRPr kumimoji="1" lang="ja-JP" altLang="en-US" sz="1050" dirty="0"/>
            </a:p>
          </p:txBody>
        </p:sp>
        <p:sp>
          <p:nvSpPr>
            <p:cNvPr id="9" name="テキスト ボックス 8"/>
            <p:cNvSpPr txBox="1"/>
            <p:nvPr/>
          </p:nvSpPr>
          <p:spPr>
            <a:xfrm>
              <a:off x="395536" y="6453336"/>
              <a:ext cx="3248005" cy="253916"/>
            </a:xfrm>
            <a:prstGeom prst="rect">
              <a:avLst/>
            </a:prstGeom>
            <a:noFill/>
          </p:spPr>
          <p:txBody>
            <a:bodyPr wrap="none" rtlCol="0">
              <a:spAutoFit/>
            </a:bodyPr>
            <a:lstStyle/>
            <a:p>
              <a:r>
                <a:rPr lang="ja-JP" altLang="en-US" sz="1050" dirty="0"/>
                <a:t>市の広報紙や回覧板なども自治会を通じて配布される</a:t>
              </a:r>
              <a:endParaRPr kumimoji="1" lang="ja-JP" altLang="en-US" sz="1050" dirty="0"/>
            </a:p>
          </p:txBody>
        </p:sp>
        <p:sp>
          <p:nvSpPr>
            <p:cNvPr id="10" name="テキスト ボックス 9"/>
            <p:cNvSpPr txBox="1"/>
            <p:nvPr/>
          </p:nvSpPr>
          <p:spPr>
            <a:xfrm>
              <a:off x="4788024" y="6453336"/>
              <a:ext cx="2276585" cy="253916"/>
            </a:xfrm>
            <a:prstGeom prst="rect">
              <a:avLst/>
            </a:prstGeom>
            <a:noFill/>
          </p:spPr>
          <p:txBody>
            <a:bodyPr wrap="none" rtlCol="0">
              <a:spAutoFit/>
            </a:bodyPr>
            <a:lstStyle/>
            <a:p>
              <a:r>
                <a:rPr lang="ja-JP" altLang="en-US" sz="1050" dirty="0"/>
                <a:t>地区体育祭　団体競技が得意です！</a:t>
              </a:r>
              <a:endParaRPr kumimoji="1" lang="ja-JP" altLang="en-US" sz="1050" dirty="0"/>
            </a:p>
          </p:txBody>
        </p:sp>
        <p:pic>
          <p:nvPicPr>
            <p:cNvPr id="12" name="図 11" descr="IMG_6823_R.JPG"/>
            <p:cNvPicPr>
              <a:picLocks noChangeAspect="1"/>
            </p:cNvPicPr>
            <p:nvPr/>
          </p:nvPicPr>
          <p:blipFill>
            <a:blip r:embed="rId2" cstate="print"/>
            <a:stretch>
              <a:fillRect/>
            </a:stretch>
          </p:blipFill>
          <p:spPr>
            <a:xfrm>
              <a:off x="395536" y="4293096"/>
              <a:ext cx="3168352" cy="2160000"/>
            </a:xfrm>
            <a:prstGeom prst="rect">
              <a:avLst/>
            </a:prstGeom>
          </p:spPr>
        </p:pic>
      </p:grpSp>
      <p:pic>
        <p:nvPicPr>
          <p:cNvPr id="13" name="図 12" descr="体育祭４.JPG"/>
          <p:cNvPicPr>
            <a:picLocks noChangeAspect="1"/>
          </p:cNvPicPr>
          <p:nvPr/>
        </p:nvPicPr>
        <p:blipFill>
          <a:blip r:embed="rId3" cstate="print"/>
          <a:stretch>
            <a:fillRect/>
          </a:stretch>
        </p:blipFill>
        <p:spPr>
          <a:xfrm>
            <a:off x="5148064" y="4293096"/>
            <a:ext cx="3168352" cy="2160240"/>
          </a:xfrm>
          <a:prstGeom prst="rect">
            <a:avLst/>
          </a:prstGeom>
        </p:spPr>
      </p:pic>
      <p:cxnSp>
        <p:nvCxnSpPr>
          <p:cNvPr id="14" name="直線コネクタ 13"/>
          <p:cNvCxnSpPr/>
          <p:nvPr/>
        </p:nvCxnSpPr>
        <p:spPr>
          <a:xfrm>
            <a:off x="0" y="486000"/>
            <a:ext cx="9144000" cy="0"/>
          </a:xfrm>
          <a:prstGeom prst="line">
            <a:avLst/>
          </a:prstGeom>
          <a:ln w="66675">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55576" y="3933056"/>
            <a:ext cx="3168352" cy="253916"/>
          </a:xfrm>
          <a:prstGeom prst="rect">
            <a:avLst/>
          </a:prstGeom>
          <a:noFill/>
        </p:spPr>
        <p:txBody>
          <a:bodyPr wrap="square" rtlCol="0">
            <a:spAutoFit/>
          </a:bodyPr>
          <a:lstStyle/>
          <a:p>
            <a:r>
              <a:rPr lang="ja-JP" altLang="en-US" sz="1050" dirty="0"/>
              <a:t>夏祭りなどの準備・運営にご協力をお願いします</a:t>
            </a:r>
            <a:endParaRPr kumimoji="1" lang="ja-JP" altLang="en-US" sz="1050" dirty="0"/>
          </a:p>
        </p:txBody>
      </p:sp>
      <p:pic>
        <p:nvPicPr>
          <p:cNvPr id="16" name="図 15" descr="祭り.JPG"/>
          <p:cNvPicPr>
            <a:picLocks noChangeAspect="1"/>
          </p:cNvPicPr>
          <p:nvPr/>
        </p:nvPicPr>
        <p:blipFill>
          <a:blip r:embed="rId4" cstate="print">
            <a:lum bright="10000"/>
          </a:blip>
          <a:srcRect l="17159"/>
          <a:stretch>
            <a:fillRect/>
          </a:stretch>
        </p:blipFill>
        <p:spPr>
          <a:xfrm>
            <a:off x="755576" y="1772816"/>
            <a:ext cx="3168352" cy="2160000"/>
          </a:xfrm>
          <a:prstGeom prst="rect">
            <a:avLst/>
          </a:prstGeom>
        </p:spPr>
      </p:pic>
      <p:pic>
        <p:nvPicPr>
          <p:cNvPr id="17" name="図 16" descr="体育祭５.JPG"/>
          <p:cNvPicPr>
            <a:picLocks noChangeAspect="1"/>
          </p:cNvPicPr>
          <p:nvPr/>
        </p:nvPicPr>
        <p:blipFill>
          <a:blip r:embed="rId5" cstate="print"/>
          <a:stretch>
            <a:fillRect/>
          </a:stretch>
        </p:blipFill>
        <p:spPr>
          <a:xfrm>
            <a:off x="5148064" y="1772816"/>
            <a:ext cx="3168352" cy="216024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3310</TotalTime>
  <Words>2453</Words>
  <Application>Microsoft Office PowerPoint</Application>
  <PresentationFormat>画面に合わせる (4:3)</PresentationFormat>
  <Paragraphs>162</Paragraphs>
  <Slides>21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HG丸ｺﾞｼｯｸM-PRO</vt:lpstr>
      <vt:lpstr>ＭＳ Ｐゴシック</vt:lpstr>
      <vt:lpstr>ＭＳ 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admin</dc:creator>
  <cp:lastModifiedBy>企画統計係 國重　真弓</cp:lastModifiedBy>
  <cp:revision>341</cp:revision>
  <dcterms:created xsi:type="dcterms:W3CDTF">2020-10-06T02:08:54Z</dcterms:created>
  <dcterms:modified xsi:type="dcterms:W3CDTF">2025-01-16T07:06:53Z</dcterms:modified>
</cp:coreProperties>
</file>