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2" r:id="rId3"/>
    <p:sldId id="285" r:id="rId4"/>
    <p:sldId id="286" r:id="rId5"/>
    <p:sldId id="287" r:id="rId6"/>
    <p:sldId id="290" r:id="rId7"/>
    <p:sldId id="291" r:id="rId8"/>
    <p:sldId id="292" r:id="rId9"/>
    <p:sldId id="293" r:id="rId10"/>
    <p:sldId id="294" r:id="rId11"/>
    <p:sldId id="295" r:id="rId12"/>
    <p:sldId id="296" r:id="rId13"/>
    <p:sldId id="297" r:id="rId14"/>
    <p:sldId id="309" r:id="rId15"/>
    <p:sldId id="299" r:id="rId16"/>
    <p:sldId id="300" r:id="rId17"/>
    <p:sldId id="301" r:id="rId18"/>
    <p:sldId id="302" r:id="rId19"/>
    <p:sldId id="311" r:id="rId20"/>
    <p:sldId id="304" r:id="rId21"/>
    <p:sldId id="308" r:id="rId22"/>
    <p:sldId id="284" r:id="rId23"/>
    <p:sldId id="313" r:id="rId24"/>
    <p:sldId id="288" r:id="rId25"/>
    <p:sldId id="289" r:id="rId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87496220-5FAD-4928-B105-D5C1DC66E2F7}" type="datetimeFigureOut">
              <a:rPr kumimoji="1" lang="ja-JP" altLang="en-US" smtClean="0"/>
              <a:pPr/>
              <a:t>2025/1/21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67271F-67AB-4B3A-86CC-6586250063D8}"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96220-5FAD-4928-B105-D5C1DC66E2F7}" type="datetimeFigureOut">
              <a:rPr kumimoji="1" lang="ja-JP" altLang="en-US" smtClean="0"/>
              <a:pPr/>
              <a:t>2025/1/21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7271F-67AB-4B3A-86CC-6586250063D8}"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32656"/>
            <a:ext cx="7772400" cy="1008112"/>
          </a:xfrm>
        </p:spPr>
        <p:txBody>
          <a:bodyPr>
            <a:normAutofit/>
          </a:bodyPr>
          <a:lstStyle/>
          <a:p>
            <a:r>
              <a:rPr kumimoji="1" lang="ja-JP" altLang="en-US" sz="3200" dirty="0"/>
              <a:t>三隅上（みすみかみ） </a:t>
            </a:r>
            <a:r>
              <a:rPr lang="ja-JP" altLang="en-US" sz="3200" dirty="0"/>
              <a:t>地域情報</a:t>
            </a:r>
            <a:endParaRPr kumimoji="1" lang="ja-JP" altLang="en-US" sz="3200" dirty="0"/>
          </a:p>
        </p:txBody>
      </p:sp>
      <p:sp>
        <p:nvSpPr>
          <p:cNvPr id="7" name="テキスト ボックス 6"/>
          <p:cNvSpPr txBox="1"/>
          <p:nvPr/>
        </p:nvSpPr>
        <p:spPr>
          <a:xfrm>
            <a:off x="1570217" y="5661248"/>
            <a:ext cx="6003567" cy="646331"/>
          </a:xfrm>
          <a:prstGeom prst="rect">
            <a:avLst/>
          </a:prstGeom>
          <a:noFill/>
        </p:spPr>
        <p:txBody>
          <a:bodyPr wrap="none" rtlCol="0">
            <a:spAutoFit/>
          </a:bodyPr>
          <a:lstStyle/>
          <a:p>
            <a:r>
              <a:rPr kumimoji="1" lang="ja-JP" altLang="en-US" dirty="0"/>
              <a:t>森林と田園の豊かな緑に囲まれた自然あふれる地域です。</a:t>
            </a:r>
            <a:endParaRPr kumimoji="1" lang="en-US" altLang="ja-JP" dirty="0"/>
          </a:p>
          <a:p>
            <a:r>
              <a:rPr lang="ja-JP" altLang="en-US" dirty="0"/>
              <a:t>静かな環境でゆっくり暮らしたい方におすすめの地域です。</a:t>
            </a:r>
            <a:endParaRPr kumimoji="1" lang="ja-JP" altLang="en-US" dirty="0"/>
          </a:p>
        </p:txBody>
      </p:sp>
      <p:pic>
        <p:nvPicPr>
          <p:cNvPr id="8" name="図 7" descr="IMG_8004.JPG"/>
          <p:cNvPicPr>
            <a:picLocks noChangeAspect="1"/>
          </p:cNvPicPr>
          <p:nvPr/>
        </p:nvPicPr>
        <p:blipFill>
          <a:blip r:embed="rId2" cstate="print"/>
          <a:stretch>
            <a:fillRect/>
          </a:stretch>
        </p:blipFill>
        <p:spPr>
          <a:xfrm>
            <a:off x="1548172" y="1268760"/>
            <a:ext cx="6047656" cy="40317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51520" y="116632"/>
            <a:ext cx="2295821" cy="369332"/>
          </a:xfrm>
          <a:prstGeom prst="rect">
            <a:avLst/>
          </a:prstGeom>
          <a:noFill/>
        </p:spPr>
        <p:txBody>
          <a:bodyPr wrap="none" rtlCol="0">
            <a:spAutoFit/>
          </a:bodyPr>
          <a:lstStyle/>
          <a:p>
            <a:r>
              <a:rPr lang="ja-JP" altLang="en-US" dirty="0"/>
              <a:t>地域の主な行事・祭り</a:t>
            </a:r>
            <a:endParaRPr kumimoji="1" lang="ja-JP" altLang="en-US" dirty="0"/>
          </a:p>
        </p:txBody>
      </p:sp>
      <p:sp>
        <p:nvSpPr>
          <p:cNvPr id="2" name="テキスト ボックス 1"/>
          <p:cNvSpPr txBox="1"/>
          <p:nvPr/>
        </p:nvSpPr>
        <p:spPr>
          <a:xfrm>
            <a:off x="827584" y="3933056"/>
            <a:ext cx="3183885" cy="253916"/>
          </a:xfrm>
          <a:prstGeom prst="rect">
            <a:avLst/>
          </a:prstGeom>
          <a:noFill/>
        </p:spPr>
        <p:txBody>
          <a:bodyPr wrap="none" rtlCol="0">
            <a:spAutoFit/>
          </a:bodyPr>
          <a:lstStyle/>
          <a:p>
            <a:r>
              <a:rPr lang="ja-JP" altLang="en-US" sz="1050" dirty="0"/>
              <a:t>三隅八幡宮秋季例大祭　　八幡宮周辺に屋台が並ぶ</a:t>
            </a:r>
            <a:endParaRPr kumimoji="1" lang="ja-JP" altLang="en-US" sz="1050" dirty="0"/>
          </a:p>
        </p:txBody>
      </p:sp>
      <p:sp>
        <p:nvSpPr>
          <p:cNvPr id="3" name="テキスト ボックス 2"/>
          <p:cNvSpPr txBox="1"/>
          <p:nvPr/>
        </p:nvSpPr>
        <p:spPr>
          <a:xfrm>
            <a:off x="5220072" y="3933056"/>
            <a:ext cx="3050835" cy="253916"/>
          </a:xfrm>
          <a:prstGeom prst="rect">
            <a:avLst/>
          </a:prstGeom>
          <a:noFill/>
        </p:spPr>
        <p:txBody>
          <a:bodyPr wrap="none" rtlCol="0">
            <a:spAutoFit/>
          </a:bodyPr>
          <a:lstStyle/>
          <a:p>
            <a:r>
              <a:rPr lang="ja-JP" altLang="en-US" sz="1050" dirty="0"/>
              <a:t>三隅八幡宮秋季例大祭で披露される田楽腰輪踊り</a:t>
            </a:r>
            <a:endParaRPr kumimoji="1" lang="ja-JP" altLang="en-US" sz="1050" dirty="0"/>
          </a:p>
        </p:txBody>
      </p:sp>
      <p:pic>
        <p:nvPicPr>
          <p:cNvPr id="12" name="Picture 2" descr="C:\Users\0602\Desktop\00009 みすみっこもちつき大会の写真の送付について\IMG_0355.JPG"/>
          <p:cNvPicPr>
            <a:picLocks noChangeAspect="1" noChangeArrowheads="1"/>
          </p:cNvPicPr>
          <p:nvPr/>
        </p:nvPicPr>
        <p:blipFill>
          <a:blip r:embed="rId2" cstate="print"/>
          <a:srcRect/>
          <a:stretch>
            <a:fillRect/>
          </a:stretch>
        </p:blipFill>
        <p:spPr bwMode="auto">
          <a:xfrm>
            <a:off x="5220072" y="4365104"/>
            <a:ext cx="3168352" cy="2160000"/>
          </a:xfrm>
          <a:prstGeom prst="rect">
            <a:avLst/>
          </a:prstGeom>
          <a:noFill/>
        </p:spPr>
      </p:pic>
      <p:pic>
        <p:nvPicPr>
          <p:cNvPr id="13" name="図 12" descr="IMG_1605.JPG"/>
          <p:cNvPicPr>
            <a:picLocks noChangeAspect="1"/>
          </p:cNvPicPr>
          <p:nvPr/>
        </p:nvPicPr>
        <p:blipFill>
          <a:blip r:embed="rId3" cstate="print"/>
          <a:stretch>
            <a:fillRect/>
          </a:stretch>
        </p:blipFill>
        <p:spPr>
          <a:xfrm>
            <a:off x="5220072" y="1772816"/>
            <a:ext cx="3168352" cy="2160000"/>
          </a:xfrm>
          <a:prstGeom prst="rect">
            <a:avLst/>
          </a:prstGeom>
        </p:spPr>
      </p:pic>
      <p:sp>
        <p:nvSpPr>
          <p:cNvPr id="14" name="テキスト ボックス 13"/>
          <p:cNvSpPr txBox="1"/>
          <p:nvPr/>
        </p:nvSpPr>
        <p:spPr>
          <a:xfrm>
            <a:off x="5220072" y="6525344"/>
            <a:ext cx="2361544" cy="253916"/>
          </a:xfrm>
          <a:prstGeom prst="rect">
            <a:avLst/>
          </a:prstGeom>
          <a:noFill/>
        </p:spPr>
        <p:txBody>
          <a:bodyPr wrap="none" rtlCol="0">
            <a:spAutoFit/>
          </a:bodyPr>
          <a:lstStyle/>
          <a:p>
            <a:r>
              <a:rPr lang="ja-JP" altLang="en-US" sz="1050" dirty="0"/>
              <a:t>地区子ども会による餅つき大会の様子</a:t>
            </a:r>
            <a:endParaRPr kumimoji="1" lang="ja-JP" altLang="en-US" sz="1050" dirty="0"/>
          </a:p>
        </p:txBody>
      </p:sp>
      <p:pic>
        <p:nvPicPr>
          <p:cNvPr id="15" name="図 14" descr="湯免温泉まつり_R.jpg"/>
          <p:cNvPicPr>
            <a:picLocks noChangeAspect="1"/>
          </p:cNvPicPr>
          <p:nvPr/>
        </p:nvPicPr>
        <p:blipFill>
          <a:blip r:embed="rId4" cstate="print"/>
          <a:stretch>
            <a:fillRect/>
          </a:stretch>
        </p:blipFill>
        <p:spPr>
          <a:xfrm>
            <a:off x="827584" y="4365104"/>
            <a:ext cx="3168352" cy="2160000"/>
          </a:xfrm>
          <a:prstGeom prst="rect">
            <a:avLst/>
          </a:prstGeom>
        </p:spPr>
      </p:pic>
      <p:sp>
        <p:nvSpPr>
          <p:cNvPr id="16" name="テキスト ボックス 15"/>
          <p:cNvSpPr txBox="1"/>
          <p:nvPr/>
        </p:nvSpPr>
        <p:spPr>
          <a:xfrm>
            <a:off x="827584" y="6525344"/>
            <a:ext cx="1989647" cy="253916"/>
          </a:xfrm>
          <a:prstGeom prst="rect">
            <a:avLst/>
          </a:prstGeom>
          <a:noFill/>
        </p:spPr>
        <p:txBody>
          <a:bodyPr wrap="none" rtlCol="0">
            <a:spAutoFit/>
          </a:bodyPr>
          <a:lstStyle/>
          <a:p>
            <a:r>
              <a:rPr lang="ja-JP" altLang="en-US" sz="1050" dirty="0"/>
              <a:t>湯免温泉祭りでの盆踊りの様子</a:t>
            </a:r>
            <a:endParaRPr kumimoji="1" lang="ja-JP" altLang="en-US" sz="1050" dirty="0"/>
          </a:p>
        </p:txBody>
      </p:sp>
      <p:pic>
        <p:nvPicPr>
          <p:cNvPr id="10" name="図 9" descr="三隅八幡宮祭り_R.jpg"/>
          <p:cNvPicPr>
            <a:picLocks noChangeAspect="1"/>
          </p:cNvPicPr>
          <p:nvPr/>
        </p:nvPicPr>
        <p:blipFill>
          <a:blip r:embed="rId5" cstate="print"/>
          <a:stretch>
            <a:fillRect/>
          </a:stretch>
        </p:blipFill>
        <p:spPr>
          <a:xfrm>
            <a:off x="827584" y="1772816"/>
            <a:ext cx="3168352" cy="2160000"/>
          </a:xfrm>
          <a:prstGeom prst="rect">
            <a:avLst/>
          </a:prstGeom>
        </p:spPr>
      </p:pic>
      <p:grpSp>
        <p:nvGrpSpPr>
          <p:cNvPr id="21" name="グループ化 20"/>
          <p:cNvGrpSpPr/>
          <p:nvPr/>
        </p:nvGrpSpPr>
        <p:grpSpPr>
          <a:xfrm>
            <a:off x="324000" y="676800"/>
            <a:ext cx="7059374" cy="1223412"/>
            <a:chOff x="755576" y="676800"/>
            <a:chExt cx="7059374" cy="1223412"/>
          </a:xfrm>
        </p:grpSpPr>
        <p:sp>
          <p:nvSpPr>
            <p:cNvPr id="17" name="テキスト ボックス 16"/>
            <p:cNvSpPr txBox="1"/>
            <p:nvPr/>
          </p:nvSpPr>
          <p:spPr>
            <a:xfrm>
              <a:off x="755576" y="676800"/>
              <a:ext cx="3395481" cy="900246"/>
            </a:xfrm>
            <a:prstGeom prst="rect">
              <a:avLst/>
            </a:prstGeom>
            <a:noFill/>
          </p:spPr>
          <p:txBody>
            <a:bodyPr wrap="none" rtlCol="0">
              <a:spAutoFit/>
            </a:bodyPr>
            <a:lstStyle/>
            <a:p>
              <a:r>
                <a:rPr kumimoji="1" lang="en-US" altLang="ja-JP" sz="1050" dirty="0"/>
                <a:t>4</a:t>
              </a:r>
              <a:r>
                <a:rPr kumimoji="1" lang="ja-JP" altLang="en-US" sz="1050" dirty="0"/>
                <a:t>月　</a:t>
              </a:r>
              <a:r>
                <a:rPr lang="ja-JP" altLang="en-US" sz="1050" dirty="0"/>
                <a:t>　三隅川鮎放流事業・清風剣道大会・清風柔道大会</a:t>
              </a:r>
              <a:endParaRPr kumimoji="1" lang="en-US" altLang="ja-JP" sz="1050" dirty="0"/>
            </a:p>
            <a:p>
              <a:r>
                <a:rPr lang="en-US" altLang="ja-JP" sz="1050" dirty="0"/>
                <a:t>5</a:t>
              </a:r>
              <a:r>
                <a:rPr lang="ja-JP" altLang="en-US" sz="1050" dirty="0"/>
                <a:t>月　　三隅地区ソフトボール大会</a:t>
              </a:r>
              <a:endParaRPr lang="en-US" altLang="ja-JP" sz="1050" dirty="0"/>
            </a:p>
            <a:p>
              <a:r>
                <a:rPr lang="en-US" altLang="ja-JP" sz="1050" dirty="0"/>
                <a:t>6</a:t>
              </a:r>
              <a:r>
                <a:rPr kumimoji="1" lang="ja-JP" altLang="en-US" sz="1050" dirty="0"/>
                <a:t>月　　</a:t>
              </a:r>
              <a:r>
                <a:rPr lang="ja-JP" altLang="en-US" sz="1050" dirty="0"/>
                <a:t>上地区ホタル祭り・みすみハーブを</a:t>
              </a:r>
              <a:r>
                <a:rPr lang="ja-JP" altLang="en-US" sz="1050" dirty="0" err="1"/>
                <a:t>愉しむ</a:t>
              </a:r>
              <a:r>
                <a:rPr lang="ja-JP" altLang="en-US" sz="1050" dirty="0"/>
                <a:t>日</a:t>
              </a:r>
              <a:endParaRPr lang="en-US" altLang="ja-JP" sz="1050" dirty="0"/>
            </a:p>
            <a:p>
              <a:r>
                <a:rPr kumimoji="1" lang="ja-JP" altLang="en-US" sz="1050" dirty="0"/>
                <a:t>　　　 　三隅地区体育祭（隔年開催）</a:t>
              </a:r>
              <a:endParaRPr kumimoji="1" lang="en-US" altLang="ja-JP" sz="1050" dirty="0"/>
            </a:p>
            <a:p>
              <a:r>
                <a:rPr lang="en-US" altLang="ja-JP" sz="1050" dirty="0"/>
                <a:t>7</a:t>
              </a:r>
              <a:r>
                <a:rPr lang="ja-JP" altLang="en-US" sz="1050" dirty="0"/>
                <a:t>月　　クリーンウォーク</a:t>
              </a:r>
              <a:r>
                <a:rPr lang="en-US" altLang="ja-JP" sz="1050" dirty="0"/>
                <a:t>in</a:t>
              </a:r>
              <a:r>
                <a:rPr lang="ja-JP" altLang="en-US" sz="1050" dirty="0"/>
                <a:t>三隅</a:t>
              </a:r>
              <a:endParaRPr kumimoji="1" lang="en-US" altLang="ja-JP" sz="1050" dirty="0"/>
            </a:p>
          </p:txBody>
        </p:sp>
        <p:sp>
          <p:nvSpPr>
            <p:cNvPr id="18" name="テキスト ボックス 17"/>
            <p:cNvSpPr txBox="1"/>
            <p:nvPr/>
          </p:nvSpPr>
          <p:spPr>
            <a:xfrm>
              <a:off x="5155248" y="676800"/>
              <a:ext cx="2659702" cy="1223412"/>
            </a:xfrm>
            <a:prstGeom prst="rect">
              <a:avLst/>
            </a:prstGeom>
            <a:noFill/>
          </p:spPr>
          <p:txBody>
            <a:bodyPr wrap="none" rtlCol="0">
              <a:spAutoFit/>
            </a:bodyPr>
            <a:lstStyle/>
            <a:p>
              <a:r>
                <a:rPr lang="ja-JP" altLang="en-US" sz="1050" dirty="0"/>
                <a:t>　</a:t>
              </a:r>
              <a:r>
                <a:rPr lang="en-US" altLang="ja-JP" sz="1050" dirty="0"/>
                <a:t>8</a:t>
              </a:r>
              <a:r>
                <a:rPr lang="ja-JP" altLang="en-US" sz="1050" dirty="0"/>
                <a:t>月　　湯免温泉祭り・清風キャラバン</a:t>
              </a:r>
              <a:endParaRPr lang="en-US" altLang="ja-JP" sz="1050" dirty="0"/>
            </a:p>
            <a:p>
              <a:r>
                <a:rPr lang="ja-JP" altLang="en-US" sz="1050" dirty="0"/>
                <a:t>　</a:t>
              </a:r>
              <a:r>
                <a:rPr lang="en-US" altLang="ja-JP" sz="1050" dirty="0"/>
                <a:t>9</a:t>
              </a:r>
              <a:r>
                <a:rPr lang="ja-JP" altLang="en-US" sz="1050" dirty="0"/>
                <a:t>月　　三隅八幡宮秋季例大祭</a:t>
              </a:r>
              <a:endParaRPr lang="en-US" altLang="ja-JP" sz="1050" dirty="0"/>
            </a:p>
            <a:p>
              <a:r>
                <a:rPr lang="en-US" altLang="ja-JP" sz="1050" dirty="0"/>
                <a:t> 10</a:t>
              </a:r>
              <a:r>
                <a:rPr kumimoji="1" lang="ja-JP" altLang="en-US" sz="1050" dirty="0"/>
                <a:t>月　</a:t>
              </a:r>
              <a:r>
                <a:rPr lang="ja-JP" altLang="en-US" sz="1050" dirty="0"/>
                <a:t>  </a:t>
              </a:r>
              <a:r>
                <a:rPr kumimoji="1" lang="ja-JP" altLang="en-US" sz="1050" dirty="0"/>
                <a:t> </a:t>
              </a:r>
              <a:r>
                <a:rPr lang="ja-JP" altLang="en-US" sz="1050" dirty="0"/>
                <a:t>みすみふるさと祭り・みすみ文化祭</a:t>
              </a:r>
              <a:endParaRPr kumimoji="1" lang="en-US" altLang="ja-JP" sz="1050" dirty="0"/>
            </a:p>
            <a:p>
              <a:r>
                <a:rPr lang="en-US" altLang="ja-JP" sz="1050" dirty="0"/>
                <a:t> 11</a:t>
              </a:r>
              <a:r>
                <a:rPr lang="ja-JP" altLang="en-US" sz="1050" dirty="0"/>
                <a:t>月　　上地区ふるさと祭り</a:t>
              </a:r>
              <a:endParaRPr lang="en-US" altLang="ja-JP" sz="1050" dirty="0"/>
            </a:p>
            <a:p>
              <a:r>
                <a:rPr lang="en-US" altLang="ja-JP" sz="1050" dirty="0"/>
                <a:t> 12</a:t>
              </a:r>
              <a:r>
                <a:rPr lang="ja-JP" altLang="en-US" sz="1050" dirty="0"/>
                <a:t>月　　駅伝大会</a:t>
              </a:r>
              <a:endParaRPr lang="en-US" altLang="ja-JP" sz="1050" dirty="0"/>
            </a:p>
            <a:p>
              <a:r>
                <a:rPr lang="ja-JP" altLang="en-US" sz="1050" dirty="0"/>
                <a:t>　</a:t>
              </a:r>
              <a:r>
                <a:rPr lang="en-US" altLang="ja-JP" sz="1050" dirty="0"/>
                <a:t>2</a:t>
              </a:r>
              <a:r>
                <a:rPr lang="ja-JP" altLang="en-US" sz="1050" dirty="0"/>
                <a:t>月　　地区子ども会（餅つき大会）</a:t>
              </a:r>
              <a:endParaRPr lang="en-US" altLang="ja-JP" sz="1050" dirty="0"/>
            </a:p>
            <a:p>
              <a:endParaRPr kumimoji="1" lang="en-US" altLang="ja-JP" sz="1050" dirty="0"/>
            </a:p>
          </p:txBody>
        </p:sp>
      </p:grpSp>
      <p:pic>
        <p:nvPicPr>
          <p:cNvPr id="20"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2000" y="116632"/>
            <a:ext cx="1223412" cy="369332"/>
          </a:xfrm>
          <a:prstGeom prst="rect">
            <a:avLst/>
          </a:prstGeom>
          <a:noFill/>
        </p:spPr>
        <p:txBody>
          <a:bodyPr wrap="none" rtlCol="0">
            <a:spAutoFit/>
          </a:bodyPr>
          <a:lstStyle/>
          <a:p>
            <a:r>
              <a:rPr lang="ja-JP" altLang="en-US" dirty="0"/>
              <a:t>歴史・文化</a:t>
            </a:r>
            <a:endParaRPr kumimoji="1" lang="ja-JP" altLang="en-US" dirty="0"/>
          </a:p>
        </p:txBody>
      </p:sp>
      <p:sp>
        <p:nvSpPr>
          <p:cNvPr id="2" name="テキスト ボックス 1"/>
          <p:cNvSpPr txBox="1"/>
          <p:nvPr/>
        </p:nvSpPr>
        <p:spPr>
          <a:xfrm>
            <a:off x="779008" y="3789040"/>
            <a:ext cx="1261884" cy="253916"/>
          </a:xfrm>
          <a:prstGeom prst="rect">
            <a:avLst/>
          </a:prstGeom>
          <a:noFill/>
        </p:spPr>
        <p:txBody>
          <a:bodyPr wrap="none" rtlCol="0">
            <a:spAutoFit/>
          </a:bodyPr>
          <a:lstStyle/>
          <a:p>
            <a:r>
              <a:rPr lang="ja-JP" altLang="en-US" sz="1050" dirty="0"/>
              <a:t>滝坂神楽舞の様子</a:t>
            </a:r>
            <a:endParaRPr kumimoji="1" lang="ja-JP" altLang="en-US" sz="1050" dirty="0"/>
          </a:p>
        </p:txBody>
      </p:sp>
      <p:sp>
        <p:nvSpPr>
          <p:cNvPr id="3" name="テキスト ボックス 2"/>
          <p:cNvSpPr txBox="1"/>
          <p:nvPr/>
        </p:nvSpPr>
        <p:spPr>
          <a:xfrm>
            <a:off x="5171496" y="3789040"/>
            <a:ext cx="1396536" cy="253916"/>
          </a:xfrm>
          <a:prstGeom prst="rect">
            <a:avLst/>
          </a:prstGeom>
          <a:noFill/>
        </p:spPr>
        <p:txBody>
          <a:bodyPr wrap="none" rtlCol="0">
            <a:spAutoFit/>
          </a:bodyPr>
          <a:lstStyle/>
          <a:p>
            <a:r>
              <a:rPr lang="ja-JP" altLang="en-US" sz="1050" dirty="0"/>
              <a:t>兎渡谷神楽舞の様子</a:t>
            </a:r>
            <a:endParaRPr kumimoji="1" lang="ja-JP" altLang="en-US" sz="1050" dirty="0"/>
          </a:p>
        </p:txBody>
      </p:sp>
      <p:sp>
        <p:nvSpPr>
          <p:cNvPr id="4" name="テキスト ボックス 3"/>
          <p:cNvSpPr txBox="1"/>
          <p:nvPr/>
        </p:nvSpPr>
        <p:spPr>
          <a:xfrm>
            <a:off x="5171496" y="6381328"/>
            <a:ext cx="2618024" cy="253916"/>
          </a:xfrm>
          <a:prstGeom prst="rect">
            <a:avLst/>
          </a:prstGeom>
          <a:noFill/>
        </p:spPr>
        <p:txBody>
          <a:bodyPr wrap="none" rtlCol="0">
            <a:spAutoFit/>
          </a:bodyPr>
          <a:lstStyle/>
          <a:p>
            <a:r>
              <a:rPr lang="ja-JP" altLang="en-US" sz="1050" dirty="0"/>
              <a:t>地域に住む子どもたちによる綱の舞の様子</a:t>
            </a:r>
            <a:endParaRPr kumimoji="1" lang="ja-JP" altLang="en-US" sz="1050" dirty="0"/>
          </a:p>
        </p:txBody>
      </p:sp>
      <p:sp>
        <p:nvSpPr>
          <p:cNvPr id="5" name="テキスト ボックス 4"/>
          <p:cNvSpPr txBox="1"/>
          <p:nvPr/>
        </p:nvSpPr>
        <p:spPr>
          <a:xfrm>
            <a:off x="779008" y="6381328"/>
            <a:ext cx="3281668" cy="253916"/>
          </a:xfrm>
          <a:prstGeom prst="rect">
            <a:avLst/>
          </a:prstGeom>
          <a:noFill/>
        </p:spPr>
        <p:txBody>
          <a:bodyPr wrap="none" rtlCol="0">
            <a:spAutoFit/>
          </a:bodyPr>
          <a:lstStyle/>
          <a:p>
            <a:r>
              <a:rPr lang="ja-JP" altLang="en-US" sz="1050" dirty="0"/>
              <a:t>地域に住む子どもたちが参加し、伝統を受け継いでいく</a:t>
            </a:r>
            <a:endParaRPr kumimoji="1" lang="ja-JP" altLang="en-US" sz="1050" dirty="0"/>
          </a:p>
        </p:txBody>
      </p:sp>
      <p:sp>
        <p:nvSpPr>
          <p:cNvPr id="7" name="テキスト ボックス 6"/>
          <p:cNvSpPr txBox="1"/>
          <p:nvPr/>
        </p:nvSpPr>
        <p:spPr>
          <a:xfrm>
            <a:off x="324000" y="705600"/>
            <a:ext cx="7730001" cy="415498"/>
          </a:xfrm>
          <a:prstGeom prst="rect">
            <a:avLst/>
          </a:prstGeom>
          <a:noFill/>
        </p:spPr>
        <p:txBody>
          <a:bodyPr wrap="none" rtlCol="0">
            <a:spAutoFit/>
          </a:bodyPr>
          <a:lstStyle/>
          <a:p>
            <a:r>
              <a:rPr lang="ja-JP" altLang="en-US" sz="1050" dirty="0"/>
              <a:t>地域ごとに受け継がれている伝統行事</a:t>
            </a:r>
            <a:r>
              <a:rPr lang="en-US" altLang="ja-JP" sz="1050" dirty="0"/>
              <a:t>[</a:t>
            </a:r>
            <a:r>
              <a:rPr lang="ja-JP" altLang="en-US" sz="1050" dirty="0"/>
              <a:t>滝坂神楽舞</a:t>
            </a:r>
            <a:r>
              <a:rPr lang="en-US" altLang="ja-JP" sz="1050" dirty="0"/>
              <a:t>]</a:t>
            </a:r>
            <a:r>
              <a:rPr lang="ja-JP" altLang="en-US" sz="1050" dirty="0"/>
              <a:t>や</a:t>
            </a:r>
            <a:r>
              <a:rPr lang="en-US" altLang="ja-JP" sz="1050" dirty="0"/>
              <a:t>[</a:t>
            </a:r>
            <a:r>
              <a:rPr lang="ja-JP" altLang="en-US" sz="1050" dirty="0"/>
              <a:t>兎渡谷神楽舞</a:t>
            </a:r>
            <a:r>
              <a:rPr lang="en-US" altLang="ja-JP" sz="1050" dirty="0"/>
              <a:t>]</a:t>
            </a:r>
            <a:r>
              <a:rPr lang="ja-JP" altLang="en-US" sz="1050" dirty="0"/>
              <a:t>　は、五穀豊穣や牛馬の安全祈願などを願い奉納されています。</a:t>
            </a:r>
            <a:endParaRPr lang="en-US" altLang="ja-JP" sz="1050" dirty="0"/>
          </a:p>
          <a:p>
            <a:r>
              <a:rPr lang="ja-JP" altLang="en-US" sz="1050" dirty="0"/>
              <a:t>各自治会に住む子どもたちは、こういった伝統行事に参加し、地域活性化の担い手として活躍しています。</a:t>
            </a:r>
          </a:p>
        </p:txBody>
      </p:sp>
      <p:pic>
        <p:nvPicPr>
          <p:cNvPr id="13" name="図 12">
            <a:extLst>
              <a:ext uri="{FF2B5EF4-FFF2-40B4-BE49-F238E27FC236}">
                <a16:creationId xmlns:a16="http://schemas.microsoft.com/office/drawing/2014/main" id="{EA99EEE2-A091-4AE4-A069-379B530D4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008" y="1628800"/>
            <a:ext cx="3168352" cy="2160000"/>
          </a:xfrm>
          <a:prstGeom prst="rect">
            <a:avLst/>
          </a:prstGeom>
        </p:spPr>
      </p:pic>
      <p:pic>
        <p:nvPicPr>
          <p:cNvPr id="14" name="図 13">
            <a:extLst>
              <a:ext uri="{FF2B5EF4-FFF2-40B4-BE49-F238E27FC236}">
                <a16:creationId xmlns:a16="http://schemas.microsoft.com/office/drawing/2014/main" id="{E50624EB-DD26-4126-8752-CC38049FC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496" y="1628800"/>
            <a:ext cx="3168352" cy="2160000"/>
          </a:xfrm>
          <a:prstGeom prst="rect">
            <a:avLst/>
          </a:prstGeom>
        </p:spPr>
      </p:pic>
      <p:pic>
        <p:nvPicPr>
          <p:cNvPr id="15" name="図 14" descr="IMG_8367.JPG"/>
          <p:cNvPicPr>
            <a:picLocks noChangeAspect="1"/>
          </p:cNvPicPr>
          <p:nvPr/>
        </p:nvPicPr>
        <p:blipFill>
          <a:blip r:embed="rId4" cstate="print"/>
          <a:stretch>
            <a:fillRect/>
          </a:stretch>
        </p:blipFill>
        <p:spPr>
          <a:xfrm>
            <a:off x="779008" y="4221088"/>
            <a:ext cx="3168352" cy="2160000"/>
          </a:xfrm>
          <a:prstGeom prst="rect">
            <a:avLst/>
          </a:prstGeom>
        </p:spPr>
      </p:pic>
      <p:pic>
        <p:nvPicPr>
          <p:cNvPr id="11" name="図 10" descr="滝坂神楽舞こども_R.jpg"/>
          <p:cNvPicPr>
            <a:picLocks noChangeAspect="1"/>
          </p:cNvPicPr>
          <p:nvPr/>
        </p:nvPicPr>
        <p:blipFill>
          <a:blip r:embed="rId5" cstate="print"/>
          <a:stretch>
            <a:fillRect/>
          </a:stretch>
        </p:blipFill>
        <p:spPr>
          <a:xfrm>
            <a:off x="5171496" y="4221088"/>
            <a:ext cx="3168352" cy="2160000"/>
          </a:xfrm>
          <a:prstGeom prst="rect">
            <a:avLst/>
          </a:prstGeom>
        </p:spPr>
      </p:pic>
      <p:pic>
        <p:nvPicPr>
          <p:cNvPr id="16"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1520" y="116632"/>
            <a:ext cx="3770584" cy="369332"/>
          </a:xfrm>
          <a:prstGeom prst="rect">
            <a:avLst/>
          </a:prstGeom>
          <a:noFill/>
        </p:spPr>
        <p:txBody>
          <a:bodyPr wrap="none" rtlCol="0">
            <a:spAutoFit/>
          </a:bodyPr>
          <a:lstStyle/>
          <a:p>
            <a:r>
              <a:rPr lang="ja-JP" altLang="en-US" dirty="0"/>
              <a:t>三隅</a:t>
            </a:r>
            <a:r>
              <a:rPr kumimoji="1" lang="ja-JP" altLang="en-US" dirty="0"/>
              <a:t>地域の遊び場・おすすめスポット</a:t>
            </a:r>
          </a:p>
        </p:txBody>
      </p:sp>
      <p:pic>
        <p:nvPicPr>
          <p:cNvPr id="19" name="Picture 3"/>
          <p:cNvPicPr>
            <a:picLocks noChangeAspect="1" noChangeArrowheads="1"/>
          </p:cNvPicPr>
          <p:nvPr/>
        </p:nvPicPr>
        <p:blipFill>
          <a:blip r:embed="rId2" cstate="print"/>
          <a:srcRect/>
          <a:stretch>
            <a:fillRect/>
          </a:stretch>
        </p:blipFill>
        <p:spPr bwMode="auto">
          <a:xfrm>
            <a:off x="0" y="475200"/>
            <a:ext cx="9144762" cy="85553"/>
          </a:xfrm>
          <a:prstGeom prst="rect">
            <a:avLst/>
          </a:prstGeom>
          <a:noFill/>
          <a:ln w="9525">
            <a:noFill/>
            <a:miter lim="800000"/>
            <a:headEnd/>
            <a:tailEnd/>
          </a:ln>
        </p:spPr>
      </p:pic>
      <p:grpSp>
        <p:nvGrpSpPr>
          <p:cNvPr id="13" name="グループ化 12"/>
          <p:cNvGrpSpPr/>
          <p:nvPr/>
        </p:nvGrpSpPr>
        <p:grpSpPr>
          <a:xfrm>
            <a:off x="791580" y="908720"/>
            <a:ext cx="7560840" cy="5870540"/>
            <a:chOff x="395536" y="908720"/>
            <a:chExt cx="7560840" cy="5870540"/>
          </a:xfrm>
        </p:grpSpPr>
        <p:sp>
          <p:nvSpPr>
            <p:cNvPr id="2" name="テキスト ボックス 1"/>
            <p:cNvSpPr txBox="1"/>
            <p:nvPr/>
          </p:nvSpPr>
          <p:spPr>
            <a:xfrm>
              <a:off x="395536" y="3717032"/>
              <a:ext cx="2148345" cy="253916"/>
            </a:xfrm>
            <a:prstGeom prst="rect">
              <a:avLst/>
            </a:prstGeom>
            <a:noFill/>
          </p:spPr>
          <p:txBody>
            <a:bodyPr wrap="none" rtlCol="0">
              <a:spAutoFit/>
            </a:bodyPr>
            <a:lstStyle/>
            <a:p>
              <a:r>
                <a:rPr lang="ja-JP" altLang="en-US" sz="1050" dirty="0"/>
                <a:t>綺麗に整備されたジョギングコース</a:t>
              </a:r>
              <a:endParaRPr kumimoji="1" lang="ja-JP" altLang="en-US" sz="1050" dirty="0"/>
            </a:p>
          </p:txBody>
        </p:sp>
        <p:sp>
          <p:nvSpPr>
            <p:cNvPr id="3" name="テキスト ボックス 2"/>
            <p:cNvSpPr txBox="1"/>
            <p:nvPr/>
          </p:nvSpPr>
          <p:spPr>
            <a:xfrm>
              <a:off x="4788024" y="3717032"/>
              <a:ext cx="1694695" cy="253916"/>
            </a:xfrm>
            <a:prstGeom prst="rect">
              <a:avLst/>
            </a:prstGeom>
            <a:noFill/>
          </p:spPr>
          <p:txBody>
            <a:bodyPr wrap="none" rtlCol="0">
              <a:spAutoFit/>
            </a:bodyPr>
            <a:lstStyle/>
            <a:p>
              <a:r>
                <a:rPr lang="ja-JP" altLang="en-US" sz="1050" dirty="0"/>
                <a:t>パーク内にある子ども広場</a:t>
              </a:r>
              <a:endParaRPr kumimoji="1" lang="ja-JP" altLang="en-US" sz="1050" dirty="0"/>
            </a:p>
          </p:txBody>
        </p:sp>
        <p:sp>
          <p:nvSpPr>
            <p:cNvPr id="4" name="テキスト ボックス 3"/>
            <p:cNvSpPr txBox="1"/>
            <p:nvPr/>
          </p:nvSpPr>
          <p:spPr>
            <a:xfrm>
              <a:off x="4788024" y="6525344"/>
              <a:ext cx="2081019" cy="253916"/>
            </a:xfrm>
            <a:prstGeom prst="rect">
              <a:avLst/>
            </a:prstGeom>
            <a:noFill/>
          </p:spPr>
          <p:txBody>
            <a:bodyPr wrap="none" rtlCol="0">
              <a:spAutoFit/>
            </a:bodyPr>
            <a:lstStyle/>
            <a:p>
              <a:r>
                <a:rPr lang="ja-JP" altLang="en-US" sz="1050" dirty="0"/>
                <a:t>ゲートボールを楽しむ地域の方々</a:t>
              </a:r>
              <a:endParaRPr kumimoji="1" lang="ja-JP" altLang="en-US" sz="1050" dirty="0"/>
            </a:p>
          </p:txBody>
        </p:sp>
        <p:sp>
          <p:nvSpPr>
            <p:cNvPr id="5" name="テキスト ボックス 4"/>
            <p:cNvSpPr txBox="1"/>
            <p:nvPr/>
          </p:nvSpPr>
          <p:spPr>
            <a:xfrm>
              <a:off x="395536" y="6525344"/>
              <a:ext cx="1356462" cy="253916"/>
            </a:xfrm>
            <a:prstGeom prst="rect">
              <a:avLst/>
            </a:prstGeom>
            <a:noFill/>
          </p:spPr>
          <p:txBody>
            <a:bodyPr wrap="none" rtlCol="0">
              <a:spAutoFit/>
            </a:bodyPr>
            <a:lstStyle/>
            <a:p>
              <a:r>
                <a:rPr lang="ja-JP" altLang="en-US" sz="1050" dirty="0"/>
                <a:t>広々としたグラウンド</a:t>
              </a:r>
              <a:endParaRPr kumimoji="1" lang="ja-JP" altLang="en-US" sz="1050" dirty="0"/>
            </a:p>
          </p:txBody>
        </p:sp>
        <p:sp>
          <p:nvSpPr>
            <p:cNvPr id="10" name="テキスト ボックス 9"/>
            <p:cNvSpPr txBox="1"/>
            <p:nvPr/>
          </p:nvSpPr>
          <p:spPr>
            <a:xfrm>
              <a:off x="395536" y="908720"/>
              <a:ext cx="2169184" cy="500137"/>
            </a:xfrm>
            <a:prstGeom prst="rect">
              <a:avLst/>
            </a:prstGeom>
            <a:noFill/>
          </p:spPr>
          <p:txBody>
            <a:bodyPr wrap="none" rtlCol="0">
              <a:spAutoFit/>
            </a:bodyPr>
            <a:lstStyle/>
            <a:p>
              <a:r>
                <a:rPr lang="ja-JP" altLang="en-US" sz="1600" b="1" dirty="0"/>
                <a:t>ふれあいパーク三隅</a:t>
              </a:r>
              <a:r>
                <a:rPr kumimoji="1" lang="ja-JP" altLang="en-US" sz="1600" b="1" dirty="0"/>
                <a:t>　</a:t>
              </a:r>
              <a:endParaRPr kumimoji="1" lang="en-US" altLang="ja-JP" sz="1600" b="1" dirty="0"/>
            </a:p>
            <a:p>
              <a:r>
                <a:rPr kumimoji="1" lang="ja-JP" altLang="en-US" sz="1050" dirty="0"/>
                <a:t>住所：長門市三隅中</a:t>
              </a:r>
              <a:r>
                <a:rPr kumimoji="1" lang="en-US" altLang="ja-JP" sz="1050" dirty="0"/>
                <a:t>1379</a:t>
              </a:r>
              <a:r>
                <a:rPr kumimoji="1" lang="ja-JP" altLang="en-US" sz="1050" dirty="0"/>
                <a:t>　　</a:t>
              </a:r>
            </a:p>
          </p:txBody>
        </p:sp>
        <p:pic>
          <p:nvPicPr>
            <p:cNvPr id="14" name="図 13" descr="IMG_9945.JPG"/>
            <p:cNvPicPr>
              <a:picLocks noChangeAspect="1"/>
            </p:cNvPicPr>
            <p:nvPr/>
          </p:nvPicPr>
          <p:blipFill>
            <a:blip r:embed="rId3" cstate="print"/>
            <a:stretch>
              <a:fillRect/>
            </a:stretch>
          </p:blipFill>
          <p:spPr>
            <a:xfrm>
              <a:off x="4788024" y="1556792"/>
              <a:ext cx="3168352" cy="2160000"/>
            </a:xfrm>
            <a:prstGeom prst="rect">
              <a:avLst/>
            </a:prstGeom>
          </p:spPr>
        </p:pic>
        <p:pic>
          <p:nvPicPr>
            <p:cNvPr id="15" name="図 14" descr="23.JPG">
              <a:extLst>
                <a:ext uri="{FF2B5EF4-FFF2-40B4-BE49-F238E27FC236}">
                  <a16:creationId xmlns:a16="http://schemas.microsoft.com/office/drawing/2014/main" id="{8DC8740E-AC56-45FB-AE4F-9D77576D32BB}"/>
                </a:ext>
              </a:extLst>
            </p:cNvPr>
            <p:cNvPicPr>
              <a:picLocks noChangeAspect="1"/>
            </p:cNvPicPr>
            <p:nvPr/>
          </p:nvPicPr>
          <p:blipFill>
            <a:blip r:embed="rId4" cstate="print"/>
            <a:stretch>
              <a:fillRect/>
            </a:stretch>
          </p:blipFill>
          <p:spPr>
            <a:xfrm>
              <a:off x="395536" y="1556792"/>
              <a:ext cx="3168352" cy="2160000"/>
            </a:xfrm>
            <a:prstGeom prst="rect">
              <a:avLst/>
            </a:prstGeom>
          </p:spPr>
        </p:pic>
        <p:pic>
          <p:nvPicPr>
            <p:cNvPr id="18" name="図 17" descr="IMG_1802_R.JPG"/>
            <p:cNvPicPr>
              <a:picLocks noChangeAspect="1"/>
            </p:cNvPicPr>
            <p:nvPr/>
          </p:nvPicPr>
          <p:blipFill>
            <a:blip r:embed="rId5" cstate="print"/>
            <a:stretch>
              <a:fillRect/>
            </a:stretch>
          </p:blipFill>
          <p:spPr>
            <a:xfrm>
              <a:off x="395536" y="4365104"/>
              <a:ext cx="3168352" cy="2160000"/>
            </a:xfrm>
            <a:prstGeom prst="rect">
              <a:avLst/>
            </a:prstGeom>
          </p:spPr>
        </p:pic>
        <p:pic>
          <p:nvPicPr>
            <p:cNvPr id="20" name="図 19" descr="IMG_1805_R.JPG"/>
            <p:cNvPicPr>
              <a:picLocks noChangeAspect="1"/>
            </p:cNvPicPr>
            <p:nvPr/>
          </p:nvPicPr>
          <p:blipFill>
            <a:blip r:embed="rId6" cstate="print"/>
            <a:stretch>
              <a:fillRect/>
            </a:stretch>
          </p:blipFill>
          <p:spPr>
            <a:xfrm>
              <a:off x="4788024" y="4365104"/>
              <a:ext cx="3168352" cy="216000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1520" y="116632"/>
            <a:ext cx="3770584" cy="369332"/>
          </a:xfrm>
          <a:prstGeom prst="rect">
            <a:avLst/>
          </a:prstGeom>
          <a:noFill/>
        </p:spPr>
        <p:txBody>
          <a:bodyPr wrap="none" rtlCol="0">
            <a:spAutoFit/>
          </a:bodyPr>
          <a:lstStyle/>
          <a:p>
            <a:r>
              <a:rPr lang="ja-JP" altLang="en-US" dirty="0"/>
              <a:t>三隅</a:t>
            </a:r>
            <a:r>
              <a:rPr kumimoji="1" lang="ja-JP" altLang="en-US" dirty="0"/>
              <a:t>地域の遊び場・おすすめスポット</a:t>
            </a:r>
          </a:p>
        </p:txBody>
      </p:sp>
      <p:pic>
        <p:nvPicPr>
          <p:cNvPr id="19" name="Picture 3"/>
          <p:cNvPicPr>
            <a:picLocks noChangeAspect="1" noChangeArrowheads="1"/>
          </p:cNvPicPr>
          <p:nvPr/>
        </p:nvPicPr>
        <p:blipFill>
          <a:blip r:embed="rId2" cstate="print"/>
          <a:srcRect/>
          <a:stretch>
            <a:fillRect/>
          </a:stretch>
        </p:blipFill>
        <p:spPr bwMode="auto">
          <a:xfrm>
            <a:off x="0" y="475200"/>
            <a:ext cx="9144762" cy="85553"/>
          </a:xfrm>
          <a:prstGeom prst="rect">
            <a:avLst/>
          </a:prstGeom>
          <a:noFill/>
          <a:ln w="9525">
            <a:noFill/>
            <a:miter lim="800000"/>
            <a:headEnd/>
            <a:tailEnd/>
          </a:ln>
        </p:spPr>
      </p:pic>
      <p:grpSp>
        <p:nvGrpSpPr>
          <p:cNvPr id="14" name="グループ化 13"/>
          <p:cNvGrpSpPr/>
          <p:nvPr/>
        </p:nvGrpSpPr>
        <p:grpSpPr>
          <a:xfrm>
            <a:off x="791580" y="908720"/>
            <a:ext cx="7560840" cy="5870540"/>
            <a:chOff x="395536" y="908720"/>
            <a:chExt cx="7560840" cy="5870540"/>
          </a:xfrm>
        </p:grpSpPr>
        <p:sp>
          <p:nvSpPr>
            <p:cNvPr id="2" name="テキスト ボックス 1"/>
            <p:cNvSpPr txBox="1"/>
            <p:nvPr/>
          </p:nvSpPr>
          <p:spPr>
            <a:xfrm>
              <a:off x="395536" y="3574800"/>
              <a:ext cx="2135521" cy="253916"/>
            </a:xfrm>
            <a:prstGeom prst="rect">
              <a:avLst/>
            </a:prstGeom>
            <a:noFill/>
          </p:spPr>
          <p:txBody>
            <a:bodyPr wrap="none" rtlCol="0">
              <a:spAutoFit/>
            </a:bodyPr>
            <a:lstStyle/>
            <a:p>
              <a:r>
                <a:rPr lang="ja-JP" altLang="en-US" sz="1050" dirty="0"/>
                <a:t>夏には水遊びを楽しむこともできる</a:t>
              </a:r>
              <a:endParaRPr kumimoji="1" lang="ja-JP" altLang="en-US" sz="1050" dirty="0"/>
            </a:p>
          </p:txBody>
        </p:sp>
        <p:sp>
          <p:nvSpPr>
            <p:cNvPr id="3" name="テキスト ボックス 2"/>
            <p:cNvSpPr txBox="1"/>
            <p:nvPr/>
          </p:nvSpPr>
          <p:spPr>
            <a:xfrm>
              <a:off x="4788024" y="3573016"/>
              <a:ext cx="2186817" cy="253916"/>
            </a:xfrm>
            <a:prstGeom prst="rect">
              <a:avLst/>
            </a:prstGeom>
            <a:noFill/>
          </p:spPr>
          <p:txBody>
            <a:bodyPr wrap="none" rtlCol="0">
              <a:spAutoFit/>
            </a:bodyPr>
            <a:lstStyle/>
            <a:p>
              <a:r>
                <a:rPr lang="ja-JP" altLang="en-US" sz="1050" dirty="0"/>
                <a:t>毎年行われる鮎の放流活動の様子</a:t>
              </a:r>
              <a:endParaRPr kumimoji="1" lang="ja-JP" altLang="en-US" sz="1050" dirty="0"/>
            </a:p>
          </p:txBody>
        </p:sp>
        <p:sp>
          <p:nvSpPr>
            <p:cNvPr id="4" name="テキスト ボックス 3"/>
            <p:cNvSpPr txBox="1"/>
            <p:nvPr/>
          </p:nvSpPr>
          <p:spPr>
            <a:xfrm>
              <a:off x="4788024" y="6525344"/>
              <a:ext cx="2877711" cy="253916"/>
            </a:xfrm>
            <a:prstGeom prst="rect">
              <a:avLst/>
            </a:prstGeom>
            <a:noFill/>
          </p:spPr>
          <p:txBody>
            <a:bodyPr wrap="none" rtlCol="0">
              <a:spAutoFit/>
            </a:bodyPr>
            <a:lstStyle/>
            <a:p>
              <a:r>
                <a:rPr lang="ja-JP" altLang="en-US" sz="1050" dirty="0"/>
                <a:t>透き通るような青い海が広がる野波瀬漁港周辺</a:t>
              </a:r>
              <a:endParaRPr kumimoji="1" lang="ja-JP" altLang="en-US" sz="1050" dirty="0"/>
            </a:p>
          </p:txBody>
        </p:sp>
        <p:sp>
          <p:nvSpPr>
            <p:cNvPr id="5" name="テキスト ボックス 4"/>
            <p:cNvSpPr txBox="1"/>
            <p:nvPr/>
          </p:nvSpPr>
          <p:spPr>
            <a:xfrm>
              <a:off x="395536" y="6525344"/>
              <a:ext cx="3518912" cy="253916"/>
            </a:xfrm>
            <a:prstGeom prst="rect">
              <a:avLst/>
            </a:prstGeom>
            <a:noFill/>
          </p:spPr>
          <p:txBody>
            <a:bodyPr wrap="none" rtlCol="0">
              <a:spAutoFit/>
            </a:bodyPr>
            <a:lstStyle/>
            <a:p>
              <a:r>
                <a:rPr lang="ja-JP" altLang="en-US" sz="1050" dirty="0"/>
                <a:t>釣りデッキにはトイレが設置され、のんびりと釣りを楽しめる</a:t>
              </a:r>
              <a:endParaRPr kumimoji="1" lang="ja-JP" altLang="en-US" sz="1050" dirty="0"/>
            </a:p>
          </p:txBody>
        </p:sp>
        <p:sp>
          <p:nvSpPr>
            <p:cNvPr id="9" name="テキスト ボックス 8"/>
            <p:cNvSpPr txBox="1"/>
            <p:nvPr/>
          </p:nvSpPr>
          <p:spPr>
            <a:xfrm>
              <a:off x="395536" y="3861048"/>
              <a:ext cx="2590774" cy="500137"/>
            </a:xfrm>
            <a:prstGeom prst="rect">
              <a:avLst/>
            </a:prstGeom>
            <a:noFill/>
          </p:spPr>
          <p:txBody>
            <a:bodyPr wrap="none" rtlCol="0">
              <a:spAutoFit/>
            </a:bodyPr>
            <a:lstStyle/>
            <a:p>
              <a:r>
                <a:rPr lang="ja-JP" altLang="en-US" sz="1600" b="1" dirty="0"/>
                <a:t>野波瀬（のばせ）釣りデッキ</a:t>
              </a:r>
              <a:r>
                <a:rPr lang="en-US" altLang="ja-JP" sz="1600" dirty="0"/>
                <a:t> </a:t>
              </a:r>
            </a:p>
            <a:p>
              <a:r>
                <a:rPr lang="ja-JP" altLang="en-US" sz="1050" dirty="0"/>
                <a:t>住所：長門市三隅下野波瀬　　</a:t>
              </a:r>
              <a:endParaRPr kumimoji="1" lang="ja-JP" altLang="en-US" sz="1050" dirty="0"/>
            </a:p>
          </p:txBody>
        </p:sp>
        <p:pic>
          <p:nvPicPr>
            <p:cNvPr id="16" name="図 15" descr="IMG_4699.JPG"/>
            <p:cNvPicPr>
              <a:picLocks noChangeAspect="1"/>
            </p:cNvPicPr>
            <p:nvPr/>
          </p:nvPicPr>
          <p:blipFill>
            <a:blip r:embed="rId3" cstate="print"/>
            <a:stretch>
              <a:fillRect/>
            </a:stretch>
          </p:blipFill>
          <p:spPr>
            <a:xfrm>
              <a:off x="395536" y="4365104"/>
              <a:ext cx="3168352" cy="2160000"/>
            </a:xfrm>
            <a:prstGeom prst="rect">
              <a:avLst/>
            </a:prstGeom>
          </p:spPr>
        </p:pic>
        <p:pic>
          <p:nvPicPr>
            <p:cNvPr id="17" name="図 16" descr="IMG_4702.JPG"/>
            <p:cNvPicPr>
              <a:picLocks noChangeAspect="1"/>
            </p:cNvPicPr>
            <p:nvPr/>
          </p:nvPicPr>
          <p:blipFill>
            <a:blip r:embed="rId4" cstate="print"/>
            <a:stretch>
              <a:fillRect/>
            </a:stretch>
          </p:blipFill>
          <p:spPr>
            <a:xfrm>
              <a:off x="4788024" y="4365104"/>
              <a:ext cx="3168352" cy="2160000"/>
            </a:xfrm>
            <a:prstGeom prst="rect">
              <a:avLst/>
            </a:prstGeom>
          </p:spPr>
        </p:pic>
        <p:sp>
          <p:nvSpPr>
            <p:cNvPr id="18" name="テキスト ボックス 17"/>
            <p:cNvSpPr txBox="1"/>
            <p:nvPr/>
          </p:nvSpPr>
          <p:spPr>
            <a:xfrm>
              <a:off x="395536" y="908720"/>
              <a:ext cx="2093843" cy="500137"/>
            </a:xfrm>
            <a:prstGeom prst="rect">
              <a:avLst/>
            </a:prstGeom>
            <a:noFill/>
          </p:spPr>
          <p:txBody>
            <a:bodyPr wrap="none" rtlCol="0">
              <a:spAutoFit/>
            </a:bodyPr>
            <a:lstStyle/>
            <a:p>
              <a:r>
                <a:rPr lang="ja-JP" altLang="en-US" sz="1600" b="1" dirty="0"/>
                <a:t>三隅川河川園「清流」</a:t>
              </a:r>
              <a:r>
                <a:rPr lang="en-US" altLang="ja-JP" sz="1600" dirty="0"/>
                <a:t> </a:t>
              </a:r>
            </a:p>
            <a:p>
              <a:r>
                <a:rPr lang="ja-JP" altLang="en-US" sz="1050" dirty="0"/>
                <a:t>住所：長門市三隅中</a:t>
              </a:r>
              <a:r>
                <a:rPr lang="en-US" altLang="ja-JP" sz="1050" dirty="0"/>
                <a:t>1691</a:t>
              </a:r>
              <a:r>
                <a:rPr lang="ja-JP" altLang="en-US" sz="1050" dirty="0"/>
                <a:t>　　</a:t>
              </a:r>
              <a:endParaRPr kumimoji="1" lang="ja-JP" altLang="en-US" sz="1050" dirty="0"/>
            </a:p>
          </p:txBody>
        </p:sp>
        <p:pic>
          <p:nvPicPr>
            <p:cNvPr id="20" name="図 19" descr="IMG_7989.JPG"/>
            <p:cNvPicPr>
              <a:picLocks noChangeAspect="1"/>
            </p:cNvPicPr>
            <p:nvPr/>
          </p:nvPicPr>
          <p:blipFill>
            <a:blip r:embed="rId5" cstate="print"/>
            <a:stretch>
              <a:fillRect/>
            </a:stretch>
          </p:blipFill>
          <p:spPr>
            <a:xfrm>
              <a:off x="395536" y="1447776"/>
              <a:ext cx="3168000" cy="2112000"/>
            </a:xfrm>
            <a:prstGeom prst="rect">
              <a:avLst/>
            </a:prstGeom>
          </p:spPr>
        </p:pic>
        <p:pic>
          <p:nvPicPr>
            <p:cNvPr id="21" name="図 20" descr="IMG_3067.JPG"/>
            <p:cNvPicPr>
              <a:picLocks noChangeAspect="1"/>
            </p:cNvPicPr>
            <p:nvPr/>
          </p:nvPicPr>
          <p:blipFill>
            <a:blip r:embed="rId6" cstate="print"/>
            <a:stretch>
              <a:fillRect/>
            </a:stretch>
          </p:blipFill>
          <p:spPr>
            <a:xfrm>
              <a:off x="4788024" y="1447200"/>
              <a:ext cx="3168000" cy="2112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751754" y="764704"/>
            <a:ext cx="7640493" cy="6014556"/>
            <a:chOff x="395536" y="764704"/>
            <a:chExt cx="7640493" cy="6014556"/>
          </a:xfrm>
        </p:grpSpPr>
        <p:sp>
          <p:nvSpPr>
            <p:cNvPr id="2" name="テキスト ボックス 1"/>
            <p:cNvSpPr txBox="1"/>
            <p:nvPr/>
          </p:nvSpPr>
          <p:spPr>
            <a:xfrm>
              <a:off x="395536" y="3501008"/>
              <a:ext cx="3214341" cy="415498"/>
            </a:xfrm>
            <a:prstGeom prst="rect">
              <a:avLst/>
            </a:prstGeom>
            <a:noFill/>
          </p:spPr>
          <p:txBody>
            <a:bodyPr wrap="none" rtlCol="0">
              <a:spAutoFit/>
            </a:bodyPr>
            <a:lstStyle/>
            <a:p>
              <a:r>
                <a:rPr lang="ja-JP" altLang="en-US" sz="1050" dirty="0"/>
                <a:t>ふるさと三隅をこよなく愛した香月泰男の多様な作品</a:t>
              </a:r>
              <a:endParaRPr lang="en-US" altLang="ja-JP" sz="1050" dirty="0"/>
            </a:p>
            <a:p>
              <a:r>
                <a:rPr lang="ja-JP" altLang="en-US" sz="1050" dirty="0"/>
                <a:t>が展示されている</a:t>
              </a:r>
              <a:endParaRPr kumimoji="1" lang="ja-JP" altLang="en-US" sz="1050" dirty="0"/>
            </a:p>
          </p:txBody>
        </p:sp>
        <p:sp>
          <p:nvSpPr>
            <p:cNvPr id="3" name="テキスト ボックス 2"/>
            <p:cNvSpPr txBox="1"/>
            <p:nvPr/>
          </p:nvSpPr>
          <p:spPr>
            <a:xfrm>
              <a:off x="4788024" y="3501008"/>
              <a:ext cx="3248005" cy="415498"/>
            </a:xfrm>
            <a:prstGeom prst="rect">
              <a:avLst/>
            </a:prstGeom>
            <a:noFill/>
          </p:spPr>
          <p:txBody>
            <a:bodyPr wrap="none" rtlCol="0">
              <a:spAutoFit/>
            </a:bodyPr>
            <a:lstStyle/>
            <a:p>
              <a:r>
                <a:rPr lang="ja-JP" altLang="en-US" sz="1050" dirty="0"/>
                <a:t>約</a:t>
              </a:r>
              <a:r>
                <a:rPr lang="en-US" altLang="ja-JP" sz="1050" dirty="0"/>
                <a:t>80</a:t>
              </a:r>
              <a:r>
                <a:rPr lang="ja-JP" altLang="en-US" sz="1050" dirty="0"/>
                <a:t>種類のハーブが栽培されており、四季折々の花を</a:t>
              </a:r>
              <a:endParaRPr lang="en-US" altLang="ja-JP" sz="1050" dirty="0"/>
            </a:p>
            <a:p>
              <a:r>
                <a:rPr lang="ja-JP" altLang="en-US" sz="1050" dirty="0"/>
                <a:t>咲かせる</a:t>
              </a:r>
              <a:endParaRPr kumimoji="1" lang="ja-JP" altLang="en-US" sz="1050" dirty="0"/>
            </a:p>
          </p:txBody>
        </p:sp>
        <p:sp>
          <p:nvSpPr>
            <p:cNvPr id="4" name="テキスト ボックス 3"/>
            <p:cNvSpPr txBox="1"/>
            <p:nvPr/>
          </p:nvSpPr>
          <p:spPr>
            <a:xfrm>
              <a:off x="4788024" y="6525344"/>
              <a:ext cx="2170787" cy="253916"/>
            </a:xfrm>
            <a:prstGeom prst="rect">
              <a:avLst/>
            </a:prstGeom>
            <a:noFill/>
          </p:spPr>
          <p:txBody>
            <a:bodyPr wrap="none" rtlCol="0">
              <a:spAutoFit/>
            </a:bodyPr>
            <a:lstStyle/>
            <a:p>
              <a:r>
                <a:rPr lang="ja-JP" altLang="en-US" sz="1050" dirty="0"/>
                <a:t>敷地内にある清風の旧宅三隅山荘</a:t>
              </a:r>
              <a:endParaRPr kumimoji="1" lang="ja-JP" altLang="en-US" sz="1050" dirty="0"/>
            </a:p>
          </p:txBody>
        </p:sp>
        <p:sp>
          <p:nvSpPr>
            <p:cNvPr id="5" name="テキスト ボックス 4"/>
            <p:cNvSpPr txBox="1"/>
            <p:nvPr/>
          </p:nvSpPr>
          <p:spPr>
            <a:xfrm>
              <a:off x="395536" y="6525344"/>
              <a:ext cx="3993401" cy="253916"/>
            </a:xfrm>
            <a:prstGeom prst="rect">
              <a:avLst/>
            </a:prstGeom>
            <a:noFill/>
          </p:spPr>
          <p:txBody>
            <a:bodyPr wrap="none" rtlCol="0">
              <a:spAutoFit/>
            </a:bodyPr>
            <a:lstStyle/>
            <a:p>
              <a:r>
                <a:rPr lang="ja-JP" altLang="en-US" sz="1050" dirty="0"/>
                <a:t>吉田松陰が師と仰いだ村田清風の歴史を感じることができる記念館</a:t>
              </a:r>
              <a:endParaRPr kumimoji="1" lang="ja-JP" altLang="en-US" sz="1050" dirty="0"/>
            </a:p>
          </p:txBody>
        </p:sp>
        <p:sp>
          <p:nvSpPr>
            <p:cNvPr id="6" name="テキスト ボックス 5"/>
            <p:cNvSpPr txBox="1"/>
            <p:nvPr/>
          </p:nvSpPr>
          <p:spPr>
            <a:xfrm>
              <a:off x="395536" y="764704"/>
              <a:ext cx="4019049" cy="500137"/>
            </a:xfrm>
            <a:prstGeom prst="rect">
              <a:avLst/>
            </a:prstGeom>
            <a:noFill/>
          </p:spPr>
          <p:txBody>
            <a:bodyPr wrap="none" rtlCol="0">
              <a:spAutoFit/>
            </a:bodyPr>
            <a:lstStyle/>
            <a:p>
              <a:r>
                <a:rPr lang="ja-JP" altLang="en-US" sz="1600" b="1" dirty="0"/>
                <a:t>香月泰男美術館・</a:t>
              </a:r>
              <a:r>
                <a:rPr lang="ja-JP" altLang="en-US" sz="1600" b="1" dirty="0" err="1"/>
                <a:t>びじゅつかんの</a:t>
              </a:r>
              <a:r>
                <a:rPr lang="ja-JP" altLang="en-US" sz="1600" b="1" dirty="0"/>
                <a:t>ハーブ園</a:t>
              </a:r>
              <a:endParaRPr kumimoji="1" lang="en-US" altLang="ja-JP" sz="1600" b="1" dirty="0"/>
            </a:p>
            <a:p>
              <a:r>
                <a:rPr kumimoji="1" lang="ja-JP" altLang="en-US" sz="1050" dirty="0"/>
                <a:t>住所：長門市三隅中</a:t>
              </a:r>
              <a:r>
                <a:rPr kumimoji="1" lang="en-US" altLang="ja-JP" sz="1050" dirty="0"/>
                <a:t>226</a:t>
              </a:r>
              <a:r>
                <a:rPr kumimoji="1" lang="ja-JP" altLang="en-US" sz="1050" dirty="0"/>
                <a:t>　　</a:t>
              </a:r>
            </a:p>
          </p:txBody>
        </p:sp>
        <p:sp>
          <p:nvSpPr>
            <p:cNvPr id="7" name="テキスト ボックス 6"/>
            <p:cNvSpPr txBox="1"/>
            <p:nvPr/>
          </p:nvSpPr>
          <p:spPr>
            <a:xfrm>
              <a:off x="395536" y="3861048"/>
              <a:ext cx="2656496" cy="500137"/>
            </a:xfrm>
            <a:prstGeom prst="rect">
              <a:avLst/>
            </a:prstGeom>
            <a:noFill/>
          </p:spPr>
          <p:txBody>
            <a:bodyPr wrap="none" rtlCol="0">
              <a:spAutoFit/>
            </a:bodyPr>
            <a:lstStyle/>
            <a:p>
              <a:r>
                <a:rPr lang="ja-JP" altLang="en-US" sz="1600" b="1" dirty="0"/>
                <a:t>村田清風記念館・三隅山荘</a:t>
              </a:r>
              <a:endParaRPr lang="en-US" altLang="ja-JP" sz="1600" dirty="0"/>
            </a:p>
            <a:p>
              <a:r>
                <a:rPr lang="ja-JP" altLang="en-US" sz="1050" dirty="0"/>
                <a:t>住所：長門市三隅下</a:t>
              </a:r>
              <a:r>
                <a:rPr lang="en-US" altLang="ja-JP" sz="1050" dirty="0"/>
                <a:t>2510-1</a:t>
              </a:r>
              <a:r>
                <a:rPr lang="ja-JP" altLang="en-US" sz="1050" dirty="0"/>
                <a:t>　　</a:t>
              </a:r>
              <a:endParaRPr kumimoji="1" lang="ja-JP" altLang="en-US" sz="1050" dirty="0"/>
            </a:p>
          </p:txBody>
        </p:sp>
        <p:pic>
          <p:nvPicPr>
            <p:cNvPr id="8" name="図 7" descr="IMG_4678.JPG"/>
            <p:cNvPicPr>
              <a:picLocks noChangeAspect="1"/>
            </p:cNvPicPr>
            <p:nvPr/>
          </p:nvPicPr>
          <p:blipFill>
            <a:blip r:embed="rId2" cstate="print"/>
            <a:stretch>
              <a:fillRect/>
            </a:stretch>
          </p:blipFill>
          <p:spPr>
            <a:xfrm>
              <a:off x="4788024" y="1340768"/>
              <a:ext cx="3168352" cy="2160000"/>
            </a:xfrm>
            <a:prstGeom prst="rect">
              <a:avLst/>
            </a:prstGeom>
          </p:spPr>
        </p:pic>
        <p:pic>
          <p:nvPicPr>
            <p:cNvPr id="9" name="図 8">
              <a:extLst>
                <a:ext uri="{FF2B5EF4-FFF2-40B4-BE49-F238E27FC236}">
                  <a16:creationId xmlns:a16="http://schemas.microsoft.com/office/drawing/2014/main" id="{F71C8FE4-0FCF-469E-945D-E21DE3E7D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365104"/>
              <a:ext cx="3168352" cy="2160000"/>
            </a:xfrm>
            <a:prstGeom prst="rect">
              <a:avLst/>
            </a:prstGeom>
          </p:spPr>
        </p:pic>
        <p:pic>
          <p:nvPicPr>
            <p:cNvPr id="10" name="図 9" descr="IMG_4513.JPG"/>
            <p:cNvPicPr>
              <a:picLocks noChangeAspect="1"/>
            </p:cNvPicPr>
            <p:nvPr/>
          </p:nvPicPr>
          <p:blipFill>
            <a:blip r:embed="rId4" cstate="print"/>
            <a:stretch>
              <a:fillRect/>
            </a:stretch>
          </p:blipFill>
          <p:spPr>
            <a:xfrm>
              <a:off x="4788024" y="4365104"/>
              <a:ext cx="3168352" cy="2160000"/>
            </a:xfrm>
            <a:prstGeom prst="rect">
              <a:avLst/>
            </a:prstGeom>
          </p:spPr>
        </p:pic>
        <p:pic>
          <p:nvPicPr>
            <p:cNvPr id="11" name="図 10" descr="IMG_4555_R.JPG"/>
            <p:cNvPicPr>
              <a:picLocks noChangeAspect="1"/>
            </p:cNvPicPr>
            <p:nvPr/>
          </p:nvPicPr>
          <p:blipFill>
            <a:blip r:embed="rId5" cstate="print"/>
            <a:stretch>
              <a:fillRect/>
            </a:stretch>
          </p:blipFill>
          <p:spPr>
            <a:xfrm>
              <a:off x="395536" y="1340768"/>
              <a:ext cx="3168352" cy="2160000"/>
            </a:xfrm>
            <a:prstGeom prst="rect">
              <a:avLst/>
            </a:prstGeom>
          </p:spPr>
        </p:pic>
      </p:grpSp>
      <p:sp>
        <p:nvSpPr>
          <p:cNvPr id="12" name="テキスト ボックス 11"/>
          <p:cNvSpPr txBox="1"/>
          <p:nvPr/>
        </p:nvSpPr>
        <p:spPr>
          <a:xfrm>
            <a:off x="251520" y="116632"/>
            <a:ext cx="3770584" cy="369332"/>
          </a:xfrm>
          <a:prstGeom prst="rect">
            <a:avLst/>
          </a:prstGeom>
          <a:noFill/>
        </p:spPr>
        <p:txBody>
          <a:bodyPr wrap="none" rtlCol="0">
            <a:spAutoFit/>
          </a:bodyPr>
          <a:lstStyle/>
          <a:p>
            <a:r>
              <a:rPr lang="ja-JP" altLang="en-US" dirty="0"/>
              <a:t>三隅</a:t>
            </a:r>
            <a:r>
              <a:rPr kumimoji="1" lang="ja-JP" altLang="en-US" dirty="0"/>
              <a:t>地域の遊び場・おすすめスポット</a:t>
            </a:r>
          </a:p>
        </p:txBody>
      </p:sp>
      <p:pic>
        <p:nvPicPr>
          <p:cNvPr id="13"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791580" y="908720"/>
            <a:ext cx="7560840" cy="5870540"/>
            <a:chOff x="395536" y="908720"/>
            <a:chExt cx="7560840" cy="5870540"/>
          </a:xfrm>
        </p:grpSpPr>
        <p:sp>
          <p:nvSpPr>
            <p:cNvPr id="2" name="テキスト ボックス 1"/>
            <p:cNvSpPr txBox="1"/>
            <p:nvPr/>
          </p:nvSpPr>
          <p:spPr>
            <a:xfrm>
              <a:off x="395536" y="3573016"/>
              <a:ext cx="2983509" cy="253916"/>
            </a:xfrm>
            <a:prstGeom prst="rect">
              <a:avLst/>
            </a:prstGeom>
            <a:noFill/>
          </p:spPr>
          <p:txBody>
            <a:bodyPr wrap="none" rtlCol="0">
              <a:spAutoFit/>
            </a:bodyPr>
            <a:lstStyle/>
            <a:p>
              <a:r>
                <a:rPr lang="ja-JP" altLang="en-US" sz="1050" dirty="0"/>
                <a:t>地域の手で登山道を復活させた　いこいの森三隅</a:t>
              </a:r>
              <a:endParaRPr kumimoji="1" lang="ja-JP" altLang="en-US" sz="1050" dirty="0"/>
            </a:p>
          </p:txBody>
        </p:sp>
        <p:sp>
          <p:nvSpPr>
            <p:cNvPr id="3" name="テキスト ボックス 2"/>
            <p:cNvSpPr txBox="1"/>
            <p:nvPr/>
          </p:nvSpPr>
          <p:spPr>
            <a:xfrm>
              <a:off x="4788024" y="3573016"/>
              <a:ext cx="2161169" cy="253916"/>
            </a:xfrm>
            <a:prstGeom prst="rect">
              <a:avLst/>
            </a:prstGeom>
            <a:noFill/>
          </p:spPr>
          <p:txBody>
            <a:bodyPr wrap="none" rtlCol="0">
              <a:spAutoFit/>
            </a:bodyPr>
            <a:lstStyle/>
            <a:p>
              <a:r>
                <a:rPr lang="ja-JP" altLang="en-US" sz="1050" dirty="0"/>
                <a:t>山頂からは漁港や島々が見渡せる</a:t>
              </a:r>
              <a:endParaRPr kumimoji="1" lang="ja-JP" altLang="en-US" sz="1050" dirty="0"/>
            </a:p>
          </p:txBody>
        </p:sp>
        <p:sp>
          <p:nvSpPr>
            <p:cNvPr id="4" name="テキスト ボックス 3"/>
            <p:cNvSpPr txBox="1"/>
            <p:nvPr/>
          </p:nvSpPr>
          <p:spPr>
            <a:xfrm>
              <a:off x="4788024" y="6525344"/>
              <a:ext cx="2634054" cy="253916"/>
            </a:xfrm>
            <a:prstGeom prst="rect">
              <a:avLst/>
            </a:prstGeom>
            <a:noFill/>
          </p:spPr>
          <p:txBody>
            <a:bodyPr wrap="none" rtlCol="0">
              <a:spAutoFit/>
            </a:bodyPr>
            <a:lstStyle/>
            <a:p>
              <a:r>
                <a:rPr lang="ja-JP" altLang="en-US" sz="1050" dirty="0"/>
                <a:t>のどかな田園風景が広がる香月ロード周辺</a:t>
              </a:r>
              <a:endParaRPr kumimoji="1" lang="ja-JP" altLang="en-US" sz="1050" dirty="0"/>
            </a:p>
          </p:txBody>
        </p:sp>
        <p:sp>
          <p:nvSpPr>
            <p:cNvPr id="5" name="テキスト ボックス 4"/>
            <p:cNvSpPr txBox="1"/>
            <p:nvPr/>
          </p:nvSpPr>
          <p:spPr>
            <a:xfrm>
              <a:off x="395536" y="6525344"/>
              <a:ext cx="3007555" cy="253916"/>
            </a:xfrm>
            <a:prstGeom prst="rect">
              <a:avLst/>
            </a:prstGeom>
            <a:noFill/>
          </p:spPr>
          <p:txBody>
            <a:bodyPr wrap="none" rtlCol="0">
              <a:spAutoFit/>
            </a:bodyPr>
            <a:lstStyle/>
            <a:p>
              <a:r>
                <a:rPr lang="ja-JP" altLang="en-US" sz="1050" dirty="0"/>
                <a:t>ロードには香月泰男デザインのモニュメントが並ぶ</a:t>
              </a:r>
              <a:endParaRPr kumimoji="1" lang="ja-JP" altLang="en-US" sz="1050" dirty="0"/>
            </a:p>
          </p:txBody>
        </p:sp>
        <p:sp>
          <p:nvSpPr>
            <p:cNvPr id="6" name="テキスト ボックス 5"/>
            <p:cNvSpPr txBox="1"/>
            <p:nvPr/>
          </p:nvSpPr>
          <p:spPr>
            <a:xfrm>
              <a:off x="395536" y="908720"/>
              <a:ext cx="1705916" cy="500137"/>
            </a:xfrm>
            <a:prstGeom prst="rect">
              <a:avLst/>
            </a:prstGeom>
            <a:noFill/>
          </p:spPr>
          <p:txBody>
            <a:bodyPr wrap="none" rtlCol="0">
              <a:spAutoFit/>
            </a:bodyPr>
            <a:lstStyle/>
            <a:p>
              <a:r>
                <a:rPr lang="ja-JP" altLang="en-US" sz="1600" b="1" dirty="0"/>
                <a:t>いこいの森　三隅</a:t>
              </a:r>
              <a:endParaRPr kumimoji="1" lang="en-US" altLang="ja-JP" sz="1600" b="1" dirty="0"/>
            </a:p>
            <a:p>
              <a:r>
                <a:rPr kumimoji="1" lang="ja-JP" altLang="en-US" sz="1050" dirty="0"/>
                <a:t>住所：長門市三隅津雲　</a:t>
              </a:r>
            </a:p>
          </p:txBody>
        </p:sp>
        <p:sp>
          <p:nvSpPr>
            <p:cNvPr id="7" name="テキスト ボックス 6"/>
            <p:cNvSpPr txBox="1"/>
            <p:nvPr/>
          </p:nvSpPr>
          <p:spPr>
            <a:xfrm>
              <a:off x="395536" y="3861048"/>
              <a:ext cx="1598515" cy="500137"/>
            </a:xfrm>
            <a:prstGeom prst="rect">
              <a:avLst/>
            </a:prstGeom>
            <a:noFill/>
          </p:spPr>
          <p:txBody>
            <a:bodyPr wrap="none" rtlCol="0">
              <a:spAutoFit/>
            </a:bodyPr>
            <a:lstStyle/>
            <a:p>
              <a:r>
                <a:rPr lang="ja-JP" altLang="en-US" sz="1600" b="1" dirty="0"/>
                <a:t>香月ロード</a:t>
              </a:r>
              <a:endParaRPr lang="en-US" altLang="ja-JP" sz="1600" dirty="0"/>
            </a:p>
            <a:p>
              <a:r>
                <a:rPr lang="ja-JP" altLang="en-US" sz="1050" dirty="0"/>
                <a:t>住所：長門市三隅中湯免</a:t>
              </a:r>
              <a:endParaRPr kumimoji="1" lang="ja-JP" altLang="en-US" sz="1050" dirty="0"/>
            </a:p>
          </p:txBody>
        </p:sp>
        <p:pic>
          <p:nvPicPr>
            <p:cNvPr id="12" name="図 11" descr="5D3_6870.JPG"/>
            <p:cNvPicPr>
              <a:picLocks noChangeAspect="1"/>
            </p:cNvPicPr>
            <p:nvPr/>
          </p:nvPicPr>
          <p:blipFill>
            <a:blip r:embed="rId2" cstate="print"/>
            <a:stretch>
              <a:fillRect/>
            </a:stretch>
          </p:blipFill>
          <p:spPr>
            <a:xfrm>
              <a:off x="395536" y="1412776"/>
              <a:ext cx="3168352" cy="2160000"/>
            </a:xfrm>
            <a:prstGeom prst="rect">
              <a:avLst/>
            </a:prstGeom>
          </p:spPr>
        </p:pic>
        <p:pic>
          <p:nvPicPr>
            <p:cNvPr id="13" name="図 12" descr="5D3_6881.JPG"/>
            <p:cNvPicPr>
              <a:picLocks noChangeAspect="1"/>
            </p:cNvPicPr>
            <p:nvPr/>
          </p:nvPicPr>
          <p:blipFill>
            <a:blip r:embed="rId3" cstate="print"/>
            <a:stretch>
              <a:fillRect/>
            </a:stretch>
          </p:blipFill>
          <p:spPr>
            <a:xfrm>
              <a:off x="4788024" y="1412776"/>
              <a:ext cx="3168352" cy="2160000"/>
            </a:xfrm>
            <a:prstGeom prst="rect">
              <a:avLst/>
            </a:prstGeom>
          </p:spPr>
        </p:pic>
        <p:pic>
          <p:nvPicPr>
            <p:cNvPr id="14" name="図 13" descr="2.JPG"/>
            <p:cNvPicPr>
              <a:picLocks noChangeAspect="1"/>
            </p:cNvPicPr>
            <p:nvPr/>
          </p:nvPicPr>
          <p:blipFill>
            <a:blip r:embed="rId4" cstate="print"/>
            <a:stretch>
              <a:fillRect/>
            </a:stretch>
          </p:blipFill>
          <p:spPr>
            <a:xfrm>
              <a:off x="395536" y="4365104"/>
              <a:ext cx="3168352" cy="2160240"/>
            </a:xfrm>
            <a:prstGeom prst="rect">
              <a:avLst/>
            </a:prstGeom>
          </p:spPr>
        </p:pic>
        <p:pic>
          <p:nvPicPr>
            <p:cNvPr id="15" name="図 14" descr="IMG_9146.JPG"/>
            <p:cNvPicPr>
              <a:picLocks noChangeAspect="1"/>
            </p:cNvPicPr>
            <p:nvPr/>
          </p:nvPicPr>
          <p:blipFill>
            <a:blip r:embed="rId5" cstate="print"/>
            <a:stretch>
              <a:fillRect/>
            </a:stretch>
          </p:blipFill>
          <p:spPr>
            <a:xfrm>
              <a:off x="4788024" y="4365104"/>
              <a:ext cx="3168352" cy="2160240"/>
            </a:xfrm>
            <a:prstGeom prst="rect">
              <a:avLst/>
            </a:prstGeom>
          </p:spPr>
        </p:pic>
      </p:grpSp>
      <p:sp>
        <p:nvSpPr>
          <p:cNvPr id="17" name="テキスト ボックス 16"/>
          <p:cNvSpPr txBox="1"/>
          <p:nvPr/>
        </p:nvSpPr>
        <p:spPr>
          <a:xfrm>
            <a:off x="251520" y="116632"/>
            <a:ext cx="3770584" cy="369332"/>
          </a:xfrm>
          <a:prstGeom prst="rect">
            <a:avLst/>
          </a:prstGeom>
          <a:noFill/>
        </p:spPr>
        <p:txBody>
          <a:bodyPr wrap="none" rtlCol="0">
            <a:spAutoFit/>
          </a:bodyPr>
          <a:lstStyle/>
          <a:p>
            <a:r>
              <a:rPr lang="ja-JP" altLang="en-US" dirty="0"/>
              <a:t>三隅</a:t>
            </a:r>
            <a:r>
              <a:rPr kumimoji="1" lang="ja-JP" altLang="en-US" dirty="0"/>
              <a:t>地域の遊び場・おすすめスポット</a:t>
            </a:r>
          </a:p>
        </p:txBody>
      </p:sp>
      <p:pic>
        <p:nvPicPr>
          <p:cNvPr id="19"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251520" y="116632"/>
            <a:ext cx="3770584" cy="369332"/>
          </a:xfrm>
          <a:prstGeom prst="rect">
            <a:avLst/>
          </a:prstGeom>
          <a:noFill/>
        </p:spPr>
        <p:txBody>
          <a:bodyPr wrap="none" rtlCol="0">
            <a:spAutoFit/>
          </a:bodyPr>
          <a:lstStyle/>
          <a:p>
            <a:r>
              <a:rPr lang="ja-JP" altLang="en-US" dirty="0"/>
              <a:t>三隅</a:t>
            </a:r>
            <a:r>
              <a:rPr kumimoji="1" lang="ja-JP" altLang="en-US" dirty="0"/>
              <a:t>地域の遊び場・おすすめスポット</a:t>
            </a:r>
          </a:p>
        </p:txBody>
      </p:sp>
      <p:grpSp>
        <p:nvGrpSpPr>
          <p:cNvPr id="20" name="グループ化 19"/>
          <p:cNvGrpSpPr/>
          <p:nvPr/>
        </p:nvGrpSpPr>
        <p:grpSpPr>
          <a:xfrm>
            <a:off x="755576" y="1196752"/>
            <a:ext cx="7632848" cy="5582508"/>
            <a:chOff x="391145" y="1196752"/>
            <a:chExt cx="7632848" cy="5582508"/>
          </a:xfrm>
        </p:grpSpPr>
        <p:sp>
          <p:nvSpPr>
            <p:cNvPr id="2" name="テキスト ボックス 1"/>
            <p:cNvSpPr txBox="1"/>
            <p:nvPr/>
          </p:nvSpPr>
          <p:spPr>
            <a:xfrm>
              <a:off x="391145" y="3933056"/>
              <a:ext cx="3376245" cy="415498"/>
            </a:xfrm>
            <a:prstGeom prst="rect">
              <a:avLst/>
            </a:prstGeom>
            <a:noFill/>
          </p:spPr>
          <p:txBody>
            <a:bodyPr wrap="none" rtlCol="0">
              <a:spAutoFit/>
            </a:bodyPr>
            <a:lstStyle/>
            <a:p>
              <a:r>
                <a:rPr lang="ja-JP" altLang="en-US" sz="1050" dirty="0"/>
                <a:t>館内には地元の海の幸を使った食堂、館外にはテニス</a:t>
              </a:r>
              <a:endParaRPr lang="en-US" altLang="ja-JP" sz="1050" dirty="0"/>
            </a:p>
            <a:p>
              <a:r>
                <a:rPr lang="ja-JP" altLang="en-US" sz="1050" dirty="0"/>
                <a:t>コートなどもあり、老若男女を問わず家族連れで楽しめる</a:t>
              </a:r>
              <a:endParaRPr kumimoji="1" lang="ja-JP" altLang="en-US" sz="1050" dirty="0"/>
            </a:p>
          </p:txBody>
        </p:sp>
        <p:sp>
          <p:nvSpPr>
            <p:cNvPr id="3" name="テキスト ボックス 2"/>
            <p:cNvSpPr txBox="1"/>
            <p:nvPr/>
          </p:nvSpPr>
          <p:spPr>
            <a:xfrm>
              <a:off x="4783633" y="3933056"/>
              <a:ext cx="3119765" cy="253916"/>
            </a:xfrm>
            <a:prstGeom prst="rect">
              <a:avLst/>
            </a:prstGeom>
            <a:noFill/>
          </p:spPr>
          <p:txBody>
            <a:bodyPr wrap="none" rtlCol="0">
              <a:spAutoFit/>
            </a:bodyPr>
            <a:lstStyle/>
            <a:p>
              <a:r>
                <a:rPr lang="ja-JP" altLang="en-US" sz="1050" dirty="0"/>
                <a:t>大浴場・露天風呂・気泡風呂・打たせ湯・サウナ完備</a:t>
              </a:r>
              <a:endParaRPr kumimoji="1" lang="ja-JP" altLang="en-US" sz="1050" dirty="0"/>
            </a:p>
          </p:txBody>
        </p:sp>
        <p:sp>
          <p:nvSpPr>
            <p:cNvPr id="4" name="テキスト ボックス 3"/>
            <p:cNvSpPr txBox="1"/>
            <p:nvPr/>
          </p:nvSpPr>
          <p:spPr>
            <a:xfrm>
              <a:off x="4819637" y="6525344"/>
              <a:ext cx="1552028" cy="253916"/>
            </a:xfrm>
            <a:prstGeom prst="rect">
              <a:avLst/>
            </a:prstGeom>
            <a:noFill/>
          </p:spPr>
          <p:txBody>
            <a:bodyPr wrap="none" rtlCol="0">
              <a:spAutoFit/>
            </a:bodyPr>
            <a:lstStyle/>
            <a:p>
              <a:r>
                <a:rPr lang="ja-JP" altLang="en-US" sz="1050" dirty="0"/>
                <a:t>広々とした休憩スペース</a:t>
              </a:r>
              <a:endParaRPr kumimoji="1" lang="ja-JP" altLang="en-US" sz="1050" dirty="0"/>
            </a:p>
          </p:txBody>
        </p:sp>
        <p:sp>
          <p:nvSpPr>
            <p:cNvPr id="5" name="テキスト ボックス 4"/>
            <p:cNvSpPr txBox="1"/>
            <p:nvPr/>
          </p:nvSpPr>
          <p:spPr>
            <a:xfrm>
              <a:off x="427149" y="6525344"/>
              <a:ext cx="2933816" cy="253916"/>
            </a:xfrm>
            <a:prstGeom prst="rect">
              <a:avLst/>
            </a:prstGeom>
            <a:noFill/>
          </p:spPr>
          <p:txBody>
            <a:bodyPr wrap="none" rtlCol="0">
              <a:spAutoFit/>
            </a:bodyPr>
            <a:lstStyle/>
            <a:p>
              <a:r>
                <a:rPr lang="ja-JP" altLang="en-US" sz="1050" dirty="0"/>
                <a:t>気軽にカラオケを楽しめる多目的スペースも人気</a:t>
              </a:r>
              <a:endParaRPr kumimoji="1" lang="ja-JP" altLang="en-US" sz="1050" dirty="0"/>
            </a:p>
          </p:txBody>
        </p:sp>
        <p:sp>
          <p:nvSpPr>
            <p:cNvPr id="6" name="テキスト ボックス 5"/>
            <p:cNvSpPr txBox="1"/>
            <p:nvPr/>
          </p:nvSpPr>
          <p:spPr>
            <a:xfrm>
              <a:off x="391145" y="1196752"/>
              <a:ext cx="2125903" cy="500137"/>
            </a:xfrm>
            <a:prstGeom prst="rect">
              <a:avLst/>
            </a:prstGeom>
            <a:noFill/>
          </p:spPr>
          <p:txBody>
            <a:bodyPr wrap="none" rtlCol="0">
              <a:spAutoFit/>
            </a:bodyPr>
            <a:lstStyle/>
            <a:p>
              <a:r>
                <a:rPr lang="ja-JP" altLang="en-US" sz="1600" b="1" dirty="0"/>
                <a:t>湯免ふれあいセンター</a:t>
              </a:r>
              <a:endParaRPr kumimoji="1" lang="en-US" altLang="ja-JP" sz="1600" b="1" dirty="0"/>
            </a:p>
            <a:p>
              <a:r>
                <a:rPr kumimoji="1" lang="ja-JP" altLang="en-US" sz="1050" dirty="0"/>
                <a:t>住所：長門市三隅中</a:t>
              </a:r>
              <a:r>
                <a:rPr kumimoji="1" lang="en-US" altLang="ja-JP" sz="1050" dirty="0"/>
                <a:t>251-6</a:t>
              </a:r>
              <a:r>
                <a:rPr kumimoji="1" lang="ja-JP" altLang="en-US" sz="1050" dirty="0"/>
                <a:t>　　</a:t>
              </a:r>
            </a:p>
          </p:txBody>
        </p:sp>
        <p:pic>
          <p:nvPicPr>
            <p:cNvPr id="12" name="図 11">
              <a:extLst>
                <a:ext uri="{FF2B5EF4-FFF2-40B4-BE49-F238E27FC236}">
                  <a16:creationId xmlns:a16="http://schemas.microsoft.com/office/drawing/2014/main" id="{92495637-A666-4C17-9EC1-B5BF258839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53" y="1772816"/>
              <a:ext cx="3168352" cy="2160240"/>
            </a:xfrm>
            <a:prstGeom prst="rect">
              <a:avLst/>
            </a:prstGeom>
          </p:spPr>
        </p:pic>
        <p:pic>
          <p:nvPicPr>
            <p:cNvPr id="13" name="図 12">
              <a:extLst>
                <a:ext uri="{FF2B5EF4-FFF2-40B4-BE49-F238E27FC236}">
                  <a16:creationId xmlns:a16="http://schemas.microsoft.com/office/drawing/2014/main" id="{EDAFA6D0-2453-41BB-ABCB-B6436FB3A41A}"/>
                </a:ext>
              </a:extLst>
            </p:cNvPr>
            <p:cNvPicPr>
              <a:picLocks noChangeAspect="1"/>
            </p:cNvPicPr>
            <p:nvPr/>
          </p:nvPicPr>
          <p:blipFill>
            <a:blip r:embed="rId3" cstate="print">
              <a:lum bright="25000"/>
              <a:extLst>
                <a:ext uri="{28A0092B-C50C-407E-A947-70E740481C1C}">
                  <a14:useLocalDpi xmlns:a14="http://schemas.microsoft.com/office/drawing/2010/main" val="0"/>
                </a:ext>
              </a:extLst>
            </a:blip>
            <a:stretch>
              <a:fillRect/>
            </a:stretch>
          </p:blipFill>
          <p:spPr>
            <a:xfrm>
              <a:off x="4855641" y="1772816"/>
              <a:ext cx="3168352" cy="2160000"/>
            </a:xfrm>
            <a:prstGeom prst="rect">
              <a:avLst/>
            </a:prstGeom>
          </p:spPr>
        </p:pic>
        <p:pic>
          <p:nvPicPr>
            <p:cNvPr id="14" name="図 13" descr="IMG_5081.JPG"/>
            <p:cNvPicPr>
              <a:picLocks noChangeAspect="1"/>
            </p:cNvPicPr>
            <p:nvPr/>
          </p:nvPicPr>
          <p:blipFill>
            <a:blip r:embed="rId4" cstate="print"/>
            <a:stretch>
              <a:fillRect/>
            </a:stretch>
          </p:blipFill>
          <p:spPr>
            <a:xfrm>
              <a:off x="427149" y="4365104"/>
              <a:ext cx="3168352" cy="2160240"/>
            </a:xfrm>
            <a:prstGeom prst="rect">
              <a:avLst/>
            </a:prstGeom>
          </p:spPr>
        </p:pic>
        <p:pic>
          <p:nvPicPr>
            <p:cNvPr id="15" name="図 14" descr="IMG_5077.JPG"/>
            <p:cNvPicPr>
              <a:picLocks noChangeAspect="1"/>
            </p:cNvPicPr>
            <p:nvPr/>
          </p:nvPicPr>
          <p:blipFill>
            <a:blip r:embed="rId5" cstate="print"/>
            <a:stretch>
              <a:fillRect/>
            </a:stretch>
          </p:blipFill>
          <p:spPr>
            <a:xfrm>
              <a:off x="4819637" y="4365104"/>
              <a:ext cx="3168352" cy="2160000"/>
            </a:xfrm>
            <a:prstGeom prst="rect">
              <a:avLst/>
            </a:prstGeom>
          </p:spPr>
        </p:pic>
      </p:grpSp>
      <p:sp>
        <p:nvSpPr>
          <p:cNvPr id="18" name="テキスト ボックス 17"/>
          <p:cNvSpPr txBox="1"/>
          <p:nvPr/>
        </p:nvSpPr>
        <p:spPr>
          <a:xfrm>
            <a:off x="324000" y="705600"/>
            <a:ext cx="6665607" cy="415498"/>
          </a:xfrm>
          <a:prstGeom prst="rect">
            <a:avLst/>
          </a:prstGeom>
          <a:noFill/>
        </p:spPr>
        <p:txBody>
          <a:bodyPr wrap="none" rtlCol="0">
            <a:spAutoFit/>
          </a:bodyPr>
          <a:lstStyle/>
          <a:p>
            <a:r>
              <a:rPr lang="ja-JP" altLang="en-US" sz="1050" dirty="0"/>
              <a:t>三隅中・下地区には長門五名湯の一つ「湯免温泉」があります。傷口や皮膚に大変良く、アトピーやあせもなどにも、</a:t>
            </a:r>
            <a:endParaRPr lang="en-US" altLang="ja-JP" sz="1050" dirty="0"/>
          </a:p>
          <a:p>
            <a:r>
              <a:rPr lang="ja-JP" altLang="en-US" sz="1050" dirty="0"/>
              <a:t>非常に高い効果があると言われている温泉です。</a:t>
            </a:r>
          </a:p>
        </p:txBody>
      </p:sp>
      <p:pic>
        <p:nvPicPr>
          <p:cNvPr id="19"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1520" y="116632"/>
            <a:ext cx="1938351" cy="369332"/>
          </a:xfrm>
          <a:prstGeom prst="rect">
            <a:avLst/>
          </a:prstGeom>
          <a:noFill/>
        </p:spPr>
        <p:txBody>
          <a:bodyPr wrap="none" rtlCol="0">
            <a:spAutoFit/>
          </a:bodyPr>
          <a:lstStyle/>
          <a:p>
            <a:pPr algn="ctr"/>
            <a:r>
              <a:rPr kumimoji="1" lang="ja-JP" altLang="en-US" dirty="0"/>
              <a:t>地域のおいしい食</a:t>
            </a:r>
          </a:p>
        </p:txBody>
      </p:sp>
      <p:sp>
        <p:nvSpPr>
          <p:cNvPr id="7" name="テキスト ボックス 6"/>
          <p:cNvSpPr txBox="1"/>
          <p:nvPr/>
        </p:nvSpPr>
        <p:spPr>
          <a:xfrm>
            <a:off x="324000" y="705600"/>
            <a:ext cx="8563563" cy="2039020"/>
          </a:xfrm>
          <a:prstGeom prst="rect">
            <a:avLst/>
          </a:prstGeom>
          <a:noFill/>
        </p:spPr>
        <p:txBody>
          <a:bodyPr wrap="none" rtlCol="0">
            <a:spAutoFit/>
          </a:bodyPr>
          <a:lstStyle/>
          <a:p>
            <a:r>
              <a:rPr lang="ja-JP" altLang="en-US" sz="1600" b="1" dirty="0"/>
              <a:t>湯免もなか</a:t>
            </a:r>
            <a:endParaRPr lang="en-US" altLang="ja-JP" sz="1600" b="1" dirty="0"/>
          </a:p>
          <a:p>
            <a:endParaRPr kumimoji="1" lang="en-US" altLang="ja-JP" sz="1600" b="1" dirty="0"/>
          </a:p>
          <a:p>
            <a:r>
              <a:rPr lang="ja-JP" altLang="en-US" sz="1050" dirty="0"/>
              <a:t>地域に愛され復活した湯免もなかは、夏みかんをかたどった形の皮の中に、夏みかんのエキスが入った上品な甘さの白あんがたっぷりと詰まった</a:t>
            </a:r>
            <a:endParaRPr lang="en-US" altLang="ja-JP" sz="1050" dirty="0"/>
          </a:p>
          <a:p>
            <a:r>
              <a:rPr lang="ja-JP" altLang="en-US" sz="1050" dirty="0"/>
              <a:t>地域の名菓で、たくさんのお客様に愛されています。現在は、食堂“まんどや”店主の山近美由紀さんと妹の河野正子さんの二人で作っています。</a:t>
            </a:r>
            <a:endParaRPr lang="en-US" altLang="ja-JP" sz="1050" dirty="0"/>
          </a:p>
          <a:p>
            <a:r>
              <a:rPr lang="ja-JP" altLang="en-US" sz="1050" dirty="0"/>
              <a:t>旧三隅町では夏みかんの生産に力を入れており、菓子職人だった山近さんの父親が新しい土産品にしようと</a:t>
            </a:r>
            <a:r>
              <a:rPr lang="en-US" altLang="ja-JP" sz="1050" dirty="0"/>
              <a:t>1955</a:t>
            </a:r>
            <a:r>
              <a:rPr lang="ja-JP" altLang="en-US" sz="1050" dirty="0"/>
              <a:t>年頃開発し、人気を集めました。</a:t>
            </a:r>
            <a:endParaRPr lang="en-US" altLang="ja-JP" sz="1050" dirty="0"/>
          </a:p>
          <a:p>
            <a:r>
              <a:rPr lang="ja-JP" altLang="en-US" sz="1050" dirty="0"/>
              <a:t>しかし、父親の目の病気の進行もあり、</a:t>
            </a:r>
            <a:r>
              <a:rPr lang="en-US" altLang="ja-JP" sz="1050" dirty="0"/>
              <a:t>7</a:t>
            </a:r>
            <a:r>
              <a:rPr lang="ja-JP" altLang="en-US" sz="1050" dirty="0"/>
              <a:t>年前に製造中止となりました。山近さんらは家業の菓子製造業を継ぐつもりでいましたが、重労働を理由に</a:t>
            </a:r>
            <a:endParaRPr lang="en-US" altLang="ja-JP" sz="1050" dirty="0"/>
          </a:p>
          <a:p>
            <a:r>
              <a:rPr lang="ja-JP" altLang="en-US" sz="1050" dirty="0"/>
              <a:t>父親から何度も断られ、「もうあの味を楽しむことはできないのかな。」と半ば諦めかけていたそうです。</a:t>
            </a:r>
            <a:endParaRPr lang="en-US" altLang="ja-JP" sz="1050" dirty="0"/>
          </a:p>
          <a:p>
            <a:r>
              <a:rPr lang="ja-JP" altLang="en-US" sz="1050" dirty="0"/>
              <a:t>そんな中、約</a:t>
            </a:r>
            <a:r>
              <a:rPr lang="en-US" altLang="ja-JP" sz="1050" dirty="0"/>
              <a:t>18</a:t>
            </a:r>
            <a:r>
              <a:rPr lang="ja-JP" altLang="en-US" sz="1050" dirty="0"/>
              <a:t>年のブランクの末、食堂“まんどや”を開業したところ、あの湯免もなかが食べたいと、地元から復活を望む声が相次いだことを受けて、</a:t>
            </a:r>
            <a:endParaRPr lang="en-US" altLang="ja-JP" sz="1050" dirty="0"/>
          </a:p>
          <a:p>
            <a:r>
              <a:rPr lang="ja-JP" altLang="en-US" sz="1050" dirty="0"/>
              <a:t>考え直してくれた父親から作り方を学び、製造販売を再開することができました。</a:t>
            </a:r>
            <a:endParaRPr lang="en-US" altLang="ja-JP" sz="1050" dirty="0"/>
          </a:p>
          <a:p>
            <a:r>
              <a:rPr lang="ja-JP" altLang="en-US" sz="1050" dirty="0"/>
              <a:t>店主は愛してくれる地域の人のため、そして父のために受け継いだ宝を守っていくと力強く語ってくれました。</a:t>
            </a:r>
            <a:endParaRPr lang="en-US" altLang="ja-JP" sz="1050" dirty="0"/>
          </a:p>
          <a:p>
            <a:endParaRPr kumimoji="1" lang="ja-JP" altLang="en-US" sz="1050" b="1" dirty="0"/>
          </a:p>
        </p:txBody>
      </p:sp>
      <p:sp>
        <p:nvSpPr>
          <p:cNvPr id="8" name="テキスト ボックス 7"/>
          <p:cNvSpPr txBox="1"/>
          <p:nvPr/>
        </p:nvSpPr>
        <p:spPr>
          <a:xfrm>
            <a:off x="1835696" y="1124744"/>
            <a:ext cx="184731" cy="253916"/>
          </a:xfrm>
          <a:prstGeom prst="rect">
            <a:avLst/>
          </a:prstGeom>
          <a:noFill/>
        </p:spPr>
        <p:txBody>
          <a:bodyPr wrap="none" rtlCol="0">
            <a:spAutoFit/>
          </a:bodyPr>
          <a:lstStyle/>
          <a:p>
            <a:endParaRPr kumimoji="1" lang="ja-JP" altLang="en-US" sz="1050" dirty="0"/>
          </a:p>
        </p:txBody>
      </p:sp>
      <p:grpSp>
        <p:nvGrpSpPr>
          <p:cNvPr id="10" name="グループ化 9"/>
          <p:cNvGrpSpPr/>
          <p:nvPr/>
        </p:nvGrpSpPr>
        <p:grpSpPr>
          <a:xfrm>
            <a:off x="789425" y="3284984"/>
            <a:ext cx="7565151" cy="2575738"/>
            <a:chOff x="395536" y="3284984"/>
            <a:chExt cx="7565151" cy="2575738"/>
          </a:xfrm>
        </p:grpSpPr>
        <p:sp>
          <p:nvSpPr>
            <p:cNvPr id="4" name="テキスト ボックス 3"/>
            <p:cNvSpPr txBox="1"/>
            <p:nvPr/>
          </p:nvSpPr>
          <p:spPr>
            <a:xfrm>
              <a:off x="4788024" y="5445224"/>
              <a:ext cx="3172663" cy="415498"/>
            </a:xfrm>
            <a:prstGeom prst="rect">
              <a:avLst/>
            </a:prstGeom>
            <a:noFill/>
          </p:spPr>
          <p:txBody>
            <a:bodyPr wrap="none" rtlCol="0">
              <a:spAutoFit/>
            </a:bodyPr>
            <a:lstStyle/>
            <a:p>
              <a:r>
                <a:rPr lang="ja-JP" altLang="en-US" sz="1050" dirty="0"/>
                <a:t>国道沿いにある食堂“まんどや”では、カレーやうどん</a:t>
              </a:r>
              <a:endParaRPr lang="en-US" altLang="ja-JP" sz="1050" dirty="0"/>
            </a:p>
            <a:p>
              <a:r>
                <a:rPr lang="ja-JP" altLang="en-US" sz="1050" dirty="0"/>
                <a:t>などの軽食も楽しめる　</a:t>
              </a:r>
              <a:r>
                <a:rPr kumimoji="1" lang="ja-JP" altLang="en-US" sz="1050" dirty="0"/>
                <a:t>住所：長門市三隅上</a:t>
              </a:r>
              <a:r>
                <a:rPr kumimoji="1" lang="en-US" altLang="ja-JP" sz="1050" dirty="0"/>
                <a:t>4516-4</a:t>
              </a:r>
              <a:endParaRPr kumimoji="1" lang="ja-JP" altLang="en-US" sz="1050" dirty="0"/>
            </a:p>
          </p:txBody>
        </p:sp>
        <p:sp>
          <p:nvSpPr>
            <p:cNvPr id="5" name="テキスト ボックス 4"/>
            <p:cNvSpPr txBox="1"/>
            <p:nvPr/>
          </p:nvSpPr>
          <p:spPr>
            <a:xfrm>
              <a:off x="395536" y="5445224"/>
              <a:ext cx="2361544" cy="253916"/>
            </a:xfrm>
            <a:prstGeom prst="rect">
              <a:avLst/>
            </a:prstGeom>
            <a:noFill/>
          </p:spPr>
          <p:txBody>
            <a:bodyPr wrap="none" rtlCol="0">
              <a:spAutoFit/>
            </a:bodyPr>
            <a:lstStyle/>
            <a:p>
              <a:r>
                <a:rPr lang="ja-JP" altLang="en-US" sz="1050" dirty="0"/>
                <a:t>地域に愛され復活を遂げた湯免もなか</a:t>
              </a:r>
              <a:endParaRPr kumimoji="1" lang="ja-JP" altLang="en-US" sz="1050" dirty="0"/>
            </a:p>
          </p:txBody>
        </p:sp>
        <p:pic>
          <p:nvPicPr>
            <p:cNvPr id="14" name="図 13" descr="１まんどや.jpg"/>
            <p:cNvPicPr>
              <a:picLocks noChangeAspect="1"/>
            </p:cNvPicPr>
            <p:nvPr/>
          </p:nvPicPr>
          <p:blipFill>
            <a:blip r:embed="rId2" cstate="print"/>
            <a:stretch>
              <a:fillRect/>
            </a:stretch>
          </p:blipFill>
          <p:spPr>
            <a:xfrm>
              <a:off x="4788024" y="3284984"/>
              <a:ext cx="3168352" cy="2160000"/>
            </a:xfrm>
            <a:prstGeom prst="rect">
              <a:avLst/>
            </a:prstGeom>
          </p:spPr>
        </p:pic>
        <p:pic>
          <p:nvPicPr>
            <p:cNvPr id="9" name="図 8" descr="20210519_124029 (1)_R.jpg"/>
            <p:cNvPicPr>
              <a:picLocks noChangeAspect="1"/>
            </p:cNvPicPr>
            <p:nvPr/>
          </p:nvPicPr>
          <p:blipFill>
            <a:blip r:embed="rId3" cstate="print"/>
            <a:srcRect l="2326" t="9697"/>
            <a:stretch>
              <a:fillRect/>
            </a:stretch>
          </p:blipFill>
          <p:spPr>
            <a:xfrm>
              <a:off x="395536" y="3284984"/>
              <a:ext cx="3168352" cy="2160240"/>
            </a:xfrm>
            <a:prstGeom prst="rect">
              <a:avLst/>
            </a:prstGeom>
          </p:spPr>
        </p:pic>
      </p:grpSp>
      <p:pic>
        <p:nvPicPr>
          <p:cNvPr id="11" name="Picture 3"/>
          <p:cNvPicPr>
            <a:picLocks noChangeAspect="1" noChangeArrowheads="1"/>
          </p:cNvPicPr>
          <p:nvPr/>
        </p:nvPicPr>
        <p:blipFill>
          <a:blip r:embed="rId4"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3528" y="666408"/>
            <a:ext cx="8424936" cy="1154162"/>
          </a:xfrm>
          <a:prstGeom prst="rect">
            <a:avLst/>
          </a:prstGeom>
          <a:noFill/>
        </p:spPr>
        <p:txBody>
          <a:bodyPr wrap="square" rtlCol="0">
            <a:spAutoFit/>
          </a:bodyPr>
          <a:lstStyle/>
          <a:p>
            <a:r>
              <a:rPr lang="ja-JP" altLang="en-US" sz="1600" b="1" dirty="0"/>
              <a:t>長門レタス</a:t>
            </a:r>
            <a:endParaRPr lang="en-US" altLang="ja-JP" sz="1600" b="1" dirty="0"/>
          </a:p>
          <a:p>
            <a:r>
              <a:rPr lang="ja-JP" altLang="en-US" sz="1050" dirty="0"/>
              <a:t>上中小野（かみなかおの）地区で農場を経営されている「有限会社　どんぐり」では、水耕野菜栽培施設を整備され、山口県で初めて長門レタスなど</a:t>
            </a:r>
            <a:endParaRPr lang="en-US" altLang="ja-JP" sz="1050" dirty="0"/>
          </a:p>
          <a:p>
            <a:r>
              <a:rPr lang="ja-JP" altLang="en-US" sz="1050" dirty="0"/>
              <a:t>ワンカットで盛り付けができるレタスの栽培や、ホワイトセロリーなどを栽培しています。とても食べやすいレタスは、常に食卓を彩ってくれます。</a:t>
            </a:r>
            <a:endParaRPr lang="en-US" altLang="ja-JP" sz="1050" dirty="0"/>
          </a:p>
          <a:p>
            <a:endParaRPr lang="en-US" altLang="ja-JP" sz="1600" b="1" dirty="0"/>
          </a:p>
          <a:p>
            <a:endParaRPr kumimoji="1" lang="ja-JP" altLang="en-US" sz="1600" b="1" dirty="0"/>
          </a:p>
        </p:txBody>
      </p:sp>
      <p:sp>
        <p:nvSpPr>
          <p:cNvPr id="7" name="テキスト ボックス 6"/>
          <p:cNvSpPr txBox="1"/>
          <p:nvPr/>
        </p:nvSpPr>
        <p:spPr>
          <a:xfrm>
            <a:off x="1835696" y="1124744"/>
            <a:ext cx="184731" cy="253916"/>
          </a:xfrm>
          <a:prstGeom prst="rect">
            <a:avLst/>
          </a:prstGeom>
          <a:noFill/>
        </p:spPr>
        <p:txBody>
          <a:bodyPr wrap="none" rtlCol="0">
            <a:spAutoFit/>
          </a:bodyPr>
          <a:lstStyle/>
          <a:p>
            <a:endParaRPr kumimoji="1" lang="ja-JP" altLang="en-US" sz="1050" dirty="0"/>
          </a:p>
        </p:txBody>
      </p:sp>
      <p:sp>
        <p:nvSpPr>
          <p:cNvPr id="8" name="テキスト ボックス 7"/>
          <p:cNvSpPr txBox="1"/>
          <p:nvPr/>
        </p:nvSpPr>
        <p:spPr>
          <a:xfrm>
            <a:off x="395536" y="3789040"/>
            <a:ext cx="7007046" cy="500137"/>
          </a:xfrm>
          <a:prstGeom prst="rect">
            <a:avLst/>
          </a:prstGeom>
          <a:noFill/>
        </p:spPr>
        <p:txBody>
          <a:bodyPr wrap="none" rtlCol="0">
            <a:spAutoFit/>
          </a:bodyPr>
          <a:lstStyle/>
          <a:p>
            <a:r>
              <a:rPr lang="ja-JP" altLang="en-US" sz="1600" b="1" dirty="0"/>
              <a:t>長州ながと和牛</a:t>
            </a:r>
            <a:endParaRPr lang="en-US" altLang="ja-JP" sz="1600" b="1" dirty="0"/>
          </a:p>
          <a:p>
            <a:r>
              <a:rPr lang="ja-JP" altLang="en-US" sz="1050" dirty="0"/>
              <a:t>滝坂（たきさか）地区で、養牛を営んでいる「有限会社　アグリランドみすみ」では、黒毛和牛を丹精込めて飼育しています。</a:t>
            </a:r>
            <a:endParaRPr kumimoji="1" lang="ja-JP" altLang="en-US" sz="1600" b="1" dirty="0"/>
          </a:p>
        </p:txBody>
      </p:sp>
      <p:grpSp>
        <p:nvGrpSpPr>
          <p:cNvPr id="17" name="グループ化 16"/>
          <p:cNvGrpSpPr/>
          <p:nvPr/>
        </p:nvGrpSpPr>
        <p:grpSpPr>
          <a:xfrm>
            <a:off x="791580" y="1340768"/>
            <a:ext cx="7560840" cy="5438492"/>
            <a:chOff x="395536" y="1340768"/>
            <a:chExt cx="7560840" cy="5438492"/>
          </a:xfrm>
        </p:grpSpPr>
        <p:sp>
          <p:nvSpPr>
            <p:cNvPr id="2" name="テキスト ボックス 1"/>
            <p:cNvSpPr txBox="1"/>
            <p:nvPr/>
          </p:nvSpPr>
          <p:spPr>
            <a:xfrm>
              <a:off x="395536" y="3501008"/>
              <a:ext cx="3005951" cy="253916"/>
            </a:xfrm>
            <a:prstGeom prst="rect">
              <a:avLst/>
            </a:prstGeom>
            <a:noFill/>
          </p:spPr>
          <p:txBody>
            <a:bodyPr wrap="none" rtlCol="0">
              <a:spAutoFit/>
            </a:bodyPr>
            <a:lstStyle/>
            <a:p>
              <a:r>
                <a:rPr lang="ja-JP" altLang="en-US" sz="1050" dirty="0"/>
                <a:t>水耕栽培により農薬は一切使わずに栽培している</a:t>
              </a:r>
              <a:endParaRPr kumimoji="1" lang="ja-JP" altLang="en-US" sz="1050" dirty="0"/>
            </a:p>
          </p:txBody>
        </p:sp>
        <p:sp>
          <p:nvSpPr>
            <p:cNvPr id="3" name="テキスト ボックス 2"/>
            <p:cNvSpPr txBox="1"/>
            <p:nvPr/>
          </p:nvSpPr>
          <p:spPr>
            <a:xfrm>
              <a:off x="4788024" y="3501008"/>
              <a:ext cx="3110147" cy="253916"/>
            </a:xfrm>
            <a:prstGeom prst="rect">
              <a:avLst/>
            </a:prstGeom>
            <a:noFill/>
          </p:spPr>
          <p:txBody>
            <a:bodyPr wrap="none" rtlCol="0">
              <a:spAutoFit/>
            </a:bodyPr>
            <a:lstStyle/>
            <a:p>
              <a:r>
                <a:rPr lang="ja-JP" altLang="en-US" sz="1050" dirty="0"/>
                <a:t>各種商品は市内のスーパーで手に取ることができる</a:t>
              </a:r>
              <a:endParaRPr kumimoji="1" lang="ja-JP" altLang="en-US" sz="1050" dirty="0"/>
            </a:p>
          </p:txBody>
        </p:sp>
        <p:sp>
          <p:nvSpPr>
            <p:cNvPr id="4" name="テキスト ボックス 3"/>
            <p:cNvSpPr txBox="1"/>
            <p:nvPr/>
          </p:nvSpPr>
          <p:spPr>
            <a:xfrm>
              <a:off x="4788024" y="6525344"/>
              <a:ext cx="3009157" cy="253916"/>
            </a:xfrm>
            <a:prstGeom prst="rect">
              <a:avLst/>
            </a:prstGeom>
            <a:noFill/>
          </p:spPr>
          <p:txBody>
            <a:bodyPr wrap="none" rtlCol="0">
              <a:spAutoFit/>
            </a:bodyPr>
            <a:lstStyle/>
            <a:p>
              <a:r>
                <a:rPr lang="ja-JP" altLang="en-US" sz="1050" dirty="0"/>
                <a:t>ＪＡ山口県直売店舗などで買い求めることができる</a:t>
              </a:r>
              <a:endParaRPr kumimoji="1" lang="ja-JP" altLang="en-US" sz="1050" dirty="0"/>
            </a:p>
          </p:txBody>
        </p:sp>
        <p:sp>
          <p:nvSpPr>
            <p:cNvPr id="5" name="テキスト ボックス 4"/>
            <p:cNvSpPr txBox="1"/>
            <p:nvPr/>
          </p:nvSpPr>
          <p:spPr>
            <a:xfrm>
              <a:off x="395536" y="6525344"/>
              <a:ext cx="3783408" cy="253916"/>
            </a:xfrm>
            <a:prstGeom prst="rect">
              <a:avLst/>
            </a:prstGeom>
            <a:noFill/>
          </p:spPr>
          <p:txBody>
            <a:bodyPr wrap="none" rtlCol="0">
              <a:spAutoFit/>
            </a:bodyPr>
            <a:lstStyle/>
            <a:p>
              <a:r>
                <a:rPr lang="ja-JP" altLang="en-US" sz="1050" dirty="0"/>
                <a:t>基準をクリアした牛は長門ブランドの名前で全国に出荷される</a:t>
              </a:r>
              <a:endParaRPr kumimoji="1" lang="ja-JP" altLang="en-US" sz="1050" dirty="0"/>
            </a:p>
          </p:txBody>
        </p:sp>
        <p:pic>
          <p:nvPicPr>
            <p:cNvPr id="14" name="図 13" descr="IMG_4758.JPG"/>
            <p:cNvPicPr>
              <a:picLocks noChangeAspect="1"/>
            </p:cNvPicPr>
            <p:nvPr/>
          </p:nvPicPr>
          <p:blipFill>
            <a:blip r:embed="rId2" cstate="print"/>
            <a:stretch>
              <a:fillRect/>
            </a:stretch>
          </p:blipFill>
          <p:spPr>
            <a:xfrm>
              <a:off x="4788024" y="1340768"/>
              <a:ext cx="3168352" cy="2160240"/>
            </a:xfrm>
            <a:prstGeom prst="rect">
              <a:avLst/>
            </a:prstGeom>
          </p:spPr>
        </p:pic>
        <p:pic>
          <p:nvPicPr>
            <p:cNvPr id="15" name="図 14" descr="IMG_0013.JPG"/>
            <p:cNvPicPr>
              <a:picLocks noChangeAspect="1"/>
            </p:cNvPicPr>
            <p:nvPr/>
          </p:nvPicPr>
          <p:blipFill>
            <a:blip r:embed="rId3" cstate="print"/>
            <a:stretch>
              <a:fillRect/>
            </a:stretch>
          </p:blipFill>
          <p:spPr>
            <a:xfrm>
              <a:off x="395536" y="1340768"/>
              <a:ext cx="3168351" cy="2160000"/>
            </a:xfrm>
            <a:prstGeom prst="rect">
              <a:avLst/>
            </a:prstGeom>
          </p:spPr>
        </p:pic>
        <p:pic>
          <p:nvPicPr>
            <p:cNvPr id="16" name="図 15" descr="IMG_4762.JPG"/>
            <p:cNvPicPr>
              <a:picLocks noChangeAspect="1"/>
            </p:cNvPicPr>
            <p:nvPr/>
          </p:nvPicPr>
          <p:blipFill>
            <a:blip r:embed="rId4" cstate="print"/>
            <a:srcRect/>
            <a:stretch>
              <a:fillRect/>
            </a:stretch>
          </p:blipFill>
          <p:spPr>
            <a:xfrm>
              <a:off x="4788024" y="4365104"/>
              <a:ext cx="3168351" cy="2160000"/>
            </a:xfrm>
            <a:prstGeom prst="rect">
              <a:avLst/>
            </a:prstGeom>
          </p:spPr>
        </p:pic>
        <p:pic>
          <p:nvPicPr>
            <p:cNvPr id="18" name="図 17" descr="IMG_1180_R.JPG"/>
            <p:cNvPicPr>
              <a:picLocks noChangeAspect="1"/>
            </p:cNvPicPr>
            <p:nvPr/>
          </p:nvPicPr>
          <p:blipFill>
            <a:blip r:embed="rId5" cstate="print"/>
            <a:stretch>
              <a:fillRect/>
            </a:stretch>
          </p:blipFill>
          <p:spPr>
            <a:xfrm>
              <a:off x="395536" y="4365104"/>
              <a:ext cx="3168352" cy="2160000"/>
            </a:xfrm>
            <a:prstGeom prst="rect">
              <a:avLst/>
            </a:prstGeom>
          </p:spPr>
        </p:pic>
      </p:grpSp>
      <p:sp>
        <p:nvSpPr>
          <p:cNvPr id="13" name="テキスト ボックス 12"/>
          <p:cNvSpPr txBox="1"/>
          <p:nvPr/>
        </p:nvSpPr>
        <p:spPr>
          <a:xfrm>
            <a:off x="251520" y="116632"/>
            <a:ext cx="1938351" cy="369332"/>
          </a:xfrm>
          <a:prstGeom prst="rect">
            <a:avLst/>
          </a:prstGeom>
          <a:noFill/>
        </p:spPr>
        <p:txBody>
          <a:bodyPr wrap="none" rtlCol="0">
            <a:spAutoFit/>
          </a:bodyPr>
          <a:lstStyle/>
          <a:p>
            <a:pPr algn="ctr"/>
            <a:r>
              <a:rPr kumimoji="1" lang="ja-JP" altLang="en-US" dirty="0"/>
              <a:t>地域のおいしい食</a:t>
            </a:r>
          </a:p>
        </p:txBody>
      </p:sp>
      <p:pic>
        <p:nvPicPr>
          <p:cNvPr id="19"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60032" y="4437112"/>
            <a:ext cx="1774845" cy="253916"/>
          </a:xfrm>
          <a:prstGeom prst="rect">
            <a:avLst/>
          </a:prstGeom>
          <a:noFill/>
        </p:spPr>
        <p:txBody>
          <a:bodyPr wrap="none" rtlCol="0">
            <a:spAutoFit/>
          </a:bodyPr>
          <a:lstStyle/>
          <a:p>
            <a:r>
              <a:rPr lang="ja-JP" altLang="en-US" sz="1050" dirty="0"/>
              <a:t>活動拠点のある三隅公民館</a:t>
            </a:r>
            <a:endParaRPr kumimoji="1" lang="ja-JP" altLang="en-US" sz="1050" dirty="0"/>
          </a:p>
        </p:txBody>
      </p:sp>
      <p:sp>
        <p:nvSpPr>
          <p:cNvPr id="3" name="テキスト ボックス 2"/>
          <p:cNvSpPr txBox="1"/>
          <p:nvPr/>
        </p:nvSpPr>
        <p:spPr>
          <a:xfrm>
            <a:off x="323528" y="705600"/>
            <a:ext cx="7011856" cy="369332"/>
          </a:xfrm>
          <a:prstGeom prst="rect">
            <a:avLst/>
          </a:prstGeom>
          <a:noFill/>
        </p:spPr>
        <p:txBody>
          <a:bodyPr wrap="none" rtlCol="0">
            <a:spAutoFit/>
          </a:bodyPr>
          <a:lstStyle/>
          <a:p>
            <a:r>
              <a:rPr lang="ja-JP" altLang="en-US" dirty="0"/>
              <a:t>三隅地区集落支援員　上田 真由美さん（みすみ市民協働推進協議会）</a:t>
            </a:r>
            <a:endParaRPr lang="en-US" altLang="ja-JP" dirty="0"/>
          </a:p>
        </p:txBody>
      </p:sp>
      <p:sp>
        <p:nvSpPr>
          <p:cNvPr id="4" name="テキスト ボックス 3"/>
          <p:cNvSpPr txBox="1"/>
          <p:nvPr/>
        </p:nvSpPr>
        <p:spPr>
          <a:xfrm>
            <a:off x="251520" y="116632"/>
            <a:ext cx="2230098" cy="369332"/>
          </a:xfrm>
          <a:prstGeom prst="rect">
            <a:avLst/>
          </a:prstGeom>
          <a:noFill/>
        </p:spPr>
        <p:txBody>
          <a:bodyPr wrap="none" rtlCol="0">
            <a:spAutoFit/>
          </a:bodyPr>
          <a:lstStyle/>
          <a:p>
            <a:r>
              <a:rPr lang="ja-JP" altLang="en-US" dirty="0"/>
              <a:t>地域の頼れる人紹介</a:t>
            </a:r>
            <a:endParaRPr lang="en-US" altLang="ja-JP" dirty="0"/>
          </a:p>
        </p:txBody>
      </p:sp>
      <p:sp>
        <p:nvSpPr>
          <p:cNvPr id="5" name="テキスト ボックス 4"/>
          <p:cNvSpPr txBox="1"/>
          <p:nvPr/>
        </p:nvSpPr>
        <p:spPr>
          <a:xfrm>
            <a:off x="323528" y="1052736"/>
            <a:ext cx="5913798" cy="415498"/>
          </a:xfrm>
          <a:prstGeom prst="rect">
            <a:avLst/>
          </a:prstGeom>
          <a:noFill/>
        </p:spPr>
        <p:txBody>
          <a:bodyPr wrap="none" rtlCol="0">
            <a:spAutoFit/>
          </a:bodyPr>
          <a:lstStyle/>
          <a:p>
            <a:r>
              <a:rPr lang="ja-JP" altLang="en-US" sz="1050" dirty="0"/>
              <a:t>地域の御用聞きとして、三隅地域を周り、地域住民の声を聞き、地域活性化のために尽力しています。</a:t>
            </a:r>
            <a:endParaRPr lang="en-US" altLang="ja-JP" sz="1050" dirty="0"/>
          </a:p>
          <a:p>
            <a:r>
              <a:rPr lang="ja-JP" altLang="en-US" sz="1050" dirty="0"/>
              <a:t>また、移住される方のサポートにも力を注いでいます。</a:t>
            </a:r>
            <a:endParaRPr kumimoji="1" lang="ja-JP" altLang="en-US" sz="1050" dirty="0"/>
          </a:p>
        </p:txBody>
      </p:sp>
      <p:sp>
        <p:nvSpPr>
          <p:cNvPr id="6" name="テキスト ボックス 5"/>
          <p:cNvSpPr txBox="1"/>
          <p:nvPr/>
        </p:nvSpPr>
        <p:spPr>
          <a:xfrm>
            <a:off x="395536" y="4437112"/>
            <a:ext cx="2287806" cy="253916"/>
          </a:xfrm>
          <a:prstGeom prst="rect">
            <a:avLst/>
          </a:prstGeom>
          <a:noFill/>
        </p:spPr>
        <p:txBody>
          <a:bodyPr wrap="none" rtlCol="0">
            <a:spAutoFit/>
          </a:bodyPr>
          <a:lstStyle/>
          <a:p>
            <a:r>
              <a:rPr lang="ja-JP" altLang="en-US" sz="1050" dirty="0"/>
              <a:t>上田 真由美さん（月～金曜日勤務）　</a:t>
            </a:r>
            <a:endParaRPr kumimoji="1" lang="ja-JP" altLang="en-US" sz="1050" dirty="0"/>
          </a:p>
        </p:txBody>
      </p:sp>
      <p:sp>
        <p:nvSpPr>
          <p:cNvPr id="7" name="テキスト ボックス 6"/>
          <p:cNvSpPr txBox="1"/>
          <p:nvPr/>
        </p:nvSpPr>
        <p:spPr>
          <a:xfrm>
            <a:off x="324000" y="4918906"/>
            <a:ext cx="8271816" cy="646331"/>
          </a:xfrm>
          <a:prstGeom prst="rect">
            <a:avLst/>
          </a:prstGeom>
          <a:noFill/>
        </p:spPr>
        <p:txBody>
          <a:bodyPr wrap="none" rtlCol="0">
            <a:spAutoFit/>
          </a:bodyPr>
          <a:lstStyle/>
          <a:p>
            <a:r>
              <a:rPr kumimoji="1" lang="ja-JP" altLang="en-US" sz="1200" b="1" dirty="0"/>
              <a:t>「　</a:t>
            </a:r>
            <a:r>
              <a:rPr lang="ja-JP" altLang="en-US" sz="1200" b="1" dirty="0"/>
              <a:t>生粋の三隅っ子で、三隅の良いところを実感できていないのですが、何も不満なく日常を過ごせているということは、</a:t>
            </a:r>
            <a:endParaRPr lang="en-US" altLang="ja-JP" sz="1200" b="1" dirty="0"/>
          </a:p>
          <a:p>
            <a:r>
              <a:rPr lang="ja-JP" altLang="en-US" sz="1200" b="1" dirty="0"/>
              <a:t>やっぱり三隅って住みやすいんですよね。</a:t>
            </a:r>
            <a:r>
              <a:rPr kumimoji="1" lang="ja-JP" altLang="en-US" sz="1200" b="1" dirty="0"/>
              <a:t>集落支援員になって</a:t>
            </a:r>
            <a:r>
              <a:rPr kumimoji="1" lang="en-US" altLang="ja-JP" sz="1200" b="1" dirty="0"/>
              <a:t>2</a:t>
            </a:r>
            <a:r>
              <a:rPr kumimoji="1" lang="ja-JP" altLang="en-US" sz="1200" b="1" dirty="0"/>
              <a:t>年。移住された方のよき相談相手になれればと思っています。</a:t>
            </a:r>
            <a:endParaRPr kumimoji="1" lang="en-US" altLang="ja-JP" sz="1200" b="1" dirty="0"/>
          </a:p>
          <a:p>
            <a:r>
              <a:rPr kumimoji="1" lang="ja-JP" altLang="en-US" sz="1200" b="1" dirty="0"/>
              <a:t>子育て、買い物等心配事があれば、色々お話ししていただければ嬉しいです。　」</a:t>
            </a:r>
          </a:p>
        </p:txBody>
      </p:sp>
      <p:sp>
        <p:nvSpPr>
          <p:cNvPr id="8" name="テキスト ボックス 7"/>
          <p:cNvSpPr txBox="1"/>
          <p:nvPr/>
        </p:nvSpPr>
        <p:spPr>
          <a:xfrm>
            <a:off x="324000" y="4678009"/>
            <a:ext cx="2007281" cy="253916"/>
          </a:xfrm>
          <a:prstGeom prst="rect">
            <a:avLst/>
          </a:prstGeom>
          <a:noFill/>
        </p:spPr>
        <p:txBody>
          <a:bodyPr wrap="none" rtlCol="0">
            <a:spAutoFit/>
          </a:bodyPr>
          <a:lstStyle/>
          <a:p>
            <a:r>
              <a:rPr lang="ja-JP" altLang="en-US" sz="1050" dirty="0"/>
              <a:t>上田さんから移住希望者の方へ</a:t>
            </a:r>
            <a:endParaRPr kumimoji="1" lang="ja-JP" altLang="en-US" sz="1050" dirty="0"/>
          </a:p>
        </p:txBody>
      </p:sp>
      <p:sp>
        <p:nvSpPr>
          <p:cNvPr id="9" name="テキスト ボックス 8"/>
          <p:cNvSpPr txBox="1"/>
          <p:nvPr/>
        </p:nvSpPr>
        <p:spPr>
          <a:xfrm>
            <a:off x="324000" y="5545513"/>
            <a:ext cx="8424464" cy="1223412"/>
          </a:xfrm>
          <a:prstGeom prst="rect">
            <a:avLst/>
          </a:prstGeom>
          <a:noFill/>
        </p:spPr>
        <p:txBody>
          <a:bodyPr wrap="square" rtlCol="0">
            <a:spAutoFit/>
          </a:bodyPr>
          <a:lstStyle/>
          <a:p>
            <a:r>
              <a:rPr lang="ja-JP" altLang="en-US" sz="1050" dirty="0"/>
              <a:t>お問い合わせは、</a:t>
            </a:r>
            <a:endParaRPr lang="en-US" altLang="ja-JP" sz="1050" dirty="0"/>
          </a:p>
          <a:p>
            <a:r>
              <a:rPr lang="ja-JP" altLang="en-US" sz="1050" dirty="0"/>
              <a:t>みすみ市民協働推進協議会</a:t>
            </a:r>
            <a:endParaRPr lang="en-US" altLang="ja-JP" sz="1050" dirty="0"/>
          </a:p>
          <a:p>
            <a:r>
              <a:rPr lang="en-US" altLang="ja-JP" sz="1050" dirty="0"/>
              <a:t>TEL</a:t>
            </a:r>
            <a:r>
              <a:rPr lang="ja-JP" altLang="en-US" sz="1050" dirty="0"/>
              <a:t>：</a:t>
            </a:r>
            <a:r>
              <a:rPr lang="en-US" altLang="ja-JP" sz="1050" dirty="0"/>
              <a:t>0837-43-0811</a:t>
            </a:r>
            <a:r>
              <a:rPr lang="ja-JP" altLang="en-US" sz="1050" dirty="0"/>
              <a:t>　</a:t>
            </a:r>
            <a:r>
              <a:rPr lang="en-US" altLang="ja-JP" sz="1050" dirty="0"/>
              <a:t>MAIL</a:t>
            </a:r>
            <a:r>
              <a:rPr lang="ja-JP" altLang="en-US" sz="1050" dirty="0"/>
              <a:t>：</a:t>
            </a:r>
            <a:r>
              <a:rPr lang="en-US" altLang="ja-JP" sz="1050" dirty="0"/>
              <a:t>misumi-shuraku@hot-cha.tv</a:t>
            </a:r>
            <a:r>
              <a:rPr lang="ja-JP" altLang="en-US" sz="1050" dirty="0"/>
              <a:t>　</a:t>
            </a:r>
            <a:endParaRPr lang="en-US" altLang="ja-JP" sz="1050" dirty="0"/>
          </a:p>
          <a:p>
            <a:r>
              <a:rPr lang="ja-JP" altLang="en-US" sz="1050" dirty="0"/>
              <a:t>◆業務内容：集落支援業務</a:t>
            </a:r>
            <a:r>
              <a:rPr kumimoji="1" lang="ja-JP" altLang="en-US" sz="1050" dirty="0"/>
              <a:t>（</a:t>
            </a:r>
            <a:r>
              <a:rPr kumimoji="1" lang="en-US" altLang="ja-JP" sz="1050" dirty="0"/>
              <a:t>※</a:t>
            </a:r>
            <a:r>
              <a:rPr kumimoji="1" lang="ja-JP" altLang="en-US" sz="1050" dirty="0"/>
              <a:t>集落支援員は、地方自治体（県・市町村）からの委嘱を受け、市町村職員とも連携しながら、集落への「目配り」とし</a:t>
            </a:r>
            <a:r>
              <a:rPr lang="ja-JP" altLang="en-US" sz="1050" dirty="0"/>
              <a:t>て、</a:t>
            </a:r>
            <a:endParaRPr kumimoji="1" lang="en-US" altLang="ja-JP" sz="1050" dirty="0"/>
          </a:p>
          <a:p>
            <a:r>
              <a:rPr lang="en-US" altLang="ja-JP" sz="1050" dirty="0"/>
              <a:t>     </a:t>
            </a:r>
            <a:r>
              <a:rPr kumimoji="1" lang="ja-JP" altLang="en-US" sz="1050" dirty="0"/>
              <a:t>集落の巡回、状況把握等を行います。）</a:t>
            </a:r>
            <a:endParaRPr kumimoji="1" lang="en-US" altLang="ja-JP" sz="1050" dirty="0"/>
          </a:p>
          <a:p>
            <a:r>
              <a:rPr lang="ja-JP" altLang="en-US" sz="1050" dirty="0"/>
              <a:t>◆事業内容</a:t>
            </a:r>
            <a:r>
              <a:rPr kumimoji="1" lang="ja-JP" altLang="en-US" sz="1050" dirty="0"/>
              <a:t>①まちづくり意識を高める計画の策定、実施に関すること　②各自治会及びその他各種団体との連携、協力等に関すること</a:t>
            </a:r>
            <a:endParaRPr kumimoji="1" lang="en-US" altLang="ja-JP" sz="1050" dirty="0"/>
          </a:p>
          <a:p>
            <a:r>
              <a:rPr lang="ja-JP" altLang="en-US" sz="1050" dirty="0"/>
              <a:t>　                    ③三隅地区の連携と協働及び活性化に資する総合施策に関すること</a:t>
            </a:r>
            <a:endParaRPr kumimoji="1" lang="en-US" altLang="ja-JP" sz="1050" dirty="0"/>
          </a:p>
        </p:txBody>
      </p:sp>
      <p:grpSp>
        <p:nvGrpSpPr>
          <p:cNvPr id="10" name="グループ化 9"/>
          <p:cNvGrpSpPr/>
          <p:nvPr/>
        </p:nvGrpSpPr>
        <p:grpSpPr>
          <a:xfrm>
            <a:off x="380227" y="1556792"/>
            <a:ext cx="8383546" cy="2880320"/>
            <a:chOff x="395536" y="1556792"/>
            <a:chExt cx="8383546" cy="2880320"/>
          </a:xfrm>
        </p:grpSpPr>
        <p:pic>
          <p:nvPicPr>
            <p:cNvPr id="11" name="図 10" descr="20210426094450_p_R.jpg"/>
            <p:cNvPicPr>
              <a:picLocks noChangeAspect="1"/>
            </p:cNvPicPr>
            <p:nvPr/>
          </p:nvPicPr>
          <p:blipFill>
            <a:blip r:embed="rId2" cstate="print"/>
            <a:stretch>
              <a:fillRect/>
            </a:stretch>
          </p:blipFill>
          <p:spPr>
            <a:xfrm>
              <a:off x="395536" y="1556792"/>
              <a:ext cx="3932177" cy="2880320"/>
            </a:xfrm>
            <a:prstGeom prst="rect">
              <a:avLst/>
            </a:prstGeom>
          </p:spPr>
        </p:pic>
        <p:pic>
          <p:nvPicPr>
            <p:cNvPr id="12" name="図 11" descr="20210909_105500_R.jpg"/>
            <p:cNvPicPr>
              <a:picLocks noChangeAspect="1"/>
            </p:cNvPicPr>
            <p:nvPr/>
          </p:nvPicPr>
          <p:blipFill>
            <a:blip r:embed="rId3" cstate="print"/>
            <a:stretch>
              <a:fillRect/>
            </a:stretch>
          </p:blipFill>
          <p:spPr>
            <a:xfrm>
              <a:off x="4860032" y="1556792"/>
              <a:ext cx="3919050" cy="2880000"/>
            </a:xfrm>
            <a:prstGeom prst="rect">
              <a:avLst/>
            </a:prstGeom>
          </p:spPr>
        </p:pic>
      </p:grpSp>
      <p:pic>
        <p:nvPicPr>
          <p:cNvPr id="13" name="Picture 3"/>
          <p:cNvPicPr>
            <a:picLocks noChangeAspect="1" noChangeArrowheads="1"/>
          </p:cNvPicPr>
          <p:nvPr/>
        </p:nvPicPr>
        <p:blipFill>
          <a:blip r:embed="rId4"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三隅上地区MAP.png"/>
          <p:cNvPicPr>
            <a:picLocks noChangeAspect="1"/>
          </p:cNvPicPr>
          <p:nvPr/>
        </p:nvPicPr>
        <p:blipFill>
          <a:blip r:embed="rId2" cstate="print"/>
          <a:stretch>
            <a:fillRect/>
          </a:stretch>
        </p:blipFill>
        <p:spPr>
          <a:xfrm>
            <a:off x="107504" y="116632"/>
            <a:ext cx="8928992" cy="6624736"/>
          </a:xfrm>
          <a:prstGeom prst="rect">
            <a:avLst/>
          </a:prstGeom>
          <a:ln>
            <a:solidFill>
              <a:schemeClr val="tx1"/>
            </a:solidFill>
          </a:ln>
        </p:spPr>
      </p:pic>
      <p:sp>
        <p:nvSpPr>
          <p:cNvPr id="3" name="正方形/長方形 2">
            <a:extLst>
              <a:ext uri="{FF2B5EF4-FFF2-40B4-BE49-F238E27FC236}">
                <a16:creationId xmlns:a16="http://schemas.microsoft.com/office/drawing/2014/main" id="{C5B99B31-7559-4959-8BF5-03ECD8B6DB28}"/>
              </a:ext>
            </a:extLst>
          </p:cNvPr>
          <p:cNvSpPr/>
          <p:nvPr/>
        </p:nvSpPr>
        <p:spPr>
          <a:xfrm>
            <a:off x="3419872" y="476672"/>
            <a:ext cx="7920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E8B584B-70CD-426B-8314-7C77243463B8}"/>
              </a:ext>
            </a:extLst>
          </p:cNvPr>
          <p:cNvSpPr/>
          <p:nvPr/>
        </p:nvSpPr>
        <p:spPr>
          <a:xfrm>
            <a:off x="3419872" y="1268760"/>
            <a:ext cx="9361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ADCEEDE-398E-46ED-81E2-0F2D9CAF1AE2}"/>
              </a:ext>
            </a:extLst>
          </p:cNvPr>
          <p:cNvSpPr txBox="1"/>
          <p:nvPr/>
        </p:nvSpPr>
        <p:spPr>
          <a:xfrm>
            <a:off x="3491880" y="816967"/>
            <a:ext cx="942887" cy="307777"/>
          </a:xfrm>
          <a:prstGeom prst="rect">
            <a:avLst/>
          </a:prstGeom>
          <a:noFill/>
        </p:spPr>
        <p:txBody>
          <a:bodyPr wrap="none" rtlCol="0">
            <a:spAutoFit/>
          </a:bodyPr>
          <a:lstStyle/>
          <a:p>
            <a:r>
              <a:rPr kumimoji="1" lang="en-US" altLang="ja-JP" sz="1400" dirty="0">
                <a:latin typeface="HG丸ｺﾞｼｯｸM-PRO" panose="020F0600000000000000" pitchFamily="50" charset="-128"/>
                <a:ea typeface="HG丸ｺﾞｼｯｸM-PRO" panose="020F0600000000000000" pitchFamily="50" charset="-128"/>
              </a:rPr>
              <a:t>373</a:t>
            </a:r>
            <a:r>
              <a:rPr kumimoji="1" lang="ja-JP" altLang="en-US" sz="1400" dirty="0">
                <a:latin typeface="HG丸ｺﾞｼｯｸM-PRO" panose="020F0600000000000000" pitchFamily="50" charset="-128"/>
                <a:ea typeface="HG丸ｺﾞｼｯｸM-PRO" panose="020F0600000000000000" pitchFamily="50" charset="-128"/>
              </a:rPr>
              <a:t>世帯</a:t>
            </a:r>
          </a:p>
        </p:txBody>
      </p:sp>
      <p:sp>
        <p:nvSpPr>
          <p:cNvPr id="7" name="テキスト ボックス 6">
            <a:extLst>
              <a:ext uri="{FF2B5EF4-FFF2-40B4-BE49-F238E27FC236}">
                <a16:creationId xmlns:a16="http://schemas.microsoft.com/office/drawing/2014/main" id="{F833A9E1-81B1-4E3E-AA45-E26952E15594}"/>
              </a:ext>
            </a:extLst>
          </p:cNvPr>
          <p:cNvSpPr txBox="1"/>
          <p:nvPr/>
        </p:nvSpPr>
        <p:spPr>
          <a:xfrm>
            <a:off x="3456613" y="416857"/>
            <a:ext cx="1013419" cy="400110"/>
          </a:xfrm>
          <a:prstGeom prst="rect">
            <a:avLst/>
          </a:prstGeom>
          <a:noFill/>
        </p:spPr>
        <p:txBody>
          <a:bodyPr wrap="none" rtlCol="0">
            <a:spAutoFit/>
          </a:bodyPr>
          <a:lstStyle/>
          <a:p>
            <a:r>
              <a:rPr lang="en-US" altLang="ja-JP" sz="2000" dirty="0">
                <a:latin typeface="HG丸ｺﾞｼｯｸM-PRO" panose="020F0600000000000000" pitchFamily="50" charset="-128"/>
                <a:ea typeface="HG丸ｺﾞｼｯｸM-PRO" panose="020F0600000000000000" pitchFamily="50" charset="-128"/>
              </a:rPr>
              <a:t>734</a:t>
            </a:r>
            <a:r>
              <a:rPr lang="ja-JP" altLang="en-US" sz="2000" dirty="0">
                <a:latin typeface="HG丸ｺﾞｼｯｸM-PRO" panose="020F0600000000000000" pitchFamily="50" charset="-128"/>
                <a:ea typeface="HG丸ｺﾞｼｯｸM-PRO" panose="020F0600000000000000" pitchFamily="50" charset="-128"/>
              </a:rPr>
              <a:t>人</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F910C09E-A8AE-452A-A68F-55245154246D}"/>
              </a:ext>
            </a:extLst>
          </p:cNvPr>
          <p:cNvSpPr txBox="1"/>
          <p:nvPr/>
        </p:nvSpPr>
        <p:spPr>
          <a:xfrm>
            <a:off x="3411728" y="1261356"/>
            <a:ext cx="1103187" cy="230832"/>
          </a:xfrm>
          <a:prstGeom prst="rect">
            <a:avLst/>
          </a:prstGeom>
          <a:noFill/>
        </p:spPr>
        <p:txBody>
          <a:bodyPr wrap="none" rtlCol="0">
            <a:spAutoFit/>
          </a:bodyPr>
          <a:lstStyle/>
          <a:p>
            <a:r>
              <a:rPr lang="en-US" altLang="ja-JP" sz="900" dirty="0">
                <a:latin typeface="HG丸ｺﾞｼｯｸM-PRO" panose="020F0600000000000000" pitchFamily="50" charset="-128"/>
                <a:ea typeface="HG丸ｺﾞｼｯｸM-PRO" panose="020F0600000000000000" pitchFamily="50" charset="-128"/>
              </a:rPr>
              <a:t>[R6.12/31</a:t>
            </a:r>
            <a:r>
              <a:rPr lang="ja-JP" altLang="en-US" sz="900" dirty="0">
                <a:latin typeface="HG丸ｺﾞｼｯｸM-PRO" panose="020F0600000000000000" pitchFamily="50" charset="-128"/>
                <a:ea typeface="HG丸ｺﾞｼｯｸM-PRO" panose="020F0600000000000000" pitchFamily="50" charset="-128"/>
              </a:rPr>
              <a:t>現在</a:t>
            </a:r>
            <a:r>
              <a:rPr lang="en-US" altLang="ja-JP" sz="900" dirty="0">
                <a:latin typeface="HG丸ｺﾞｼｯｸM-PRO" panose="020F0600000000000000" pitchFamily="50" charset="-128"/>
                <a:ea typeface="HG丸ｺﾞｼｯｸM-PRO" panose="020F0600000000000000" pitchFamily="50" charset="-128"/>
              </a:rPr>
              <a:t>]</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67120EA1-14C6-41F4-B714-E97F44911371}"/>
              </a:ext>
            </a:extLst>
          </p:cNvPr>
          <p:cNvSpPr txBox="1"/>
          <p:nvPr/>
        </p:nvSpPr>
        <p:spPr>
          <a:xfrm>
            <a:off x="5535303" y="616912"/>
            <a:ext cx="800219" cy="215444"/>
          </a:xfrm>
          <a:prstGeom prst="rect">
            <a:avLst/>
          </a:prstGeom>
          <a:noFill/>
        </p:spPr>
        <p:txBody>
          <a:bodyPr wrap="none" rtlCol="0">
            <a:spAutoFit/>
          </a:bodyPr>
          <a:lstStyle/>
          <a:p>
            <a:r>
              <a:rPr kumimoji="1" lang="en-US" altLang="ja-JP" sz="800" dirty="0">
                <a:latin typeface="HG丸ｺﾞｼｯｸM-PRO" panose="020F0600000000000000" pitchFamily="50" charset="-128"/>
                <a:ea typeface="HG丸ｺﾞｼｯｸM-PRO" panose="020F0600000000000000" pitchFamily="50" charset="-128"/>
              </a:rPr>
              <a:t>※</a:t>
            </a:r>
            <a:r>
              <a:rPr kumimoji="1" lang="ja-JP" altLang="en-US" sz="800" dirty="0">
                <a:latin typeface="HG丸ｺﾞｼｯｸM-PRO" panose="020F0600000000000000" pitchFamily="50" charset="-128"/>
                <a:ea typeface="HG丸ｺﾞｼｯｸM-PRO" panose="020F0600000000000000" pitchFamily="50" charset="-128"/>
              </a:rPr>
              <a:t>現在休園中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3528" y="705600"/>
            <a:ext cx="3432350" cy="369332"/>
          </a:xfrm>
          <a:prstGeom prst="rect">
            <a:avLst/>
          </a:prstGeom>
          <a:noFill/>
        </p:spPr>
        <p:txBody>
          <a:bodyPr wrap="none" rtlCol="0">
            <a:spAutoFit/>
          </a:bodyPr>
          <a:lstStyle/>
          <a:p>
            <a:r>
              <a:rPr lang="ja-JP" altLang="en-US" dirty="0"/>
              <a:t>宗頭（むねとう）地区　西村 正さん</a:t>
            </a:r>
            <a:endParaRPr lang="en-US" altLang="ja-JP" dirty="0"/>
          </a:p>
        </p:txBody>
      </p:sp>
      <p:sp>
        <p:nvSpPr>
          <p:cNvPr id="4" name="テキスト ボックス 3"/>
          <p:cNvSpPr txBox="1"/>
          <p:nvPr/>
        </p:nvSpPr>
        <p:spPr>
          <a:xfrm>
            <a:off x="251520" y="116632"/>
            <a:ext cx="1107996" cy="369332"/>
          </a:xfrm>
          <a:prstGeom prst="rect">
            <a:avLst/>
          </a:prstGeom>
          <a:noFill/>
        </p:spPr>
        <p:txBody>
          <a:bodyPr wrap="none" rtlCol="0">
            <a:spAutoFit/>
          </a:bodyPr>
          <a:lstStyle/>
          <a:p>
            <a:r>
              <a:rPr lang="ja-JP" altLang="en-US" dirty="0"/>
              <a:t>地域の人</a:t>
            </a:r>
            <a:endParaRPr lang="en-US" altLang="ja-JP" dirty="0"/>
          </a:p>
        </p:txBody>
      </p:sp>
      <p:sp>
        <p:nvSpPr>
          <p:cNvPr id="5" name="テキスト ボックス 4"/>
          <p:cNvSpPr txBox="1"/>
          <p:nvPr/>
        </p:nvSpPr>
        <p:spPr>
          <a:xfrm>
            <a:off x="323528" y="1052736"/>
            <a:ext cx="8589211" cy="415498"/>
          </a:xfrm>
          <a:prstGeom prst="rect">
            <a:avLst/>
          </a:prstGeom>
          <a:noFill/>
        </p:spPr>
        <p:txBody>
          <a:bodyPr wrap="none" rtlCol="0">
            <a:spAutoFit/>
          </a:bodyPr>
          <a:lstStyle/>
          <a:p>
            <a:r>
              <a:rPr lang="ja-JP" altLang="en-US" sz="1050" dirty="0"/>
              <a:t>旧三隅町役場で三隅地域のために尽力し、長門市役所三隅総合支所長を退職後、もともと兼業で行っていた農業、趣味の木工細工を楽しみながら、</a:t>
            </a:r>
            <a:endParaRPr lang="en-US" altLang="ja-JP" sz="1050" dirty="0"/>
          </a:p>
          <a:p>
            <a:r>
              <a:rPr lang="ja-JP" altLang="en-US" sz="1050" dirty="0"/>
              <a:t>お隣・近所に住む</a:t>
            </a:r>
            <a:r>
              <a:rPr lang="en-US" altLang="ja-JP" sz="1050" dirty="0"/>
              <a:t>6</a:t>
            </a:r>
            <a:r>
              <a:rPr lang="ja-JP" altLang="en-US" sz="1050" dirty="0"/>
              <a:t>人のお孫さんの面倒をみる</a:t>
            </a:r>
            <a:r>
              <a:rPr lang="ja-JP" altLang="en-US" sz="1050" dirty="0" err="1"/>
              <a:t>育じい</a:t>
            </a:r>
            <a:r>
              <a:rPr lang="ja-JP" altLang="en-US" sz="1050" dirty="0"/>
              <a:t>としても活躍しています。</a:t>
            </a:r>
          </a:p>
        </p:txBody>
      </p:sp>
      <p:sp>
        <p:nvSpPr>
          <p:cNvPr id="10" name="テキスト ボックス 9"/>
          <p:cNvSpPr txBox="1"/>
          <p:nvPr/>
        </p:nvSpPr>
        <p:spPr>
          <a:xfrm>
            <a:off x="324000" y="5085184"/>
            <a:ext cx="2007281" cy="253916"/>
          </a:xfrm>
          <a:prstGeom prst="rect">
            <a:avLst/>
          </a:prstGeom>
          <a:noFill/>
        </p:spPr>
        <p:txBody>
          <a:bodyPr wrap="none" rtlCol="0">
            <a:spAutoFit/>
          </a:bodyPr>
          <a:lstStyle/>
          <a:p>
            <a:r>
              <a:rPr lang="ja-JP" altLang="en-US" sz="1050" dirty="0"/>
              <a:t>西村さんから移住希望者の方へ</a:t>
            </a:r>
            <a:endParaRPr kumimoji="1" lang="ja-JP" altLang="en-US" sz="1050" dirty="0"/>
          </a:p>
        </p:txBody>
      </p:sp>
      <p:grpSp>
        <p:nvGrpSpPr>
          <p:cNvPr id="13" name="グループ化 12"/>
          <p:cNvGrpSpPr/>
          <p:nvPr/>
        </p:nvGrpSpPr>
        <p:grpSpPr>
          <a:xfrm>
            <a:off x="431540" y="1772816"/>
            <a:ext cx="8280920" cy="3134236"/>
            <a:chOff x="395536" y="1772816"/>
            <a:chExt cx="8280920" cy="3134236"/>
          </a:xfrm>
        </p:grpSpPr>
        <p:sp>
          <p:nvSpPr>
            <p:cNvPr id="2" name="テキスト ボックス 1"/>
            <p:cNvSpPr txBox="1"/>
            <p:nvPr/>
          </p:nvSpPr>
          <p:spPr>
            <a:xfrm>
              <a:off x="4788024" y="4653136"/>
              <a:ext cx="2712602" cy="253916"/>
            </a:xfrm>
            <a:prstGeom prst="rect">
              <a:avLst/>
            </a:prstGeom>
            <a:noFill/>
          </p:spPr>
          <p:txBody>
            <a:bodyPr wrap="none" rtlCol="0">
              <a:spAutoFit/>
            </a:bodyPr>
            <a:lstStyle/>
            <a:p>
              <a:r>
                <a:rPr lang="ja-JP" altLang="en-US" sz="1050" dirty="0"/>
                <a:t>元乃隅神社をモチーフにした西村さんの作品</a:t>
              </a:r>
              <a:endParaRPr kumimoji="1" lang="ja-JP" altLang="en-US" sz="1050" dirty="0"/>
            </a:p>
          </p:txBody>
        </p:sp>
        <p:sp>
          <p:nvSpPr>
            <p:cNvPr id="6" name="テキスト ボックス 5"/>
            <p:cNvSpPr txBox="1"/>
            <p:nvPr/>
          </p:nvSpPr>
          <p:spPr>
            <a:xfrm>
              <a:off x="395536" y="4653136"/>
              <a:ext cx="2367956" cy="253916"/>
            </a:xfrm>
            <a:prstGeom prst="rect">
              <a:avLst/>
            </a:prstGeom>
            <a:noFill/>
          </p:spPr>
          <p:txBody>
            <a:bodyPr wrap="none" rtlCol="0">
              <a:spAutoFit/>
            </a:bodyPr>
            <a:lstStyle/>
            <a:p>
              <a:r>
                <a:rPr lang="ja-JP" altLang="en-US" sz="1050" dirty="0"/>
                <a:t>西村 正さん　自宅の側にある工房にて</a:t>
              </a:r>
              <a:endParaRPr kumimoji="1" lang="ja-JP" altLang="en-US" sz="1050" dirty="0"/>
            </a:p>
          </p:txBody>
        </p:sp>
        <p:pic>
          <p:nvPicPr>
            <p:cNvPr id="11" name="図 10" descr="西村さん.jpg"/>
            <p:cNvPicPr>
              <a:picLocks noChangeAspect="1"/>
            </p:cNvPicPr>
            <p:nvPr/>
          </p:nvPicPr>
          <p:blipFill>
            <a:blip r:embed="rId2" cstate="print"/>
            <a:stretch>
              <a:fillRect/>
            </a:stretch>
          </p:blipFill>
          <p:spPr>
            <a:xfrm>
              <a:off x="395536" y="1772816"/>
              <a:ext cx="3888432" cy="2880320"/>
            </a:xfrm>
            <a:prstGeom prst="rect">
              <a:avLst/>
            </a:prstGeom>
          </p:spPr>
        </p:pic>
        <p:pic>
          <p:nvPicPr>
            <p:cNvPr id="12" name="図 11" descr="西村さん作品_R.jpg"/>
            <p:cNvPicPr>
              <a:picLocks noChangeAspect="1"/>
            </p:cNvPicPr>
            <p:nvPr/>
          </p:nvPicPr>
          <p:blipFill>
            <a:blip r:embed="rId3" cstate="print"/>
            <a:stretch>
              <a:fillRect/>
            </a:stretch>
          </p:blipFill>
          <p:spPr>
            <a:xfrm>
              <a:off x="4788024" y="1772816"/>
              <a:ext cx="3888432" cy="2880320"/>
            </a:xfrm>
            <a:prstGeom prst="rect">
              <a:avLst/>
            </a:prstGeom>
          </p:spPr>
        </p:pic>
      </p:grpSp>
      <p:pic>
        <p:nvPicPr>
          <p:cNvPr id="15" name="Picture 3"/>
          <p:cNvPicPr>
            <a:picLocks noChangeAspect="1" noChangeArrowheads="1"/>
          </p:cNvPicPr>
          <p:nvPr/>
        </p:nvPicPr>
        <p:blipFill>
          <a:blip r:embed="rId4" cstate="print"/>
          <a:srcRect/>
          <a:stretch>
            <a:fillRect/>
          </a:stretch>
        </p:blipFill>
        <p:spPr bwMode="auto">
          <a:xfrm>
            <a:off x="0" y="475200"/>
            <a:ext cx="9144762" cy="85553"/>
          </a:xfrm>
          <a:prstGeom prst="rect">
            <a:avLst/>
          </a:prstGeom>
          <a:noFill/>
          <a:ln w="9525">
            <a:noFill/>
            <a:miter lim="800000"/>
            <a:headEnd/>
            <a:tailEnd/>
          </a:ln>
        </p:spPr>
      </p:pic>
      <p:sp>
        <p:nvSpPr>
          <p:cNvPr id="14" name="テキスト ボックス 13"/>
          <p:cNvSpPr txBox="1"/>
          <p:nvPr/>
        </p:nvSpPr>
        <p:spPr>
          <a:xfrm>
            <a:off x="324000" y="5445224"/>
            <a:ext cx="7912744" cy="830997"/>
          </a:xfrm>
          <a:prstGeom prst="rect">
            <a:avLst/>
          </a:prstGeom>
          <a:noFill/>
        </p:spPr>
        <p:txBody>
          <a:bodyPr wrap="none" rtlCol="0">
            <a:spAutoFit/>
          </a:bodyPr>
          <a:lstStyle/>
          <a:p>
            <a:r>
              <a:rPr kumimoji="1" lang="ja-JP" altLang="en-US" sz="1200" b="1" dirty="0"/>
              <a:t>「上（かみ）地区は、山に囲まれていてのどかなところだよ。三隅川の流れる樅の木橋周辺は、</a:t>
            </a:r>
            <a:endParaRPr kumimoji="1" lang="en-US" altLang="ja-JP" sz="1200" b="1" dirty="0"/>
          </a:p>
          <a:p>
            <a:r>
              <a:rPr kumimoji="1" lang="ja-JP" altLang="en-US" sz="1200" b="1" dirty="0"/>
              <a:t>毎年ホタルが乱舞して綺麗だよ。農業が盛んなところだけど、後継者不足で耕作放棄地も増えてきているのが現状かな。</a:t>
            </a:r>
            <a:endParaRPr kumimoji="1" lang="en-US" altLang="ja-JP" sz="1200" b="1" dirty="0"/>
          </a:p>
          <a:p>
            <a:r>
              <a:rPr lang="ja-JP" altLang="en-US" sz="1200" b="1" dirty="0"/>
              <a:t>田園風景が広がるのどかな里山で暮らしたい。子どもをのびのびと育てたい、農業をしてみたい。</a:t>
            </a:r>
            <a:endParaRPr lang="en-US" altLang="ja-JP" sz="1200" b="1" dirty="0"/>
          </a:p>
          <a:p>
            <a:r>
              <a:rPr lang="ja-JP" altLang="en-US" sz="1200" b="1" dirty="0"/>
              <a:t>そんな人は是非一度遊びにおいで。力になるからね。</a:t>
            </a:r>
            <a:r>
              <a:rPr lang="ja-JP" altLang="en-US" sz="1200" b="1" dirty="0" err="1"/>
              <a:t>待っちょるよ。</a:t>
            </a:r>
            <a:r>
              <a:rPr lang="ja-JP" altLang="en-US" sz="1200" b="1" dirty="0"/>
              <a:t>」</a:t>
            </a:r>
            <a:endParaRPr kumimoji="1" lang="ja-JP" altLang="en-US" sz="12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116632"/>
            <a:ext cx="1107996" cy="369332"/>
          </a:xfrm>
          <a:prstGeom prst="rect">
            <a:avLst/>
          </a:prstGeom>
          <a:noFill/>
        </p:spPr>
        <p:txBody>
          <a:bodyPr wrap="none" rtlCol="0">
            <a:spAutoFit/>
          </a:bodyPr>
          <a:lstStyle/>
          <a:p>
            <a:r>
              <a:rPr lang="ja-JP" altLang="en-US" dirty="0"/>
              <a:t>医療機関</a:t>
            </a:r>
            <a:endParaRPr lang="en-US" altLang="ja-JP" dirty="0"/>
          </a:p>
        </p:txBody>
      </p:sp>
      <p:pic>
        <p:nvPicPr>
          <p:cNvPr id="4" name="Picture 3"/>
          <p:cNvPicPr>
            <a:picLocks noChangeAspect="1" noChangeArrowheads="1"/>
          </p:cNvPicPr>
          <p:nvPr/>
        </p:nvPicPr>
        <p:blipFill>
          <a:blip r:embed="rId2" cstate="print"/>
          <a:srcRect/>
          <a:stretch>
            <a:fillRect/>
          </a:stretch>
        </p:blipFill>
        <p:spPr bwMode="auto">
          <a:xfrm>
            <a:off x="0" y="475200"/>
            <a:ext cx="9144762" cy="85553"/>
          </a:xfrm>
          <a:prstGeom prst="rect">
            <a:avLst/>
          </a:prstGeom>
          <a:noFill/>
          <a:ln w="9525">
            <a:noFill/>
            <a:miter lim="800000"/>
            <a:headEnd/>
            <a:tailEnd/>
          </a:ln>
        </p:spPr>
      </p:pic>
      <p:pic>
        <p:nvPicPr>
          <p:cNvPr id="5" name="図 4">
            <a:extLst>
              <a:ext uri="{FF2B5EF4-FFF2-40B4-BE49-F238E27FC236}">
                <a16:creationId xmlns:a16="http://schemas.microsoft.com/office/drawing/2014/main" id="{4C084DFA-A21B-4865-B01A-57E84C8FE432}"/>
              </a:ext>
            </a:extLst>
          </p:cNvPr>
          <p:cNvPicPr>
            <a:picLocks noChangeAspect="1"/>
          </p:cNvPicPr>
          <p:nvPr/>
        </p:nvPicPr>
        <p:blipFill rotWithShape="1">
          <a:blip r:embed="rId3">
            <a:extLst>
              <a:ext uri="{28A0092B-C50C-407E-A947-70E740481C1C}">
                <a14:useLocalDpi xmlns:a14="http://schemas.microsoft.com/office/drawing/2010/main" val="0"/>
              </a:ext>
            </a:extLst>
          </a:blip>
          <a:srcRect t="2736"/>
          <a:stretch/>
        </p:blipFill>
        <p:spPr>
          <a:xfrm>
            <a:off x="179511" y="692696"/>
            <a:ext cx="8772953" cy="60486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179400C-ED0D-4B33-AD56-3D9C225B8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674077"/>
            <a:ext cx="8784976" cy="6044919"/>
          </a:xfrm>
          <a:prstGeom prst="rect">
            <a:avLst/>
          </a:prstGeom>
          <a:ln>
            <a:solidFill>
              <a:schemeClr val="tx1"/>
            </a:solidFill>
          </a:ln>
        </p:spPr>
      </p:pic>
      <p:sp>
        <p:nvSpPr>
          <p:cNvPr id="4" name="テキスト ボックス 3">
            <a:extLst>
              <a:ext uri="{FF2B5EF4-FFF2-40B4-BE49-F238E27FC236}">
                <a16:creationId xmlns:a16="http://schemas.microsoft.com/office/drawing/2014/main" id="{BF8BDF7F-6E2F-4840-9AAC-DA6E32C3DF7C}"/>
              </a:ext>
            </a:extLst>
          </p:cNvPr>
          <p:cNvSpPr txBox="1"/>
          <p:nvPr/>
        </p:nvSpPr>
        <p:spPr>
          <a:xfrm>
            <a:off x="251520" y="116632"/>
            <a:ext cx="1107996" cy="369332"/>
          </a:xfrm>
          <a:prstGeom prst="rect">
            <a:avLst/>
          </a:prstGeom>
          <a:noFill/>
        </p:spPr>
        <p:txBody>
          <a:bodyPr wrap="none" rtlCol="0">
            <a:spAutoFit/>
          </a:bodyPr>
          <a:lstStyle/>
          <a:p>
            <a:r>
              <a:rPr lang="ja-JP" altLang="en-US" dirty="0"/>
              <a:t>公共交通</a:t>
            </a:r>
            <a:endParaRPr lang="en-US" altLang="ja-JP" dirty="0"/>
          </a:p>
        </p:txBody>
      </p:sp>
      <p:sp>
        <p:nvSpPr>
          <p:cNvPr id="5" name="正方形/長方形 4">
            <a:extLst>
              <a:ext uri="{FF2B5EF4-FFF2-40B4-BE49-F238E27FC236}">
                <a16:creationId xmlns:a16="http://schemas.microsoft.com/office/drawing/2014/main" id="{1ACD5D9F-F323-4905-A835-4692520D39CD}"/>
              </a:ext>
            </a:extLst>
          </p:cNvPr>
          <p:cNvSpPr/>
          <p:nvPr/>
        </p:nvSpPr>
        <p:spPr>
          <a:xfrm>
            <a:off x="0" y="476672"/>
            <a:ext cx="9144000" cy="72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075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1520" y="116632"/>
            <a:ext cx="1107996" cy="369332"/>
          </a:xfrm>
          <a:prstGeom prst="rect">
            <a:avLst/>
          </a:prstGeom>
          <a:noFill/>
        </p:spPr>
        <p:txBody>
          <a:bodyPr wrap="none" rtlCol="0">
            <a:spAutoFit/>
          </a:bodyPr>
          <a:lstStyle/>
          <a:p>
            <a:r>
              <a:rPr lang="ja-JP" altLang="en-US" dirty="0"/>
              <a:t>保育施設</a:t>
            </a:r>
            <a:endParaRPr kumimoji="1" lang="ja-JP" altLang="en-US" dirty="0"/>
          </a:p>
        </p:txBody>
      </p:sp>
      <p:sp>
        <p:nvSpPr>
          <p:cNvPr id="4" name="テキスト ボックス 3"/>
          <p:cNvSpPr txBox="1"/>
          <p:nvPr/>
        </p:nvSpPr>
        <p:spPr>
          <a:xfrm>
            <a:off x="827584" y="3861048"/>
            <a:ext cx="1787669" cy="253916"/>
          </a:xfrm>
          <a:prstGeom prst="rect">
            <a:avLst/>
          </a:prstGeom>
          <a:noFill/>
        </p:spPr>
        <p:txBody>
          <a:bodyPr wrap="none" rtlCol="0">
            <a:spAutoFit/>
          </a:bodyPr>
          <a:lstStyle/>
          <a:p>
            <a:r>
              <a:rPr lang="ja-JP" altLang="en-US" sz="1050" dirty="0"/>
              <a:t>市内では唯一の市立幼稚園</a:t>
            </a:r>
            <a:endParaRPr kumimoji="1" lang="ja-JP" altLang="en-US" sz="1050" dirty="0"/>
          </a:p>
        </p:txBody>
      </p:sp>
      <p:sp>
        <p:nvSpPr>
          <p:cNvPr id="5" name="テキスト ボックス 4"/>
          <p:cNvSpPr txBox="1"/>
          <p:nvPr/>
        </p:nvSpPr>
        <p:spPr>
          <a:xfrm>
            <a:off x="5220072" y="3861048"/>
            <a:ext cx="2664512" cy="253916"/>
          </a:xfrm>
          <a:prstGeom prst="rect">
            <a:avLst/>
          </a:prstGeom>
          <a:noFill/>
        </p:spPr>
        <p:txBody>
          <a:bodyPr wrap="none" rtlCol="0">
            <a:spAutoFit/>
          </a:bodyPr>
          <a:lstStyle/>
          <a:p>
            <a:r>
              <a:rPr lang="ja-JP" altLang="en-US" sz="1050" dirty="0"/>
              <a:t>広々とした園庭で自転車を楽しむ子どもたち</a:t>
            </a:r>
            <a:endParaRPr kumimoji="1" lang="ja-JP" altLang="en-US" sz="1050" dirty="0"/>
          </a:p>
        </p:txBody>
      </p:sp>
      <p:sp>
        <p:nvSpPr>
          <p:cNvPr id="6" name="テキスト ボックス 5"/>
          <p:cNvSpPr txBox="1"/>
          <p:nvPr/>
        </p:nvSpPr>
        <p:spPr>
          <a:xfrm>
            <a:off x="5220072" y="6381328"/>
            <a:ext cx="3163045" cy="253916"/>
          </a:xfrm>
          <a:prstGeom prst="rect">
            <a:avLst/>
          </a:prstGeom>
          <a:noFill/>
        </p:spPr>
        <p:txBody>
          <a:bodyPr wrap="none" rtlCol="0">
            <a:spAutoFit/>
          </a:bodyPr>
          <a:lstStyle/>
          <a:p>
            <a:r>
              <a:rPr lang="ja-JP" altLang="en-US" sz="1050" dirty="0"/>
              <a:t>毎年、年長さんと先生が一緒に作り上げるカレンダー</a:t>
            </a:r>
            <a:endParaRPr kumimoji="1" lang="ja-JP" altLang="en-US" sz="1050" dirty="0"/>
          </a:p>
        </p:txBody>
      </p:sp>
      <p:sp>
        <p:nvSpPr>
          <p:cNvPr id="7" name="テキスト ボックス 6"/>
          <p:cNvSpPr txBox="1"/>
          <p:nvPr/>
        </p:nvSpPr>
        <p:spPr>
          <a:xfrm>
            <a:off x="827584" y="6381328"/>
            <a:ext cx="3433953" cy="415498"/>
          </a:xfrm>
          <a:prstGeom prst="rect">
            <a:avLst/>
          </a:prstGeom>
          <a:noFill/>
        </p:spPr>
        <p:txBody>
          <a:bodyPr wrap="none" rtlCol="0">
            <a:spAutoFit/>
          </a:bodyPr>
          <a:lstStyle/>
          <a:p>
            <a:r>
              <a:rPr lang="ja-JP" altLang="en-US" sz="1050" dirty="0"/>
              <a:t>遊戯室で一輪車に乗る子どもたち</a:t>
            </a:r>
            <a:endParaRPr lang="en-US" altLang="ja-JP" sz="1050" dirty="0"/>
          </a:p>
          <a:p>
            <a:r>
              <a:rPr lang="ja-JP" altLang="en-US" sz="1050" dirty="0"/>
              <a:t>年長さんになる頃には皆一輪車に乗れるようになっている</a:t>
            </a:r>
            <a:endParaRPr kumimoji="1" lang="ja-JP" altLang="en-US" sz="1050" dirty="0"/>
          </a:p>
        </p:txBody>
      </p:sp>
      <p:sp>
        <p:nvSpPr>
          <p:cNvPr id="13" name="テキスト ボックス 12"/>
          <p:cNvSpPr txBox="1"/>
          <p:nvPr/>
        </p:nvSpPr>
        <p:spPr>
          <a:xfrm>
            <a:off x="324000" y="705600"/>
            <a:ext cx="7704384" cy="954107"/>
          </a:xfrm>
          <a:prstGeom prst="rect">
            <a:avLst/>
          </a:prstGeom>
          <a:noFill/>
        </p:spPr>
        <p:txBody>
          <a:bodyPr wrap="square" rtlCol="0">
            <a:spAutoFit/>
          </a:bodyPr>
          <a:lstStyle/>
          <a:p>
            <a:r>
              <a:rPr kumimoji="1" lang="ja-JP" altLang="en-US" sz="1400" b="1" dirty="0"/>
              <a:t>長門市立宗頭幼稚園</a:t>
            </a:r>
            <a:r>
              <a:rPr lang="en-US" altLang="ja-JP" sz="1050" dirty="0"/>
              <a:t>(http://www.nagatokosodate.com)</a:t>
            </a:r>
            <a:endParaRPr kumimoji="1" lang="en-US" altLang="ja-JP" sz="1050" dirty="0"/>
          </a:p>
          <a:p>
            <a:endParaRPr kumimoji="1" lang="en-US" altLang="ja-JP" sz="1050" dirty="0"/>
          </a:p>
          <a:p>
            <a:r>
              <a:rPr lang="ja-JP" altLang="en-US" sz="1050" dirty="0"/>
              <a:t>のどかな里山にある幼稚園です。広い園庭や遊戯室では子どもたちが自転車や一輪車に乗り、のびのびと園生活を楽しんでいます。</a:t>
            </a:r>
            <a:endParaRPr lang="en-US" altLang="ja-JP" sz="1050" dirty="0"/>
          </a:p>
          <a:p>
            <a:r>
              <a:rPr lang="ja-JP" altLang="en-US" sz="1050" dirty="0"/>
              <a:t>食農教育にも力を入れており、園庭で毎年小麦を育て、親子で収穫し、粉を挽き、ピザ作りや麺作りなどに取り組んでいます。</a:t>
            </a:r>
            <a:endParaRPr lang="en-US" altLang="ja-JP" sz="1050" dirty="0"/>
          </a:p>
          <a:p>
            <a:r>
              <a:rPr kumimoji="1" lang="ja-JP" altLang="en-US" sz="1050" dirty="0"/>
              <a:t>「子どもさんを</a:t>
            </a:r>
            <a:r>
              <a:rPr lang="ja-JP" altLang="en-US" sz="1050" dirty="0"/>
              <a:t>自然の中でのび</a:t>
            </a:r>
            <a:r>
              <a:rPr kumimoji="1" lang="ja-JP" altLang="en-US" sz="1050" dirty="0"/>
              <a:t>のびと育てたい方は是非いらしてください。」　と園長先生がにこやかに迎えてくれます。</a:t>
            </a:r>
          </a:p>
        </p:txBody>
      </p:sp>
      <p:pic>
        <p:nvPicPr>
          <p:cNvPr id="14" name="図 13" descr="IMG_4680.JPG"/>
          <p:cNvPicPr>
            <a:picLocks noChangeAspect="1"/>
          </p:cNvPicPr>
          <p:nvPr/>
        </p:nvPicPr>
        <p:blipFill>
          <a:blip r:embed="rId2" cstate="print"/>
          <a:stretch>
            <a:fillRect/>
          </a:stretch>
        </p:blipFill>
        <p:spPr>
          <a:xfrm>
            <a:off x="827584" y="1700808"/>
            <a:ext cx="3168352" cy="2160000"/>
          </a:xfrm>
          <a:prstGeom prst="rect">
            <a:avLst/>
          </a:prstGeom>
        </p:spPr>
      </p:pic>
      <p:pic>
        <p:nvPicPr>
          <p:cNvPr id="15" name="図 14" descr="IMG_4726.JPG"/>
          <p:cNvPicPr>
            <a:picLocks noChangeAspect="1"/>
          </p:cNvPicPr>
          <p:nvPr/>
        </p:nvPicPr>
        <p:blipFill>
          <a:blip r:embed="rId3" cstate="print"/>
          <a:stretch>
            <a:fillRect/>
          </a:stretch>
        </p:blipFill>
        <p:spPr>
          <a:xfrm>
            <a:off x="5220072" y="1700808"/>
            <a:ext cx="3168352" cy="2160000"/>
          </a:xfrm>
          <a:prstGeom prst="rect">
            <a:avLst/>
          </a:prstGeom>
        </p:spPr>
      </p:pic>
      <p:pic>
        <p:nvPicPr>
          <p:cNvPr id="16" name="図 15" descr="IMG_4741.JPG"/>
          <p:cNvPicPr>
            <a:picLocks noChangeAspect="1"/>
          </p:cNvPicPr>
          <p:nvPr/>
        </p:nvPicPr>
        <p:blipFill>
          <a:blip r:embed="rId4" cstate="print"/>
          <a:stretch>
            <a:fillRect/>
          </a:stretch>
        </p:blipFill>
        <p:spPr>
          <a:xfrm>
            <a:off x="827584" y="4221088"/>
            <a:ext cx="3168352" cy="2160000"/>
          </a:xfrm>
          <a:prstGeom prst="rect">
            <a:avLst/>
          </a:prstGeom>
        </p:spPr>
      </p:pic>
      <p:pic>
        <p:nvPicPr>
          <p:cNvPr id="17" name="図 16" descr="IMG_4730.JPG"/>
          <p:cNvPicPr>
            <a:picLocks noChangeAspect="1"/>
          </p:cNvPicPr>
          <p:nvPr/>
        </p:nvPicPr>
        <p:blipFill>
          <a:blip r:embed="rId5" cstate="print"/>
          <a:stretch>
            <a:fillRect/>
          </a:stretch>
        </p:blipFill>
        <p:spPr>
          <a:xfrm>
            <a:off x="5220072" y="4221088"/>
            <a:ext cx="3168352" cy="2160000"/>
          </a:xfrm>
          <a:prstGeom prst="rect">
            <a:avLst/>
          </a:prstGeom>
        </p:spPr>
      </p:pic>
      <p:pic>
        <p:nvPicPr>
          <p:cNvPr id="19"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323528" y="27432"/>
            <a:ext cx="8496944" cy="6607812"/>
            <a:chOff x="107504" y="27432"/>
            <a:chExt cx="8496944" cy="6607812"/>
          </a:xfrm>
        </p:grpSpPr>
        <p:sp>
          <p:nvSpPr>
            <p:cNvPr id="4" name="テキスト ボックス 3"/>
            <p:cNvSpPr txBox="1"/>
            <p:nvPr/>
          </p:nvSpPr>
          <p:spPr>
            <a:xfrm>
              <a:off x="395536" y="3789040"/>
              <a:ext cx="2140330" cy="253916"/>
            </a:xfrm>
            <a:prstGeom prst="rect">
              <a:avLst/>
            </a:prstGeom>
            <a:noFill/>
          </p:spPr>
          <p:txBody>
            <a:bodyPr wrap="none" rtlCol="0">
              <a:spAutoFit/>
            </a:bodyPr>
            <a:lstStyle/>
            <a:p>
              <a:r>
                <a:rPr lang="ja-JP" altLang="en-US" sz="1050" dirty="0"/>
                <a:t>園庭で育てている小麦の収穫風景</a:t>
              </a:r>
              <a:endParaRPr kumimoji="1" lang="ja-JP" altLang="en-US" sz="1050" dirty="0"/>
            </a:p>
          </p:txBody>
        </p:sp>
        <p:sp>
          <p:nvSpPr>
            <p:cNvPr id="5" name="テキスト ボックス 4"/>
            <p:cNvSpPr txBox="1"/>
            <p:nvPr/>
          </p:nvSpPr>
          <p:spPr>
            <a:xfrm>
              <a:off x="4788024" y="3789040"/>
              <a:ext cx="2829621" cy="253916"/>
            </a:xfrm>
            <a:prstGeom prst="rect">
              <a:avLst/>
            </a:prstGeom>
            <a:noFill/>
          </p:spPr>
          <p:txBody>
            <a:bodyPr wrap="none" rtlCol="0">
              <a:spAutoFit/>
            </a:bodyPr>
            <a:lstStyle/>
            <a:p>
              <a:r>
                <a:rPr lang="ja-JP" altLang="en-US" sz="1050" dirty="0"/>
                <a:t>笑顔が素敵な園長先生が明るく出迎えてくれる</a:t>
              </a:r>
              <a:endParaRPr kumimoji="1" lang="ja-JP" altLang="en-US" sz="1050" dirty="0"/>
            </a:p>
          </p:txBody>
        </p:sp>
        <p:sp>
          <p:nvSpPr>
            <p:cNvPr id="6" name="テキスト ボックス 5"/>
            <p:cNvSpPr txBox="1"/>
            <p:nvPr/>
          </p:nvSpPr>
          <p:spPr>
            <a:xfrm>
              <a:off x="4788024" y="6381328"/>
              <a:ext cx="3039615" cy="253916"/>
            </a:xfrm>
            <a:prstGeom prst="rect">
              <a:avLst/>
            </a:prstGeom>
            <a:noFill/>
          </p:spPr>
          <p:txBody>
            <a:bodyPr wrap="none" rtlCol="0">
              <a:spAutoFit/>
            </a:bodyPr>
            <a:lstStyle/>
            <a:p>
              <a:r>
                <a:rPr lang="ja-JP" altLang="en-US" sz="1050" dirty="0"/>
                <a:t>自分たちで育てた小麦を使ったラーメン作りの様子</a:t>
              </a:r>
              <a:endParaRPr kumimoji="1" lang="ja-JP" altLang="en-US" sz="1050" dirty="0"/>
            </a:p>
          </p:txBody>
        </p:sp>
        <p:sp>
          <p:nvSpPr>
            <p:cNvPr id="7" name="テキスト ボックス 6"/>
            <p:cNvSpPr txBox="1"/>
            <p:nvPr/>
          </p:nvSpPr>
          <p:spPr>
            <a:xfrm>
              <a:off x="395536" y="6381328"/>
              <a:ext cx="2839239" cy="253916"/>
            </a:xfrm>
            <a:prstGeom prst="rect">
              <a:avLst/>
            </a:prstGeom>
            <a:noFill/>
          </p:spPr>
          <p:txBody>
            <a:bodyPr wrap="none" rtlCol="0">
              <a:spAutoFit/>
            </a:bodyPr>
            <a:lstStyle/>
            <a:p>
              <a:r>
                <a:rPr lang="ja-JP" altLang="en-US" sz="1050" dirty="0"/>
                <a:t>自分たちで育てた小麦を使ったピザ作りの様子</a:t>
              </a:r>
              <a:endParaRPr kumimoji="1" lang="ja-JP" altLang="en-US" sz="1050" dirty="0"/>
            </a:p>
          </p:txBody>
        </p:sp>
        <p:pic>
          <p:nvPicPr>
            <p:cNvPr id="15" name="図 14" descr="IMG_2372.jpg"/>
            <p:cNvPicPr>
              <a:picLocks noChangeAspect="1"/>
            </p:cNvPicPr>
            <p:nvPr/>
          </p:nvPicPr>
          <p:blipFill>
            <a:blip r:embed="rId2" cstate="print"/>
            <a:srcRect/>
            <a:stretch>
              <a:fillRect/>
            </a:stretch>
          </p:blipFill>
          <p:spPr>
            <a:xfrm>
              <a:off x="4788024" y="1628800"/>
              <a:ext cx="3168352" cy="2160000"/>
            </a:xfrm>
            <a:prstGeom prst="rect">
              <a:avLst/>
            </a:prstGeom>
          </p:spPr>
        </p:pic>
        <p:pic>
          <p:nvPicPr>
            <p:cNvPr id="16" name="図 15" descr="宗頭幼稚園麦刈り.jpg"/>
            <p:cNvPicPr>
              <a:picLocks noChangeAspect="1"/>
            </p:cNvPicPr>
            <p:nvPr/>
          </p:nvPicPr>
          <p:blipFill>
            <a:blip r:embed="rId3" cstate="print"/>
            <a:stretch>
              <a:fillRect/>
            </a:stretch>
          </p:blipFill>
          <p:spPr>
            <a:xfrm>
              <a:off x="395536" y="1628800"/>
              <a:ext cx="3168352" cy="2160000"/>
            </a:xfrm>
            <a:prstGeom prst="rect">
              <a:avLst/>
            </a:prstGeom>
          </p:spPr>
        </p:pic>
        <p:pic>
          <p:nvPicPr>
            <p:cNvPr id="17" name="図 16" descr="宗頭幼稚園ピザ.jpg"/>
            <p:cNvPicPr>
              <a:picLocks noChangeAspect="1"/>
            </p:cNvPicPr>
            <p:nvPr/>
          </p:nvPicPr>
          <p:blipFill>
            <a:blip r:embed="rId4" cstate="print"/>
            <a:srcRect l="2218"/>
            <a:stretch>
              <a:fillRect/>
            </a:stretch>
          </p:blipFill>
          <p:spPr>
            <a:xfrm>
              <a:off x="395536" y="4221088"/>
              <a:ext cx="3173894" cy="2160000"/>
            </a:xfrm>
            <a:prstGeom prst="rect">
              <a:avLst/>
            </a:prstGeom>
          </p:spPr>
        </p:pic>
        <p:pic>
          <p:nvPicPr>
            <p:cNvPr id="18" name="図 17" descr="宗頭幼稚園ながとりめん.jpg"/>
            <p:cNvPicPr>
              <a:picLocks noChangeAspect="1"/>
            </p:cNvPicPr>
            <p:nvPr/>
          </p:nvPicPr>
          <p:blipFill>
            <a:blip r:embed="rId5" cstate="print"/>
            <a:srcRect r="2389"/>
            <a:stretch>
              <a:fillRect/>
            </a:stretch>
          </p:blipFill>
          <p:spPr>
            <a:xfrm>
              <a:off x="4788024" y="4221088"/>
              <a:ext cx="3168352" cy="2160000"/>
            </a:xfrm>
            <a:prstGeom prst="rect">
              <a:avLst/>
            </a:prstGeom>
          </p:spPr>
        </p:pic>
        <p:sp>
          <p:nvSpPr>
            <p:cNvPr id="13" name="雲形吹き出し 12"/>
            <p:cNvSpPr/>
            <p:nvPr/>
          </p:nvSpPr>
          <p:spPr>
            <a:xfrm>
              <a:off x="107504" y="27432"/>
              <a:ext cx="8424936" cy="1556792"/>
            </a:xfrm>
            <a:prstGeom prst="cloudCallout">
              <a:avLst>
                <a:gd name="adj1" fmla="val 25093"/>
                <a:gd name="adj2" fmla="val 62885"/>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6660232" y="764704"/>
              <a:ext cx="720080"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99592" y="476672"/>
              <a:ext cx="7704856" cy="792525"/>
            </a:xfrm>
            <a:prstGeom prst="rect">
              <a:avLst/>
            </a:prstGeom>
            <a:noFill/>
          </p:spPr>
          <p:txBody>
            <a:bodyPr wrap="square" rtlCol="0">
              <a:spAutoFit/>
            </a:bodyPr>
            <a:lstStyle/>
            <a:p>
              <a:r>
                <a:rPr lang="ja-JP" altLang="en-US" sz="1050" dirty="0"/>
                <a:t>「子どもさんをのびのびと育てたい方は是非いらしてください。一人一人が主役です。自然に囲まれ、広々とした敷地内で</a:t>
              </a:r>
              <a:endParaRPr lang="en-US" altLang="ja-JP" sz="1050" dirty="0"/>
            </a:p>
            <a:p>
              <a:r>
                <a:rPr lang="ja-JP" altLang="en-US" sz="1050" dirty="0"/>
                <a:t>地域ぐるみで子育てをしています。自分で出来たという達成感を味わい、自己肯定感を育みます。座学も大事ですが、お日様の下で</a:t>
              </a:r>
              <a:endParaRPr lang="en-US" altLang="ja-JP" sz="1050" dirty="0"/>
            </a:p>
            <a:p>
              <a:r>
                <a:rPr lang="ja-JP" altLang="en-US" sz="1050" dirty="0"/>
                <a:t>元気に体を動かすことで、体幹も自然と鍛えられます。年少さん～年長さんまでみんなで一緒に活動しますので、</a:t>
              </a:r>
              <a:endParaRPr lang="en-US" altLang="ja-JP" sz="1050" dirty="0"/>
            </a:p>
            <a:p>
              <a:r>
                <a:rPr lang="ja-JP" altLang="en-US" sz="1050" dirty="0"/>
                <a:t>自然と年長さんは年少さんのお世話をしたりと、みんなが兄弟のように仲良く過ごしています。</a:t>
              </a:r>
              <a:r>
                <a:rPr lang="ja-JP" altLang="en-US" sz="1400" dirty="0"/>
                <a:t>」　</a:t>
              </a:r>
              <a:endParaRPr kumimoji="1" lang="ja-JP" altLang="en-US" sz="1400"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2000" y="116632"/>
            <a:ext cx="1338828" cy="369332"/>
          </a:xfrm>
          <a:prstGeom prst="rect">
            <a:avLst/>
          </a:prstGeom>
          <a:noFill/>
        </p:spPr>
        <p:txBody>
          <a:bodyPr wrap="none" rtlCol="0">
            <a:spAutoFit/>
          </a:bodyPr>
          <a:lstStyle/>
          <a:p>
            <a:r>
              <a:rPr kumimoji="1" lang="ja-JP" altLang="en-US" dirty="0"/>
              <a:t>地域の特徴</a:t>
            </a:r>
          </a:p>
        </p:txBody>
      </p:sp>
      <p:sp>
        <p:nvSpPr>
          <p:cNvPr id="13" name="テキスト ボックス 12"/>
          <p:cNvSpPr txBox="1"/>
          <p:nvPr/>
        </p:nvSpPr>
        <p:spPr>
          <a:xfrm>
            <a:off x="324000" y="705600"/>
            <a:ext cx="7582525" cy="415498"/>
          </a:xfrm>
          <a:prstGeom prst="rect">
            <a:avLst/>
          </a:prstGeom>
          <a:noFill/>
        </p:spPr>
        <p:txBody>
          <a:bodyPr wrap="none" rtlCol="0">
            <a:spAutoFit/>
          </a:bodyPr>
          <a:lstStyle/>
          <a:p>
            <a:r>
              <a:rPr lang="ja-JP" altLang="en-US" sz="1050" dirty="0"/>
              <a:t>のどかな田園と山々の景色が広がる山間部では農林業や畜産業が行われています。お隣美祢市・萩市へのアクセスにも便利です。</a:t>
            </a:r>
            <a:endParaRPr lang="en-US" altLang="ja-JP" sz="1050" dirty="0"/>
          </a:p>
          <a:p>
            <a:r>
              <a:rPr lang="ja-JP" altLang="en-US" sz="1050" dirty="0"/>
              <a:t>長門市内に出るのも一本道なので、車の運転に不安がある方も安心して運転できるのではないでしょうか。</a:t>
            </a:r>
            <a:endParaRPr kumimoji="1" lang="ja-JP" altLang="en-US" sz="1050" dirty="0"/>
          </a:p>
        </p:txBody>
      </p:sp>
      <p:grpSp>
        <p:nvGrpSpPr>
          <p:cNvPr id="17" name="グループ化 16"/>
          <p:cNvGrpSpPr/>
          <p:nvPr/>
        </p:nvGrpSpPr>
        <p:grpSpPr>
          <a:xfrm>
            <a:off x="719694" y="1628800"/>
            <a:ext cx="7704613" cy="5006444"/>
            <a:chOff x="395536" y="1628800"/>
            <a:chExt cx="7704613" cy="5006444"/>
          </a:xfrm>
        </p:grpSpPr>
        <p:sp>
          <p:nvSpPr>
            <p:cNvPr id="4" name="テキスト ボックス 3"/>
            <p:cNvSpPr txBox="1"/>
            <p:nvPr/>
          </p:nvSpPr>
          <p:spPr>
            <a:xfrm>
              <a:off x="395536" y="3789040"/>
              <a:ext cx="2363147" cy="253916"/>
            </a:xfrm>
            <a:prstGeom prst="rect">
              <a:avLst/>
            </a:prstGeom>
            <a:noFill/>
          </p:spPr>
          <p:txBody>
            <a:bodyPr wrap="none" rtlCol="0">
              <a:spAutoFit/>
            </a:bodyPr>
            <a:lstStyle/>
            <a:p>
              <a:r>
                <a:rPr lang="ja-JP" altLang="en-US" sz="1050" dirty="0"/>
                <a:t>宗頭地区　宗頭文化センター近隣風景</a:t>
              </a:r>
              <a:endParaRPr kumimoji="1" lang="ja-JP" altLang="en-US" sz="1050" dirty="0"/>
            </a:p>
          </p:txBody>
        </p:sp>
        <p:sp>
          <p:nvSpPr>
            <p:cNvPr id="5" name="テキスト ボックス 4"/>
            <p:cNvSpPr txBox="1"/>
            <p:nvPr/>
          </p:nvSpPr>
          <p:spPr>
            <a:xfrm>
              <a:off x="4788024" y="3789040"/>
              <a:ext cx="1351652" cy="253916"/>
            </a:xfrm>
            <a:prstGeom prst="rect">
              <a:avLst/>
            </a:prstGeom>
            <a:noFill/>
          </p:spPr>
          <p:txBody>
            <a:bodyPr wrap="none" rtlCol="0">
              <a:spAutoFit/>
            </a:bodyPr>
            <a:lstStyle/>
            <a:p>
              <a:r>
                <a:rPr lang="ja-JP" altLang="en-US" sz="1050" dirty="0"/>
                <a:t>宗頭地区　周辺道路</a:t>
              </a:r>
              <a:endParaRPr kumimoji="1" lang="ja-JP" altLang="en-US" sz="1050" dirty="0"/>
            </a:p>
          </p:txBody>
        </p:sp>
        <p:sp>
          <p:nvSpPr>
            <p:cNvPr id="6" name="テキスト ボックス 5"/>
            <p:cNvSpPr txBox="1"/>
            <p:nvPr/>
          </p:nvSpPr>
          <p:spPr>
            <a:xfrm>
              <a:off x="4788024" y="6381328"/>
              <a:ext cx="3312125" cy="253916"/>
            </a:xfrm>
            <a:prstGeom prst="rect">
              <a:avLst/>
            </a:prstGeom>
            <a:noFill/>
          </p:spPr>
          <p:txBody>
            <a:bodyPr wrap="none" rtlCol="0">
              <a:spAutoFit/>
            </a:bodyPr>
            <a:lstStyle/>
            <a:p>
              <a:r>
                <a:rPr lang="ja-JP" altLang="en-US" sz="1050" dirty="0"/>
                <a:t>地域内には農地も多く、農業を営まれている家庭も多い</a:t>
              </a:r>
              <a:endParaRPr kumimoji="1" lang="ja-JP" altLang="en-US" sz="1050" dirty="0"/>
            </a:p>
          </p:txBody>
        </p:sp>
        <p:sp>
          <p:nvSpPr>
            <p:cNvPr id="7" name="テキスト ボックス 6"/>
            <p:cNvSpPr txBox="1"/>
            <p:nvPr/>
          </p:nvSpPr>
          <p:spPr>
            <a:xfrm>
              <a:off x="395536" y="6381328"/>
              <a:ext cx="3025187" cy="253916"/>
            </a:xfrm>
            <a:prstGeom prst="rect">
              <a:avLst/>
            </a:prstGeom>
            <a:noFill/>
          </p:spPr>
          <p:txBody>
            <a:bodyPr wrap="none" rtlCol="0">
              <a:spAutoFit/>
            </a:bodyPr>
            <a:lstStyle/>
            <a:p>
              <a:r>
                <a:rPr lang="ja-JP" altLang="en-US" sz="1050" dirty="0"/>
                <a:t>滝坂地区　地域内は緑豊かな風景が広がっている</a:t>
              </a:r>
              <a:endParaRPr kumimoji="1" lang="ja-JP" altLang="en-US" sz="1050" dirty="0"/>
            </a:p>
          </p:txBody>
        </p:sp>
        <p:pic>
          <p:nvPicPr>
            <p:cNvPr id="14" name="図 13" descr="IMG_4689.JPG"/>
            <p:cNvPicPr>
              <a:picLocks noChangeAspect="1"/>
            </p:cNvPicPr>
            <p:nvPr/>
          </p:nvPicPr>
          <p:blipFill>
            <a:blip r:embed="rId2" cstate="print"/>
            <a:stretch>
              <a:fillRect/>
            </a:stretch>
          </p:blipFill>
          <p:spPr>
            <a:xfrm>
              <a:off x="395536" y="1628800"/>
              <a:ext cx="3168352" cy="2160000"/>
            </a:xfrm>
            <a:prstGeom prst="rect">
              <a:avLst/>
            </a:prstGeom>
          </p:spPr>
        </p:pic>
        <p:pic>
          <p:nvPicPr>
            <p:cNvPr id="15" name="図 14" descr="IMG_4722.JPG"/>
            <p:cNvPicPr>
              <a:picLocks noChangeAspect="1"/>
            </p:cNvPicPr>
            <p:nvPr/>
          </p:nvPicPr>
          <p:blipFill>
            <a:blip r:embed="rId3" cstate="print"/>
            <a:stretch>
              <a:fillRect/>
            </a:stretch>
          </p:blipFill>
          <p:spPr>
            <a:xfrm>
              <a:off x="4788024" y="1628800"/>
              <a:ext cx="3168352" cy="2160000"/>
            </a:xfrm>
            <a:prstGeom prst="rect">
              <a:avLst/>
            </a:prstGeom>
          </p:spPr>
        </p:pic>
        <p:pic>
          <p:nvPicPr>
            <p:cNvPr id="16" name="図 15" descr="IMG_1848.JPG"/>
            <p:cNvPicPr>
              <a:picLocks noChangeAspect="1"/>
            </p:cNvPicPr>
            <p:nvPr/>
          </p:nvPicPr>
          <p:blipFill>
            <a:blip r:embed="rId4" cstate="print"/>
            <a:stretch>
              <a:fillRect/>
            </a:stretch>
          </p:blipFill>
          <p:spPr>
            <a:xfrm>
              <a:off x="4788024" y="4221088"/>
              <a:ext cx="3168352" cy="2160000"/>
            </a:xfrm>
            <a:prstGeom prst="rect">
              <a:avLst/>
            </a:prstGeom>
          </p:spPr>
        </p:pic>
        <p:pic>
          <p:nvPicPr>
            <p:cNvPr id="19" name="図 18" descr="上地区.jpg"/>
            <p:cNvPicPr>
              <a:picLocks noChangeAspect="1"/>
            </p:cNvPicPr>
            <p:nvPr/>
          </p:nvPicPr>
          <p:blipFill>
            <a:blip r:embed="rId5" cstate="print"/>
            <a:stretch>
              <a:fillRect/>
            </a:stretch>
          </p:blipFill>
          <p:spPr>
            <a:xfrm>
              <a:off x="395537" y="4221087"/>
              <a:ext cx="3168352" cy="2160000"/>
            </a:xfrm>
            <a:prstGeom prst="rect">
              <a:avLst/>
            </a:prstGeom>
          </p:spPr>
        </p:pic>
      </p:grpSp>
      <p:pic>
        <p:nvPicPr>
          <p:cNvPr id="1027" name="Picture 3"/>
          <p:cNvPicPr>
            <a:picLocks noChangeAspect="1" noChangeArrowheads="1"/>
          </p:cNvPicPr>
          <p:nvPr/>
        </p:nvPicPr>
        <p:blipFill>
          <a:blip r:embed="rId6" cstate="print"/>
          <a:srcRect/>
          <a:stretch>
            <a:fillRect/>
          </a:stretch>
        </p:blipFill>
        <p:spPr bwMode="auto">
          <a:xfrm>
            <a:off x="0" y="484344"/>
            <a:ext cx="9144762" cy="8555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2000" y="116632"/>
            <a:ext cx="1107996" cy="369332"/>
          </a:xfrm>
          <a:prstGeom prst="rect">
            <a:avLst/>
          </a:prstGeom>
          <a:noFill/>
        </p:spPr>
        <p:txBody>
          <a:bodyPr wrap="none" rtlCol="0">
            <a:spAutoFit/>
          </a:bodyPr>
          <a:lstStyle/>
          <a:p>
            <a:r>
              <a:rPr lang="ja-JP" altLang="en-US" dirty="0"/>
              <a:t>生活環境</a:t>
            </a:r>
            <a:endParaRPr kumimoji="1" lang="ja-JP" altLang="en-US" dirty="0"/>
          </a:p>
        </p:txBody>
      </p:sp>
      <p:sp>
        <p:nvSpPr>
          <p:cNvPr id="13" name="テキスト ボックス 12"/>
          <p:cNvSpPr txBox="1"/>
          <p:nvPr/>
        </p:nvSpPr>
        <p:spPr>
          <a:xfrm>
            <a:off x="324000" y="705600"/>
            <a:ext cx="8640488" cy="1061829"/>
          </a:xfrm>
          <a:prstGeom prst="rect">
            <a:avLst/>
          </a:prstGeom>
          <a:noFill/>
        </p:spPr>
        <p:txBody>
          <a:bodyPr wrap="square" rtlCol="0">
            <a:spAutoFit/>
          </a:bodyPr>
          <a:lstStyle/>
          <a:p>
            <a:r>
              <a:rPr kumimoji="1" lang="ja-JP" altLang="en-US" sz="1050" dirty="0"/>
              <a:t>地域内にスーパーはなく、小さな商店が</a:t>
            </a:r>
            <a:r>
              <a:rPr kumimoji="1" lang="en-US" altLang="ja-JP" sz="1050" dirty="0"/>
              <a:t>2</a:t>
            </a:r>
            <a:r>
              <a:rPr lang="ja-JP" altLang="en-US" sz="1050" dirty="0"/>
              <a:t>店</a:t>
            </a:r>
            <a:r>
              <a:rPr kumimoji="1" lang="ja-JP" altLang="en-US" sz="1050" dirty="0"/>
              <a:t>あります。地域の方々は、</a:t>
            </a:r>
            <a:r>
              <a:rPr lang="ja-JP" altLang="en-US" sz="1050" dirty="0"/>
              <a:t>車で</a:t>
            </a:r>
            <a:r>
              <a:rPr lang="en-US" altLang="ja-JP" sz="1050" dirty="0"/>
              <a:t>10</a:t>
            </a:r>
            <a:r>
              <a:rPr lang="ja-JP" altLang="en-US" sz="1050" dirty="0"/>
              <a:t>分程度のところにある</a:t>
            </a:r>
            <a:r>
              <a:rPr kumimoji="1" lang="ja-JP" altLang="en-US" sz="1050" dirty="0"/>
              <a:t>サンマート三隅店を利用したり、</a:t>
            </a:r>
            <a:endParaRPr kumimoji="1" lang="en-US" altLang="ja-JP" sz="1050" dirty="0"/>
          </a:p>
          <a:p>
            <a:r>
              <a:rPr lang="ja-JP" altLang="en-US" sz="1050" dirty="0"/>
              <a:t>週</a:t>
            </a:r>
            <a:r>
              <a:rPr lang="en-US" altLang="ja-JP" sz="1050" dirty="0"/>
              <a:t>1</a:t>
            </a:r>
            <a:r>
              <a:rPr lang="ja-JP" altLang="en-US" sz="1050" dirty="0"/>
              <a:t>回決まった曜日に注文した商品を自宅まで届けてくれる、</a:t>
            </a:r>
            <a:r>
              <a:rPr kumimoji="1" lang="ja-JP" altLang="en-US" sz="1050" dirty="0"/>
              <a:t>コープやまぐちによる宅配サービスを利用されて</a:t>
            </a:r>
            <a:r>
              <a:rPr lang="ja-JP" altLang="en-US" sz="1050" dirty="0"/>
              <a:t>いる家庭も多いです。</a:t>
            </a:r>
            <a:endParaRPr lang="en-US" altLang="ja-JP" sz="1050" dirty="0"/>
          </a:p>
          <a:p>
            <a:r>
              <a:rPr lang="ja-JP" altLang="en-US" sz="1050" dirty="0"/>
              <a:t>市街地へ車で</a:t>
            </a:r>
            <a:r>
              <a:rPr lang="en-US" altLang="ja-JP" sz="1050" dirty="0"/>
              <a:t>15</a:t>
            </a:r>
            <a:r>
              <a:rPr lang="ja-JP" altLang="en-US" sz="1050" dirty="0"/>
              <a:t>～</a:t>
            </a:r>
            <a:r>
              <a:rPr lang="en-US" altLang="ja-JP" sz="1050" dirty="0"/>
              <a:t>20</a:t>
            </a:r>
            <a:r>
              <a:rPr lang="ja-JP" altLang="en-US" sz="1050" dirty="0"/>
              <a:t>分のエリアのため、市内に出た際に買い物を済ませるというスタイルの方も多くいらっしゃいます。</a:t>
            </a:r>
            <a:endParaRPr lang="en-US" altLang="ja-JP" sz="1050" dirty="0"/>
          </a:p>
          <a:p>
            <a:r>
              <a:rPr lang="ja-JP" altLang="en-US" sz="1050" dirty="0">
                <a:latin typeface="ＭＳ ゴシック" pitchFamily="49" charset="-128"/>
                <a:ea typeface="ＭＳ ゴシック" pitchFamily="49" charset="-128"/>
              </a:rPr>
              <a:t>◆ </a:t>
            </a:r>
            <a:r>
              <a:rPr lang="ja-JP" altLang="en-US" sz="1050" dirty="0">
                <a:latin typeface="+mn-ea"/>
              </a:rPr>
              <a:t>サンマート三隅店では長門産をはじめ県内産の新鮮な野菜や鮮魚、精肉の購入が可能です。（コインランドリー併設）</a:t>
            </a:r>
            <a:endParaRPr lang="en-US" altLang="ja-JP" sz="1050" dirty="0">
              <a:latin typeface="+mn-ea"/>
            </a:endParaRPr>
          </a:p>
          <a:p>
            <a:r>
              <a:rPr lang="ja-JP" altLang="en-US" sz="1050" dirty="0"/>
              <a:t>◆　コープやまぐち宅配サービス詳細はこちらから⇒</a:t>
            </a:r>
            <a:r>
              <a:rPr lang="en-US" altLang="ja-JP" sz="1050" dirty="0"/>
              <a:t>https://www.yamaguti-coop.or.jp/cocokuru/</a:t>
            </a:r>
          </a:p>
          <a:p>
            <a:endParaRPr kumimoji="1" lang="ja-JP" altLang="en-US" sz="1050" dirty="0"/>
          </a:p>
        </p:txBody>
      </p:sp>
      <p:pic>
        <p:nvPicPr>
          <p:cNvPr id="19" name="Picture 3"/>
          <p:cNvPicPr>
            <a:picLocks noChangeAspect="1" noChangeArrowheads="1"/>
          </p:cNvPicPr>
          <p:nvPr/>
        </p:nvPicPr>
        <p:blipFill>
          <a:blip r:embed="rId2" cstate="print"/>
          <a:srcRect/>
          <a:stretch>
            <a:fillRect/>
          </a:stretch>
        </p:blipFill>
        <p:spPr bwMode="auto">
          <a:xfrm>
            <a:off x="0" y="475200"/>
            <a:ext cx="9144762" cy="85553"/>
          </a:xfrm>
          <a:prstGeom prst="rect">
            <a:avLst/>
          </a:prstGeom>
          <a:noFill/>
          <a:ln w="9525">
            <a:noFill/>
            <a:miter lim="800000"/>
            <a:headEnd/>
            <a:tailEnd/>
          </a:ln>
        </p:spPr>
      </p:pic>
      <p:grpSp>
        <p:nvGrpSpPr>
          <p:cNvPr id="16" name="グループ化 15"/>
          <p:cNvGrpSpPr/>
          <p:nvPr/>
        </p:nvGrpSpPr>
        <p:grpSpPr>
          <a:xfrm>
            <a:off x="791580" y="1683664"/>
            <a:ext cx="7560840" cy="5006444"/>
            <a:chOff x="395536" y="1628800"/>
            <a:chExt cx="7560840" cy="5006444"/>
          </a:xfrm>
        </p:grpSpPr>
        <p:sp>
          <p:nvSpPr>
            <p:cNvPr id="4" name="テキスト ボックス 3"/>
            <p:cNvSpPr txBox="1"/>
            <p:nvPr/>
          </p:nvSpPr>
          <p:spPr>
            <a:xfrm>
              <a:off x="395536" y="3789040"/>
              <a:ext cx="3483646" cy="415498"/>
            </a:xfrm>
            <a:prstGeom prst="rect">
              <a:avLst/>
            </a:prstGeom>
            <a:noFill/>
          </p:spPr>
          <p:txBody>
            <a:bodyPr wrap="none" rtlCol="0">
              <a:spAutoFit/>
            </a:bodyPr>
            <a:lstStyle/>
            <a:p>
              <a:r>
                <a:rPr lang="ja-JP" altLang="en-US" sz="1050" dirty="0"/>
                <a:t>宗頭地区　地域内にある上田商店では、お菓子やジュース</a:t>
              </a:r>
            </a:p>
            <a:p>
              <a:r>
                <a:rPr lang="ja-JP" altLang="en-US" sz="1050" dirty="0"/>
                <a:t>日用品などの購入ができる</a:t>
              </a:r>
              <a:endParaRPr kumimoji="1" lang="ja-JP" altLang="en-US" sz="1050" dirty="0"/>
            </a:p>
          </p:txBody>
        </p:sp>
        <p:sp>
          <p:nvSpPr>
            <p:cNvPr id="5" name="テキスト ボックス 4"/>
            <p:cNvSpPr txBox="1"/>
            <p:nvPr/>
          </p:nvSpPr>
          <p:spPr>
            <a:xfrm>
              <a:off x="4788024" y="3789040"/>
              <a:ext cx="2805576" cy="253916"/>
            </a:xfrm>
            <a:prstGeom prst="rect">
              <a:avLst/>
            </a:prstGeom>
            <a:noFill/>
          </p:spPr>
          <p:txBody>
            <a:bodyPr wrap="none" rtlCol="0">
              <a:spAutoFit/>
            </a:bodyPr>
            <a:lstStyle/>
            <a:p>
              <a:r>
                <a:rPr lang="ja-JP" altLang="en-US" sz="1050" dirty="0"/>
                <a:t>車で</a:t>
              </a:r>
              <a:r>
                <a:rPr lang="en-US" altLang="ja-JP" sz="1050" dirty="0"/>
                <a:t>10</a:t>
              </a:r>
              <a:r>
                <a:rPr lang="ja-JP" altLang="en-US" sz="1050" dirty="0"/>
                <a:t>分程度のところにあるサンマート三隅店</a:t>
              </a:r>
              <a:endParaRPr kumimoji="1" lang="ja-JP" altLang="en-US" sz="1050" dirty="0"/>
            </a:p>
          </p:txBody>
        </p:sp>
        <p:sp>
          <p:nvSpPr>
            <p:cNvPr id="6" name="テキスト ボックス 5"/>
            <p:cNvSpPr txBox="1"/>
            <p:nvPr/>
          </p:nvSpPr>
          <p:spPr>
            <a:xfrm>
              <a:off x="4788024" y="6381328"/>
              <a:ext cx="2763898" cy="253916"/>
            </a:xfrm>
            <a:prstGeom prst="rect">
              <a:avLst/>
            </a:prstGeom>
            <a:noFill/>
          </p:spPr>
          <p:txBody>
            <a:bodyPr wrap="none" rtlCol="0">
              <a:spAutoFit/>
            </a:bodyPr>
            <a:lstStyle/>
            <a:p>
              <a:r>
                <a:rPr lang="ja-JP" altLang="en-US" sz="1050" dirty="0"/>
                <a:t>コープやまぐちによる週</a:t>
              </a:r>
              <a:r>
                <a:rPr lang="en-US" altLang="ja-JP" sz="1050" dirty="0"/>
                <a:t>1</a:t>
              </a:r>
              <a:r>
                <a:rPr lang="ja-JP" altLang="en-US" sz="1050" dirty="0"/>
                <a:t>回の宅配サービス車</a:t>
              </a:r>
              <a:endParaRPr kumimoji="1" lang="ja-JP" altLang="en-US" sz="1050" dirty="0"/>
            </a:p>
          </p:txBody>
        </p:sp>
        <p:sp>
          <p:nvSpPr>
            <p:cNvPr id="7" name="テキスト ボックス 6"/>
            <p:cNvSpPr txBox="1"/>
            <p:nvPr/>
          </p:nvSpPr>
          <p:spPr>
            <a:xfrm>
              <a:off x="395536" y="6381328"/>
              <a:ext cx="3533340" cy="253916"/>
            </a:xfrm>
            <a:prstGeom prst="rect">
              <a:avLst/>
            </a:prstGeom>
            <a:noFill/>
          </p:spPr>
          <p:txBody>
            <a:bodyPr wrap="none" rtlCol="0">
              <a:spAutoFit/>
            </a:bodyPr>
            <a:lstStyle/>
            <a:p>
              <a:r>
                <a:rPr lang="ja-JP" altLang="en-US" sz="1050" dirty="0"/>
                <a:t>車で</a:t>
              </a:r>
              <a:r>
                <a:rPr lang="en-US" altLang="ja-JP" sz="1050" dirty="0"/>
                <a:t>15</a:t>
              </a:r>
              <a:r>
                <a:rPr lang="ja-JP" altLang="en-US" sz="1050" dirty="0"/>
                <a:t>～</a:t>
              </a:r>
              <a:r>
                <a:rPr lang="en-US" altLang="ja-JP" sz="1050" dirty="0"/>
                <a:t>20</a:t>
              </a:r>
              <a:r>
                <a:rPr lang="ja-JP" altLang="en-US" sz="1050" dirty="0"/>
                <a:t>分程度のところにある総合スーパー フジ長門店</a:t>
              </a:r>
              <a:endParaRPr kumimoji="1" lang="ja-JP" altLang="en-US" sz="1050" dirty="0"/>
            </a:p>
          </p:txBody>
        </p:sp>
        <p:pic>
          <p:nvPicPr>
            <p:cNvPr id="14" name="図 13" descr="IMG_4723.JPG"/>
            <p:cNvPicPr>
              <a:picLocks noChangeAspect="1"/>
            </p:cNvPicPr>
            <p:nvPr/>
          </p:nvPicPr>
          <p:blipFill>
            <a:blip r:embed="rId3" cstate="print">
              <a:lum bright="10000"/>
            </a:blip>
            <a:stretch>
              <a:fillRect/>
            </a:stretch>
          </p:blipFill>
          <p:spPr>
            <a:xfrm>
              <a:off x="395536" y="1628800"/>
              <a:ext cx="3168352" cy="2160000"/>
            </a:xfrm>
            <a:prstGeom prst="rect">
              <a:avLst/>
            </a:prstGeom>
          </p:spPr>
        </p:pic>
        <p:pic>
          <p:nvPicPr>
            <p:cNvPr id="15" name="図 14" descr="IMG_4750.JPG"/>
            <p:cNvPicPr>
              <a:picLocks noChangeAspect="1"/>
            </p:cNvPicPr>
            <p:nvPr/>
          </p:nvPicPr>
          <p:blipFill>
            <a:blip r:embed="rId4" cstate="print"/>
            <a:stretch>
              <a:fillRect/>
            </a:stretch>
          </p:blipFill>
          <p:spPr>
            <a:xfrm>
              <a:off x="4788024" y="1628800"/>
              <a:ext cx="3168352" cy="2160000"/>
            </a:xfrm>
            <a:prstGeom prst="rect">
              <a:avLst/>
            </a:prstGeom>
          </p:spPr>
        </p:pic>
        <p:pic>
          <p:nvPicPr>
            <p:cNvPr id="17" name="図 16" descr="ここくる.jpg"/>
            <p:cNvPicPr>
              <a:picLocks noChangeAspect="1"/>
            </p:cNvPicPr>
            <p:nvPr/>
          </p:nvPicPr>
          <p:blipFill>
            <a:blip r:embed="rId5" cstate="print"/>
            <a:srcRect b="2041"/>
            <a:stretch>
              <a:fillRect/>
            </a:stretch>
          </p:blipFill>
          <p:spPr>
            <a:xfrm>
              <a:off x="4788024" y="4221087"/>
              <a:ext cx="3168352" cy="2190847"/>
            </a:xfrm>
            <a:prstGeom prst="rect">
              <a:avLst/>
            </a:prstGeom>
          </p:spPr>
        </p:pic>
      </p:grpSp>
      <p:pic>
        <p:nvPicPr>
          <p:cNvPr id="20" name="図 19" descr="20210909152649_p_R.jpg"/>
          <p:cNvPicPr>
            <a:picLocks noChangeAspect="1"/>
          </p:cNvPicPr>
          <p:nvPr/>
        </p:nvPicPr>
        <p:blipFill>
          <a:blip r:embed="rId6" cstate="print"/>
          <a:stretch>
            <a:fillRect/>
          </a:stretch>
        </p:blipFill>
        <p:spPr>
          <a:xfrm>
            <a:off x="800152" y="4293097"/>
            <a:ext cx="3168000" cy="214122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1520" y="116632"/>
            <a:ext cx="646331" cy="369332"/>
          </a:xfrm>
          <a:prstGeom prst="rect">
            <a:avLst/>
          </a:prstGeom>
          <a:noFill/>
        </p:spPr>
        <p:txBody>
          <a:bodyPr wrap="none" rtlCol="0">
            <a:spAutoFit/>
          </a:bodyPr>
          <a:lstStyle/>
          <a:p>
            <a:r>
              <a:rPr lang="ja-JP" altLang="en-US" dirty="0"/>
              <a:t>校区</a:t>
            </a:r>
            <a:endParaRPr kumimoji="1" lang="ja-JP" altLang="en-US" dirty="0"/>
          </a:p>
        </p:txBody>
      </p:sp>
      <p:sp>
        <p:nvSpPr>
          <p:cNvPr id="7" name="テキスト ボックス 6"/>
          <p:cNvSpPr txBox="1"/>
          <p:nvPr/>
        </p:nvSpPr>
        <p:spPr>
          <a:xfrm>
            <a:off x="324000" y="705600"/>
            <a:ext cx="5806398" cy="415498"/>
          </a:xfrm>
          <a:prstGeom prst="rect">
            <a:avLst/>
          </a:prstGeom>
          <a:noFill/>
        </p:spPr>
        <p:txBody>
          <a:bodyPr wrap="none" rtlCol="0">
            <a:spAutoFit/>
          </a:bodyPr>
          <a:lstStyle/>
          <a:p>
            <a:r>
              <a:rPr lang="ja-JP" altLang="en-US" sz="1050" dirty="0"/>
              <a:t>小学校は、三隅中（なか）地域にある明倫小学校への通学です。</a:t>
            </a:r>
            <a:endParaRPr lang="en-US" altLang="ja-JP" sz="1050" dirty="0"/>
          </a:p>
          <a:p>
            <a:r>
              <a:rPr lang="en-US" altLang="ja-JP" sz="1050" dirty="0"/>
              <a:t>※</a:t>
            </a:r>
            <a:r>
              <a:rPr lang="ja-JP" altLang="en-US" sz="1050" dirty="0"/>
              <a:t>兎渡谷・宗頭・樅の木・杉山・三隅中畑・一ノ瀬・滝坂地区は路線バス通学です。（</a:t>
            </a:r>
            <a:r>
              <a:rPr lang="en-US" altLang="ja-JP" sz="1050" dirty="0"/>
              <a:t>※</a:t>
            </a:r>
            <a:r>
              <a:rPr lang="ja-JP" altLang="en-US" sz="1050" dirty="0"/>
              <a:t>運賃全額補助）</a:t>
            </a:r>
            <a:endParaRPr lang="en-US" altLang="ja-JP" sz="1050" dirty="0"/>
          </a:p>
        </p:txBody>
      </p:sp>
      <p:sp>
        <p:nvSpPr>
          <p:cNvPr id="13" name="テキスト ボックス 12"/>
          <p:cNvSpPr txBox="1"/>
          <p:nvPr/>
        </p:nvSpPr>
        <p:spPr>
          <a:xfrm>
            <a:off x="324000" y="3861048"/>
            <a:ext cx="5907386" cy="253916"/>
          </a:xfrm>
          <a:prstGeom prst="rect">
            <a:avLst/>
          </a:prstGeom>
          <a:noFill/>
        </p:spPr>
        <p:txBody>
          <a:bodyPr wrap="none" rtlCol="0">
            <a:spAutoFit/>
          </a:bodyPr>
          <a:lstStyle/>
          <a:p>
            <a:r>
              <a:rPr lang="ja-JP" altLang="en-US" sz="1050" dirty="0"/>
              <a:t>中学校は、三隅中（なか）地域にある三隅中学校へ自転車通学です。（</a:t>
            </a:r>
            <a:r>
              <a:rPr lang="en-US" altLang="ja-JP" sz="1050" dirty="0"/>
              <a:t>※</a:t>
            </a:r>
            <a:r>
              <a:rPr lang="ja-JP" altLang="en-US" sz="1050" dirty="0"/>
              <a:t>ヘルメット購入費補助制度有）</a:t>
            </a:r>
          </a:p>
        </p:txBody>
      </p:sp>
      <p:grpSp>
        <p:nvGrpSpPr>
          <p:cNvPr id="17" name="グループ化 16"/>
          <p:cNvGrpSpPr/>
          <p:nvPr/>
        </p:nvGrpSpPr>
        <p:grpSpPr>
          <a:xfrm>
            <a:off x="791580" y="1196752"/>
            <a:ext cx="7560840" cy="5403201"/>
            <a:chOff x="395536" y="1196752"/>
            <a:chExt cx="7560840" cy="5403201"/>
          </a:xfrm>
        </p:grpSpPr>
        <p:sp>
          <p:nvSpPr>
            <p:cNvPr id="2" name="テキスト ボックス 1"/>
            <p:cNvSpPr txBox="1"/>
            <p:nvPr/>
          </p:nvSpPr>
          <p:spPr>
            <a:xfrm>
              <a:off x="395536" y="3356992"/>
              <a:ext cx="1082348" cy="307777"/>
            </a:xfrm>
            <a:prstGeom prst="rect">
              <a:avLst/>
            </a:prstGeom>
            <a:noFill/>
          </p:spPr>
          <p:txBody>
            <a:bodyPr wrap="none" rtlCol="0">
              <a:spAutoFit/>
            </a:bodyPr>
            <a:lstStyle/>
            <a:p>
              <a:r>
                <a:rPr lang="ja-JP" altLang="en-US" sz="1400" b="1" dirty="0"/>
                <a:t>明倫小学校</a:t>
              </a:r>
              <a:endParaRPr lang="en-US" altLang="ja-JP" sz="1400" dirty="0"/>
            </a:p>
          </p:txBody>
        </p:sp>
        <p:sp>
          <p:nvSpPr>
            <p:cNvPr id="3" name="テキスト ボックス 2"/>
            <p:cNvSpPr txBox="1"/>
            <p:nvPr/>
          </p:nvSpPr>
          <p:spPr>
            <a:xfrm>
              <a:off x="4788024" y="3356992"/>
              <a:ext cx="2621230" cy="253916"/>
            </a:xfrm>
            <a:prstGeom prst="rect">
              <a:avLst/>
            </a:prstGeom>
            <a:noFill/>
          </p:spPr>
          <p:txBody>
            <a:bodyPr wrap="none" rtlCol="0">
              <a:spAutoFit/>
            </a:bodyPr>
            <a:lstStyle/>
            <a:p>
              <a:r>
                <a:rPr lang="ja-JP" altLang="en-US" sz="1050" dirty="0"/>
                <a:t>明倫小学校　児童による稲刈り体験の様子</a:t>
              </a:r>
              <a:endParaRPr kumimoji="1" lang="ja-JP" altLang="en-US" sz="1050" dirty="0"/>
            </a:p>
          </p:txBody>
        </p:sp>
        <p:sp>
          <p:nvSpPr>
            <p:cNvPr id="4" name="テキスト ボックス 3"/>
            <p:cNvSpPr txBox="1"/>
            <p:nvPr/>
          </p:nvSpPr>
          <p:spPr>
            <a:xfrm>
              <a:off x="4788024" y="6309320"/>
              <a:ext cx="2993127" cy="253916"/>
            </a:xfrm>
            <a:prstGeom prst="rect">
              <a:avLst/>
            </a:prstGeom>
            <a:noFill/>
          </p:spPr>
          <p:txBody>
            <a:bodyPr wrap="none" rtlCol="0">
              <a:spAutoFit/>
            </a:bodyPr>
            <a:lstStyle/>
            <a:p>
              <a:r>
                <a:rPr lang="ja-JP" altLang="en-US" sz="1050" dirty="0"/>
                <a:t>三隅中学校　恒例行事</a:t>
              </a:r>
              <a:r>
                <a:rPr lang="en-US" altLang="ja-JP" sz="1050" dirty="0"/>
                <a:t>2</a:t>
              </a:r>
              <a:r>
                <a:rPr lang="ja-JP" altLang="en-US" sz="1050" dirty="0"/>
                <a:t>年生による立志式の様子</a:t>
              </a:r>
              <a:endParaRPr kumimoji="1" lang="ja-JP" altLang="en-US" sz="1050" dirty="0"/>
            </a:p>
          </p:txBody>
        </p:sp>
        <p:sp>
          <p:nvSpPr>
            <p:cNvPr id="5" name="テキスト ボックス 4"/>
            <p:cNvSpPr txBox="1"/>
            <p:nvPr/>
          </p:nvSpPr>
          <p:spPr>
            <a:xfrm>
              <a:off x="395536" y="6292176"/>
              <a:ext cx="1082348" cy="307777"/>
            </a:xfrm>
            <a:prstGeom prst="rect">
              <a:avLst/>
            </a:prstGeom>
            <a:noFill/>
          </p:spPr>
          <p:txBody>
            <a:bodyPr wrap="none" rtlCol="0">
              <a:spAutoFit/>
            </a:bodyPr>
            <a:lstStyle/>
            <a:p>
              <a:r>
                <a:rPr lang="ja-JP" altLang="en-US" sz="1400" b="1" dirty="0"/>
                <a:t>三隅中学校</a:t>
              </a:r>
              <a:endParaRPr lang="en-US" altLang="ja-JP" sz="1400" b="1" dirty="0"/>
            </a:p>
          </p:txBody>
        </p:sp>
        <p:pic>
          <p:nvPicPr>
            <p:cNvPr id="14" name="図 13" descr="IMG_4632.JPG"/>
            <p:cNvPicPr>
              <a:picLocks noChangeAspect="1"/>
            </p:cNvPicPr>
            <p:nvPr/>
          </p:nvPicPr>
          <p:blipFill>
            <a:blip r:embed="rId2" cstate="print"/>
            <a:stretch>
              <a:fillRect/>
            </a:stretch>
          </p:blipFill>
          <p:spPr>
            <a:xfrm>
              <a:off x="395536" y="1196752"/>
              <a:ext cx="3168352" cy="2160240"/>
            </a:xfrm>
            <a:prstGeom prst="rect">
              <a:avLst/>
            </a:prstGeom>
          </p:spPr>
        </p:pic>
        <p:pic>
          <p:nvPicPr>
            <p:cNvPr id="15" name="図 14" descr="明倫小学校稲刈り２.jpg"/>
            <p:cNvPicPr>
              <a:picLocks noChangeAspect="1"/>
            </p:cNvPicPr>
            <p:nvPr/>
          </p:nvPicPr>
          <p:blipFill>
            <a:blip r:embed="rId3" cstate="print"/>
            <a:stretch>
              <a:fillRect/>
            </a:stretch>
          </p:blipFill>
          <p:spPr>
            <a:xfrm>
              <a:off x="4788024" y="1196752"/>
              <a:ext cx="3144927" cy="2160240"/>
            </a:xfrm>
            <a:prstGeom prst="rect">
              <a:avLst/>
            </a:prstGeom>
          </p:spPr>
        </p:pic>
        <p:pic>
          <p:nvPicPr>
            <p:cNvPr id="16" name="図 15" descr="IMG_4631.JPG"/>
            <p:cNvPicPr>
              <a:picLocks noChangeAspect="1"/>
            </p:cNvPicPr>
            <p:nvPr/>
          </p:nvPicPr>
          <p:blipFill>
            <a:blip r:embed="rId4" cstate="print"/>
            <a:stretch>
              <a:fillRect/>
            </a:stretch>
          </p:blipFill>
          <p:spPr>
            <a:xfrm>
              <a:off x="395536" y="4149080"/>
              <a:ext cx="3168352" cy="2160240"/>
            </a:xfrm>
            <a:prstGeom prst="rect">
              <a:avLst/>
            </a:prstGeom>
          </p:spPr>
        </p:pic>
        <p:pic>
          <p:nvPicPr>
            <p:cNvPr id="18" name="図 17" descr="三隅中学校立志式_R.jpg"/>
            <p:cNvPicPr>
              <a:picLocks noChangeAspect="1"/>
            </p:cNvPicPr>
            <p:nvPr/>
          </p:nvPicPr>
          <p:blipFill>
            <a:blip r:embed="rId5" cstate="print"/>
            <a:stretch>
              <a:fillRect/>
            </a:stretch>
          </p:blipFill>
          <p:spPr>
            <a:xfrm>
              <a:off x="4788024" y="4149080"/>
              <a:ext cx="3168352" cy="2160000"/>
            </a:xfrm>
            <a:prstGeom prst="rect">
              <a:avLst/>
            </a:prstGeom>
          </p:spPr>
        </p:pic>
      </p:grpSp>
      <p:pic>
        <p:nvPicPr>
          <p:cNvPr id="19"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
        <p:nvSpPr>
          <p:cNvPr id="20" name="テキスト ボックス 19">
            <a:extLst>
              <a:ext uri="{FF2B5EF4-FFF2-40B4-BE49-F238E27FC236}">
                <a16:creationId xmlns:a16="http://schemas.microsoft.com/office/drawing/2014/main" id="{956B1975-C921-4E7F-AFBC-A8BAA3973732}"/>
              </a:ext>
            </a:extLst>
          </p:cNvPr>
          <p:cNvSpPr txBox="1"/>
          <p:nvPr/>
        </p:nvSpPr>
        <p:spPr>
          <a:xfrm>
            <a:off x="1787449" y="3425712"/>
            <a:ext cx="1723549" cy="253916"/>
          </a:xfrm>
          <a:prstGeom prst="rect">
            <a:avLst/>
          </a:prstGeom>
          <a:noFill/>
        </p:spPr>
        <p:txBody>
          <a:bodyPr wrap="none" rtlCol="0">
            <a:spAutoFit/>
          </a:bodyPr>
          <a:lstStyle/>
          <a:p>
            <a:r>
              <a:rPr kumimoji="1" lang="ja-JP" altLang="en-US" sz="1050" dirty="0"/>
              <a:t>（生徒数</a:t>
            </a:r>
            <a:r>
              <a:rPr kumimoji="1" lang="en-US" altLang="ja-JP" sz="1050" dirty="0"/>
              <a:t>114</a:t>
            </a:r>
            <a:r>
              <a:rPr kumimoji="1" lang="ja-JP" altLang="en-US" sz="1050" dirty="0"/>
              <a:t>人</a:t>
            </a:r>
            <a:r>
              <a:rPr kumimoji="1" lang="en-US" altLang="ja-JP" sz="1050" dirty="0"/>
              <a:t>/</a:t>
            </a:r>
            <a:r>
              <a:rPr kumimoji="1" lang="ja-JP" altLang="en-US" sz="1050" dirty="0"/>
              <a:t>令和</a:t>
            </a:r>
            <a:r>
              <a:rPr kumimoji="1" lang="en-US" altLang="ja-JP" sz="1050" dirty="0"/>
              <a:t>6</a:t>
            </a:r>
            <a:r>
              <a:rPr kumimoji="1" lang="ja-JP" altLang="en-US" sz="1050" dirty="0"/>
              <a:t>年度）</a:t>
            </a:r>
          </a:p>
        </p:txBody>
      </p:sp>
      <p:sp>
        <p:nvSpPr>
          <p:cNvPr id="21" name="テキスト ボックス 20">
            <a:extLst>
              <a:ext uri="{FF2B5EF4-FFF2-40B4-BE49-F238E27FC236}">
                <a16:creationId xmlns:a16="http://schemas.microsoft.com/office/drawing/2014/main" id="{02895472-4709-4958-A1B6-D83127942317}"/>
              </a:ext>
            </a:extLst>
          </p:cNvPr>
          <p:cNvSpPr txBox="1"/>
          <p:nvPr/>
        </p:nvSpPr>
        <p:spPr>
          <a:xfrm>
            <a:off x="1787448" y="6341289"/>
            <a:ext cx="1654620" cy="253916"/>
          </a:xfrm>
          <a:prstGeom prst="rect">
            <a:avLst/>
          </a:prstGeom>
          <a:noFill/>
        </p:spPr>
        <p:txBody>
          <a:bodyPr wrap="none" rtlCol="0">
            <a:spAutoFit/>
          </a:bodyPr>
          <a:lstStyle/>
          <a:p>
            <a:r>
              <a:rPr kumimoji="1" lang="ja-JP" altLang="en-US" sz="1050" dirty="0"/>
              <a:t>（生徒数</a:t>
            </a:r>
            <a:r>
              <a:rPr lang="en-US" altLang="ja-JP" sz="1050" dirty="0"/>
              <a:t>88</a:t>
            </a:r>
            <a:r>
              <a:rPr kumimoji="1" lang="ja-JP" altLang="en-US" sz="1050" dirty="0"/>
              <a:t>人</a:t>
            </a:r>
            <a:r>
              <a:rPr kumimoji="1" lang="en-US" altLang="ja-JP" sz="1050" dirty="0"/>
              <a:t>/</a:t>
            </a:r>
            <a:r>
              <a:rPr kumimoji="1" lang="ja-JP" altLang="en-US" sz="1050" dirty="0"/>
              <a:t>令和</a:t>
            </a:r>
            <a:r>
              <a:rPr kumimoji="1" lang="en-US" altLang="ja-JP" sz="1050" dirty="0"/>
              <a:t>6</a:t>
            </a:r>
            <a:r>
              <a:rPr kumimoji="1" lang="ja-JP" altLang="en-US" sz="1050" dirty="0"/>
              <a:t>年度）</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87524" y="705600"/>
            <a:ext cx="8568952" cy="792525"/>
          </a:xfrm>
          <a:prstGeom prst="rect">
            <a:avLst/>
          </a:prstGeom>
          <a:noFill/>
        </p:spPr>
        <p:txBody>
          <a:bodyPr wrap="square" rtlCol="0">
            <a:spAutoFit/>
          </a:bodyPr>
          <a:lstStyle/>
          <a:p>
            <a:r>
              <a:rPr lang="ja-JP" altLang="en-US" sz="1400" b="1" dirty="0"/>
              <a:t>長門市立三隅保育園</a:t>
            </a:r>
            <a:r>
              <a:rPr lang="en-US" altLang="ja-JP" sz="1400" b="1" dirty="0"/>
              <a:t> </a:t>
            </a:r>
            <a:r>
              <a:rPr kumimoji="1" lang="ja-JP" altLang="en-US" sz="1050" dirty="0"/>
              <a:t>　</a:t>
            </a:r>
            <a:r>
              <a:rPr kumimoji="1" lang="en-US" altLang="ja-JP" sz="1050" dirty="0"/>
              <a:t>※</a:t>
            </a:r>
            <a:r>
              <a:rPr kumimoji="1" lang="ja-JP" altLang="en-US" sz="1050" dirty="0"/>
              <a:t>三隅中・下（なか・しも）</a:t>
            </a:r>
            <a:r>
              <a:rPr lang="ja-JP" altLang="en-US" sz="1050" dirty="0"/>
              <a:t>地域</a:t>
            </a:r>
            <a:r>
              <a:rPr kumimoji="1" lang="ja-JP" altLang="en-US" sz="1050" dirty="0"/>
              <a:t>に位置しています。</a:t>
            </a:r>
            <a:endParaRPr kumimoji="1" lang="en-US" altLang="ja-JP" sz="1050" dirty="0"/>
          </a:p>
          <a:p>
            <a:endParaRPr kumimoji="1" lang="en-US" altLang="ja-JP" sz="1050" dirty="0"/>
          </a:p>
          <a:p>
            <a:r>
              <a:rPr lang="ja-JP" altLang="en-US" sz="1050" dirty="0"/>
              <a:t>木を主体としたシンプルな作りの中で木の香り、ぬくもりを感じる明るい園舎です。すぐ近くに、ふれあいパーク三隅（運動公園）もあり、自然に恵まれた静かな環境の中で育ち合います。施設内には、子育て支援センターも開設しており、幅広い世代との子育て交流を楽しむことができます。</a:t>
            </a:r>
            <a:endParaRPr lang="en-US" altLang="ja-JP" sz="1050" dirty="0"/>
          </a:p>
        </p:txBody>
      </p:sp>
      <p:grpSp>
        <p:nvGrpSpPr>
          <p:cNvPr id="18" name="グループ化 17"/>
          <p:cNvGrpSpPr/>
          <p:nvPr/>
        </p:nvGrpSpPr>
        <p:grpSpPr>
          <a:xfrm>
            <a:off x="595461" y="1700808"/>
            <a:ext cx="7953078" cy="4934436"/>
            <a:chOff x="359532" y="1700808"/>
            <a:chExt cx="7953078" cy="4934436"/>
          </a:xfrm>
        </p:grpSpPr>
        <p:sp>
          <p:nvSpPr>
            <p:cNvPr id="2" name="テキスト ボックス 1"/>
            <p:cNvSpPr txBox="1"/>
            <p:nvPr/>
          </p:nvSpPr>
          <p:spPr>
            <a:xfrm>
              <a:off x="359532" y="3861048"/>
              <a:ext cx="2618024" cy="253916"/>
            </a:xfrm>
            <a:prstGeom prst="rect">
              <a:avLst/>
            </a:prstGeom>
            <a:noFill/>
          </p:spPr>
          <p:txBody>
            <a:bodyPr wrap="none" rtlCol="0">
              <a:spAutoFit/>
            </a:bodyPr>
            <a:lstStyle/>
            <a:p>
              <a:r>
                <a:rPr lang="ja-JP" altLang="en-US" sz="1050" dirty="0"/>
                <a:t>木の香り・ぬくもりを感じる明るい園舎です</a:t>
              </a:r>
              <a:endParaRPr kumimoji="1" lang="ja-JP" altLang="en-US" sz="1050" dirty="0"/>
            </a:p>
          </p:txBody>
        </p:sp>
        <p:sp>
          <p:nvSpPr>
            <p:cNvPr id="3" name="テキスト ボックス 2"/>
            <p:cNvSpPr txBox="1"/>
            <p:nvPr/>
          </p:nvSpPr>
          <p:spPr>
            <a:xfrm>
              <a:off x="4752020" y="3861048"/>
              <a:ext cx="2529860" cy="253916"/>
            </a:xfrm>
            <a:prstGeom prst="rect">
              <a:avLst/>
            </a:prstGeom>
            <a:noFill/>
          </p:spPr>
          <p:txBody>
            <a:bodyPr wrap="none" rtlCol="0">
              <a:spAutoFit/>
            </a:bodyPr>
            <a:lstStyle/>
            <a:p>
              <a:r>
                <a:rPr lang="ja-JP" altLang="en-US" sz="1050" dirty="0"/>
                <a:t>三隅保育園子育て支援センター内の様子</a:t>
              </a:r>
              <a:endParaRPr kumimoji="1" lang="ja-JP" altLang="en-US" sz="1050" dirty="0"/>
            </a:p>
          </p:txBody>
        </p:sp>
        <p:sp>
          <p:nvSpPr>
            <p:cNvPr id="4" name="テキスト ボックス 3"/>
            <p:cNvSpPr txBox="1"/>
            <p:nvPr/>
          </p:nvSpPr>
          <p:spPr>
            <a:xfrm>
              <a:off x="4752020" y="6381328"/>
              <a:ext cx="3560590" cy="253916"/>
            </a:xfrm>
            <a:prstGeom prst="rect">
              <a:avLst/>
            </a:prstGeom>
            <a:noFill/>
          </p:spPr>
          <p:txBody>
            <a:bodyPr wrap="none" rtlCol="0">
              <a:spAutoFit/>
            </a:bodyPr>
            <a:lstStyle/>
            <a:p>
              <a:r>
                <a:rPr lang="ja-JP" altLang="en-US" sz="1050" dirty="0"/>
                <a:t>毎年実施される園児と保護者による鮎の放流活動の様子</a:t>
              </a:r>
              <a:endParaRPr kumimoji="1" lang="ja-JP" altLang="en-US" sz="1050" dirty="0"/>
            </a:p>
          </p:txBody>
        </p:sp>
        <p:sp>
          <p:nvSpPr>
            <p:cNvPr id="5" name="テキスト ボックス 4"/>
            <p:cNvSpPr txBox="1"/>
            <p:nvPr/>
          </p:nvSpPr>
          <p:spPr>
            <a:xfrm>
              <a:off x="431540" y="6381328"/>
              <a:ext cx="1455848" cy="253916"/>
            </a:xfrm>
            <a:prstGeom prst="rect">
              <a:avLst/>
            </a:prstGeom>
            <a:noFill/>
          </p:spPr>
          <p:txBody>
            <a:bodyPr wrap="none" rtlCol="0">
              <a:spAutoFit/>
            </a:bodyPr>
            <a:lstStyle/>
            <a:p>
              <a:r>
                <a:rPr lang="ja-JP" altLang="en-US" sz="1050" dirty="0"/>
                <a:t>広々とした園庭の様子</a:t>
              </a:r>
              <a:endParaRPr kumimoji="1" lang="ja-JP" altLang="en-US" sz="1050" dirty="0"/>
            </a:p>
          </p:txBody>
        </p:sp>
        <p:pic>
          <p:nvPicPr>
            <p:cNvPr id="12" name="図 11" descr="IMG_4720.JPG"/>
            <p:cNvPicPr>
              <a:picLocks noChangeAspect="1"/>
            </p:cNvPicPr>
            <p:nvPr/>
          </p:nvPicPr>
          <p:blipFill>
            <a:blip r:embed="rId2" cstate="print"/>
            <a:stretch>
              <a:fillRect/>
            </a:stretch>
          </p:blipFill>
          <p:spPr>
            <a:xfrm>
              <a:off x="359532" y="1700808"/>
              <a:ext cx="3168352" cy="2160000"/>
            </a:xfrm>
            <a:prstGeom prst="rect">
              <a:avLst/>
            </a:prstGeom>
          </p:spPr>
        </p:pic>
        <p:pic>
          <p:nvPicPr>
            <p:cNvPr id="13" name="図 12" descr="IMG_4719.JPG"/>
            <p:cNvPicPr>
              <a:picLocks noChangeAspect="1"/>
            </p:cNvPicPr>
            <p:nvPr/>
          </p:nvPicPr>
          <p:blipFill>
            <a:blip r:embed="rId3" cstate="print"/>
            <a:stretch>
              <a:fillRect/>
            </a:stretch>
          </p:blipFill>
          <p:spPr>
            <a:xfrm>
              <a:off x="4752020" y="1700808"/>
              <a:ext cx="3168352" cy="2160000"/>
            </a:xfrm>
            <a:prstGeom prst="rect">
              <a:avLst/>
            </a:prstGeom>
          </p:spPr>
        </p:pic>
        <p:pic>
          <p:nvPicPr>
            <p:cNvPr id="14" name="図 13" descr="三隅保育園.jpg"/>
            <p:cNvPicPr>
              <a:picLocks noChangeAspect="1"/>
            </p:cNvPicPr>
            <p:nvPr/>
          </p:nvPicPr>
          <p:blipFill>
            <a:blip r:embed="rId4" cstate="print"/>
            <a:stretch>
              <a:fillRect/>
            </a:stretch>
          </p:blipFill>
          <p:spPr>
            <a:xfrm>
              <a:off x="359532" y="4221088"/>
              <a:ext cx="3168352" cy="2160000"/>
            </a:xfrm>
            <a:prstGeom prst="rect">
              <a:avLst/>
            </a:prstGeom>
          </p:spPr>
        </p:pic>
        <p:pic>
          <p:nvPicPr>
            <p:cNvPr id="15" name="図 14" descr="三隅保育園アユの放流.jpg"/>
            <p:cNvPicPr>
              <a:picLocks noChangeAspect="1"/>
            </p:cNvPicPr>
            <p:nvPr/>
          </p:nvPicPr>
          <p:blipFill>
            <a:blip r:embed="rId5" cstate="print"/>
            <a:stretch>
              <a:fillRect/>
            </a:stretch>
          </p:blipFill>
          <p:spPr>
            <a:xfrm>
              <a:off x="4752020" y="4221088"/>
              <a:ext cx="3168352" cy="2160000"/>
            </a:xfrm>
            <a:prstGeom prst="rect">
              <a:avLst/>
            </a:prstGeom>
          </p:spPr>
        </p:pic>
      </p:grpSp>
      <p:sp>
        <p:nvSpPr>
          <p:cNvPr id="11" name="テキスト ボックス 10"/>
          <p:cNvSpPr txBox="1"/>
          <p:nvPr/>
        </p:nvSpPr>
        <p:spPr>
          <a:xfrm>
            <a:off x="251520" y="116632"/>
            <a:ext cx="1107996" cy="369332"/>
          </a:xfrm>
          <a:prstGeom prst="rect">
            <a:avLst/>
          </a:prstGeom>
          <a:noFill/>
        </p:spPr>
        <p:txBody>
          <a:bodyPr wrap="none" rtlCol="0">
            <a:spAutoFit/>
          </a:bodyPr>
          <a:lstStyle/>
          <a:p>
            <a:r>
              <a:rPr lang="ja-JP" altLang="en-US" dirty="0"/>
              <a:t>保育施設</a:t>
            </a:r>
            <a:endParaRPr kumimoji="1" lang="ja-JP" altLang="en-US" dirty="0"/>
          </a:p>
        </p:txBody>
      </p:sp>
      <p:pic>
        <p:nvPicPr>
          <p:cNvPr id="16"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116632"/>
            <a:ext cx="2430474" cy="369332"/>
          </a:xfrm>
          <a:prstGeom prst="rect">
            <a:avLst/>
          </a:prstGeom>
          <a:noFill/>
        </p:spPr>
        <p:txBody>
          <a:bodyPr wrap="none" rtlCol="0">
            <a:spAutoFit/>
          </a:bodyPr>
          <a:lstStyle/>
          <a:p>
            <a:r>
              <a:rPr kumimoji="1" lang="ja-JP" altLang="en-US" dirty="0"/>
              <a:t>地域コミュニティの紹介</a:t>
            </a:r>
          </a:p>
        </p:txBody>
      </p:sp>
      <p:sp>
        <p:nvSpPr>
          <p:cNvPr id="5" name="テキスト ボックス 4"/>
          <p:cNvSpPr txBox="1"/>
          <p:nvPr/>
        </p:nvSpPr>
        <p:spPr>
          <a:xfrm>
            <a:off x="323528" y="705600"/>
            <a:ext cx="8568952" cy="738664"/>
          </a:xfrm>
          <a:prstGeom prst="rect">
            <a:avLst/>
          </a:prstGeom>
          <a:noFill/>
        </p:spPr>
        <p:txBody>
          <a:bodyPr wrap="square" rtlCol="0">
            <a:spAutoFit/>
          </a:bodyPr>
          <a:lstStyle/>
          <a:p>
            <a:r>
              <a:rPr kumimoji="1" lang="ja-JP" altLang="en-US" sz="1050" dirty="0"/>
              <a:t>長門市には</a:t>
            </a:r>
            <a:r>
              <a:rPr lang="ja-JP" altLang="en-US" sz="1050" dirty="0"/>
              <a:t>、</a:t>
            </a:r>
            <a:r>
              <a:rPr kumimoji="1" lang="ja-JP" altLang="en-US" sz="1050" dirty="0"/>
              <a:t>行政区ごとに自治会組織があり、三隅上</a:t>
            </a:r>
            <a:r>
              <a:rPr lang="ja-JP" altLang="en-US" sz="1050" dirty="0"/>
              <a:t>地域</a:t>
            </a:r>
            <a:r>
              <a:rPr kumimoji="1" lang="ja-JP" altLang="en-US" sz="1050" dirty="0"/>
              <a:t>は</a:t>
            </a:r>
            <a:r>
              <a:rPr kumimoji="1" lang="en-US" altLang="ja-JP" sz="1050" dirty="0"/>
              <a:t>10</a:t>
            </a:r>
            <a:r>
              <a:rPr kumimoji="1" lang="ja-JP" altLang="en-US" sz="1050" dirty="0"/>
              <a:t>自治会あります。</a:t>
            </a:r>
            <a:endParaRPr lang="en-US" altLang="ja-JP" sz="1050" dirty="0"/>
          </a:p>
          <a:p>
            <a:r>
              <a:rPr lang="ja-JP" altLang="en-US" sz="1050" dirty="0"/>
              <a:t>主な活動：自治会総会、年１～２回清掃活動、地区の運動会、夏祭り等</a:t>
            </a:r>
            <a:endParaRPr lang="en-US" altLang="ja-JP" sz="1050" dirty="0"/>
          </a:p>
          <a:p>
            <a:r>
              <a:rPr kumimoji="1" lang="ja-JP" altLang="en-US" sz="1050" dirty="0"/>
              <a:t>一部の自治会では、葬祭時に出棺等の手伝いがあります。</a:t>
            </a:r>
            <a:endParaRPr kumimoji="1" lang="en-US" altLang="ja-JP" sz="1050" dirty="0"/>
          </a:p>
          <a:p>
            <a:r>
              <a:rPr lang="ja-JP" altLang="en-US" sz="1050" dirty="0"/>
              <a:t>自分達が生活する地域を良くするため、生活道路や河川の草刈りなど、地域住民の共同作業として営まれていますので、</a:t>
            </a:r>
            <a:r>
              <a:rPr kumimoji="1" lang="ja-JP" altLang="en-US" sz="1050" dirty="0"/>
              <a:t>ご協力をお願いいたします。</a:t>
            </a:r>
          </a:p>
        </p:txBody>
      </p:sp>
      <p:pic>
        <p:nvPicPr>
          <p:cNvPr id="16" name="Picture 3"/>
          <p:cNvPicPr>
            <a:picLocks noChangeAspect="1" noChangeArrowheads="1"/>
          </p:cNvPicPr>
          <p:nvPr/>
        </p:nvPicPr>
        <p:blipFill>
          <a:blip r:embed="rId2" cstate="print"/>
          <a:srcRect/>
          <a:stretch>
            <a:fillRect/>
          </a:stretch>
        </p:blipFill>
        <p:spPr bwMode="auto">
          <a:xfrm>
            <a:off x="0" y="475200"/>
            <a:ext cx="9144762" cy="85553"/>
          </a:xfrm>
          <a:prstGeom prst="rect">
            <a:avLst/>
          </a:prstGeom>
          <a:noFill/>
          <a:ln w="9525">
            <a:noFill/>
            <a:miter lim="800000"/>
            <a:headEnd/>
            <a:tailEnd/>
          </a:ln>
        </p:spPr>
      </p:pic>
      <p:grpSp>
        <p:nvGrpSpPr>
          <p:cNvPr id="14" name="グループ化 13"/>
          <p:cNvGrpSpPr/>
          <p:nvPr/>
        </p:nvGrpSpPr>
        <p:grpSpPr>
          <a:xfrm>
            <a:off x="791580" y="1772816"/>
            <a:ext cx="7560840" cy="4934436"/>
            <a:chOff x="395536" y="1772816"/>
            <a:chExt cx="7560840" cy="4934436"/>
          </a:xfrm>
        </p:grpSpPr>
        <p:sp>
          <p:nvSpPr>
            <p:cNvPr id="2" name="テキスト ボックス 1"/>
            <p:cNvSpPr txBox="1"/>
            <p:nvPr/>
          </p:nvSpPr>
          <p:spPr>
            <a:xfrm>
              <a:off x="4788024" y="3933056"/>
              <a:ext cx="1531188" cy="253916"/>
            </a:xfrm>
            <a:prstGeom prst="rect">
              <a:avLst/>
            </a:prstGeom>
            <a:noFill/>
          </p:spPr>
          <p:txBody>
            <a:bodyPr wrap="none" rtlCol="0">
              <a:spAutoFit/>
            </a:bodyPr>
            <a:lstStyle/>
            <a:p>
              <a:r>
                <a:rPr lang="ja-JP" altLang="en-US" sz="1050" dirty="0"/>
                <a:t>三隅地区体育祭の様子</a:t>
              </a:r>
              <a:endParaRPr kumimoji="1" lang="ja-JP" altLang="en-US" sz="1050" dirty="0"/>
            </a:p>
          </p:txBody>
        </p:sp>
        <p:sp>
          <p:nvSpPr>
            <p:cNvPr id="3" name="テキスト ボックス 2"/>
            <p:cNvSpPr txBox="1"/>
            <p:nvPr/>
          </p:nvSpPr>
          <p:spPr>
            <a:xfrm>
              <a:off x="395536" y="3933056"/>
              <a:ext cx="1858201" cy="253916"/>
            </a:xfrm>
            <a:prstGeom prst="rect">
              <a:avLst/>
            </a:prstGeom>
            <a:noFill/>
          </p:spPr>
          <p:txBody>
            <a:bodyPr wrap="none" rtlCol="0">
              <a:spAutoFit/>
            </a:bodyPr>
            <a:lstStyle/>
            <a:p>
              <a:r>
                <a:rPr lang="ja-JP" altLang="en-US" sz="1050" dirty="0"/>
                <a:t>三隅上地区ホタル祭りの様子</a:t>
              </a:r>
              <a:endParaRPr kumimoji="1" lang="ja-JP" altLang="en-US" sz="1050" dirty="0"/>
            </a:p>
          </p:txBody>
        </p:sp>
        <p:sp>
          <p:nvSpPr>
            <p:cNvPr id="8" name="テキスト ボックス 7"/>
            <p:cNvSpPr txBox="1"/>
            <p:nvPr/>
          </p:nvSpPr>
          <p:spPr>
            <a:xfrm>
              <a:off x="395536" y="6453336"/>
              <a:ext cx="3248005" cy="253916"/>
            </a:xfrm>
            <a:prstGeom prst="rect">
              <a:avLst/>
            </a:prstGeom>
            <a:noFill/>
          </p:spPr>
          <p:txBody>
            <a:bodyPr wrap="none" rtlCol="0">
              <a:spAutoFit/>
            </a:bodyPr>
            <a:lstStyle/>
            <a:p>
              <a:r>
                <a:rPr lang="ja-JP" altLang="en-US" sz="1050" dirty="0"/>
                <a:t>市の広報紙や回覧板なども自治会を通じて配布される</a:t>
              </a:r>
              <a:endParaRPr kumimoji="1" lang="ja-JP" altLang="en-US" sz="1050" dirty="0"/>
            </a:p>
          </p:txBody>
        </p:sp>
        <p:sp>
          <p:nvSpPr>
            <p:cNvPr id="9" name="テキスト ボックス 8"/>
            <p:cNvSpPr txBox="1"/>
            <p:nvPr/>
          </p:nvSpPr>
          <p:spPr>
            <a:xfrm>
              <a:off x="4788024" y="6453336"/>
              <a:ext cx="1954381" cy="253916"/>
            </a:xfrm>
            <a:prstGeom prst="rect">
              <a:avLst/>
            </a:prstGeom>
            <a:noFill/>
          </p:spPr>
          <p:txBody>
            <a:bodyPr wrap="none" rtlCol="0">
              <a:spAutoFit/>
            </a:bodyPr>
            <a:lstStyle/>
            <a:p>
              <a:r>
                <a:rPr lang="ja-JP" altLang="en-US" sz="1050" dirty="0"/>
                <a:t>三隅上地区ふるさと祭りの様子</a:t>
              </a:r>
              <a:endParaRPr kumimoji="1" lang="ja-JP" altLang="en-US" sz="1050" dirty="0"/>
            </a:p>
          </p:txBody>
        </p:sp>
        <p:pic>
          <p:nvPicPr>
            <p:cNvPr id="11" name="図 10" descr="IMG_6823_R.JPG"/>
            <p:cNvPicPr>
              <a:picLocks noChangeAspect="1"/>
            </p:cNvPicPr>
            <p:nvPr/>
          </p:nvPicPr>
          <p:blipFill>
            <a:blip r:embed="rId3" cstate="print"/>
            <a:stretch>
              <a:fillRect/>
            </a:stretch>
          </p:blipFill>
          <p:spPr>
            <a:xfrm>
              <a:off x="395536" y="4293096"/>
              <a:ext cx="3168352" cy="2160000"/>
            </a:xfrm>
            <a:prstGeom prst="rect">
              <a:avLst/>
            </a:prstGeom>
          </p:spPr>
        </p:pic>
        <p:pic>
          <p:nvPicPr>
            <p:cNvPr id="12" name="図 11" descr="上地区ホタル祭り住民交流.jpg"/>
            <p:cNvPicPr>
              <a:picLocks noChangeAspect="1"/>
            </p:cNvPicPr>
            <p:nvPr/>
          </p:nvPicPr>
          <p:blipFill>
            <a:blip r:embed="rId4" cstate="print"/>
            <a:stretch>
              <a:fillRect/>
            </a:stretch>
          </p:blipFill>
          <p:spPr>
            <a:xfrm>
              <a:off x="4788024" y="4293096"/>
              <a:ext cx="3168352" cy="2160240"/>
            </a:xfrm>
            <a:prstGeom prst="rect">
              <a:avLst/>
            </a:prstGeom>
          </p:spPr>
        </p:pic>
        <p:pic>
          <p:nvPicPr>
            <p:cNvPr id="13" name="図 12" descr="三隅地区体育祭_R.jpg"/>
            <p:cNvPicPr>
              <a:picLocks noChangeAspect="1"/>
            </p:cNvPicPr>
            <p:nvPr/>
          </p:nvPicPr>
          <p:blipFill>
            <a:blip r:embed="rId5" cstate="print"/>
            <a:stretch>
              <a:fillRect/>
            </a:stretch>
          </p:blipFill>
          <p:spPr>
            <a:xfrm>
              <a:off x="4788024" y="1772816"/>
              <a:ext cx="3168352" cy="2160000"/>
            </a:xfrm>
            <a:prstGeom prst="rect">
              <a:avLst/>
            </a:prstGeom>
          </p:spPr>
        </p:pic>
        <p:pic>
          <p:nvPicPr>
            <p:cNvPr id="1026" name="Picture 2" descr="D:\写真作業用\Resize\三隅上地区ほたる祭り_R.jpg"/>
            <p:cNvPicPr>
              <a:picLocks noChangeAspect="1" noChangeArrowheads="1"/>
            </p:cNvPicPr>
            <p:nvPr/>
          </p:nvPicPr>
          <p:blipFill>
            <a:blip r:embed="rId6" cstate="print">
              <a:lum bright="10000"/>
            </a:blip>
            <a:srcRect/>
            <a:stretch>
              <a:fillRect/>
            </a:stretch>
          </p:blipFill>
          <p:spPr bwMode="auto">
            <a:xfrm>
              <a:off x="395536" y="1772816"/>
              <a:ext cx="3168352" cy="2160000"/>
            </a:xfrm>
            <a:prstGeom prst="rect">
              <a:avLst/>
            </a:prstGeom>
            <a:noFill/>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自治会紹介.png"/>
          <p:cNvPicPr>
            <a:picLocks noChangeAspect="1"/>
          </p:cNvPicPr>
          <p:nvPr/>
        </p:nvPicPr>
        <p:blipFill>
          <a:blip r:embed="rId2" cstate="print"/>
          <a:stretch>
            <a:fillRect/>
          </a:stretch>
        </p:blipFill>
        <p:spPr>
          <a:xfrm>
            <a:off x="567259" y="311153"/>
            <a:ext cx="8009482" cy="62356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1520" y="116632"/>
            <a:ext cx="2295821" cy="369332"/>
          </a:xfrm>
          <a:prstGeom prst="rect">
            <a:avLst/>
          </a:prstGeom>
          <a:noFill/>
        </p:spPr>
        <p:txBody>
          <a:bodyPr wrap="none" rtlCol="0">
            <a:spAutoFit/>
          </a:bodyPr>
          <a:lstStyle/>
          <a:p>
            <a:r>
              <a:rPr lang="ja-JP" altLang="en-US" dirty="0"/>
              <a:t>地域の主な行事・祭り</a:t>
            </a:r>
            <a:endParaRPr kumimoji="1" lang="ja-JP" altLang="en-US" dirty="0"/>
          </a:p>
        </p:txBody>
      </p:sp>
      <p:sp>
        <p:nvSpPr>
          <p:cNvPr id="2" name="テキスト ボックス 1"/>
          <p:cNvSpPr txBox="1"/>
          <p:nvPr/>
        </p:nvSpPr>
        <p:spPr>
          <a:xfrm>
            <a:off x="827584" y="3933056"/>
            <a:ext cx="1665841" cy="253916"/>
          </a:xfrm>
          <a:prstGeom prst="rect">
            <a:avLst/>
          </a:prstGeom>
          <a:noFill/>
        </p:spPr>
        <p:txBody>
          <a:bodyPr wrap="none" rtlCol="0">
            <a:spAutoFit/>
          </a:bodyPr>
          <a:lstStyle/>
          <a:p>
            <a:r>
              <a:rPr lang="ja-JP" altLang="en-US" sz="1050" dirty="0"/>
              <a:t>三隅川鮎放流事業の様子</a:t>
            </a:r>
            <a:endParaRPr kumimoji="1" lang="ja-JP" altLang="en-US" sz="1050" dirty="0"/>
          </a:p>
        </p:txBody>
      </p:sp>
      <p:sp>
        <p:nvSpPr>
          <p:cNvPr id="3" name="テキスト ボックス 2"/>
          <p:cNvSpPr txBox="1"/>
          <p:nvPr/>
        </p:nvSpPr>
        <p:spPr>
          <a:xfrm>
            <a:off x="5220072" y="3933056"/>
            <a:ext cx="1588897" cy="253916"/>
          </a:xfrm>
          <a:prstGeom prst="rect">
            <a:avLst/>
          </a:prstGeom>
          <a:noFill/>
        </p:spPr>
        <p:txBody>
          <a:bodyPr wrap="none" rtlCol="0">
            <a:spAutoFit/>
          </a:bodyPr>
          <a:lstStyle/>
          <a:p>
            <a:r>
              <a:rPr lang="ja-JP" altLang="en-US" sz="1050" dirty="0"/>
              <a:t>上地区ホタル祭りの様子</a:t>
            </a:r>
            <a:endParaRPr kumimoji="1" lang="ja-JP" altLang="en-US" sz="1050" dirty="0"/>
          </a:p>
        </p:txBody>
      </p:sp>
      <p:sp>
        <p:nvSpPr>
          <p:cNvPr id="4" name="テキスト ボックス 3"/>
          <p:cNvSpPr txBox="1"/>
          <p:nvPr/>
        </p:nvSpPr>
        <p:spPr>
          <a:xfrm>
            <a:off x="5220072" y="6381328"/>
            <a:ext cx="1531188" cy="253916"/>
          </a:xfrm>
          <a:prstGeom prst="rect">
            <a:avLst/>
          </a:prstGeom>
          <a:noFill/>
        </p:spPr>
        <p:txBody>
          <a:bodyPr wrap="none" rtlCol="0">
            <a:spAutoFit/>
          </a:bodyPr>
          <a:lstStyle/>
          <a:p>
            <a:r>
              <a:rPr lang="ja-JP" altLang="en-US" sz="1050" dirty="0"/>
              <a:t>三隅地区体育祭の様子</a:t>
            </a:r>
            <a:endParaRPr kumimoji="1" lang="ja-JP" altLang="en-US" sz="1050" dirty="0"/>
          </a:p>
        </p:txBody>
      </p:sp>
      <p:sp>
        <p:nvSpPr>
          <p:cNvPr id="5" name="テキスト ボックス 4"/>
          <p:cNvSpPr txBox="1"/>
          <p:nvPr/>
        </p:nvSpPr>
        <p:spPr>
          <a:xfrm>
            <a:off x="827584" y="6381328"/>
            <a:ext cx="1989647" cy="253916"/>
          </a:xfrm>
          <a:prstGeom prst="rect">
            <a:avLst/>
          </a:prstGeom>
          <a:noFill/>
        </p:spPr>
        <p:txBody>
          <a:bodyPr wrap="none" rtlCol="0">
            <a:spAutoFit/>
          </a:bodyPr>
          <a:lstStyle/>
          <a:p>
            <a:r>
              <a:rPr lang="ja-JP" altLang="en-US" sz="1050" dirty="0"/>
              <a:t>みすみハーブを</a:t>
            </a:r>
            <a:r>
              <a:rPr lang="ja-JP" altLang="en-US" sz="1050" dirty="0" err="1"/>
              <a:t>愉しむ</a:t>
            </a:r>
            <a:r>
              <a:rPr lang="ja-JP" altLang="en-US" sz="1050" dirty="0"/>
              <a:t>日の様子</a:t>
            </a:r>
            <a:endParaRPr kumimoji="1" lang="ja-JP" altLang="en-US" sz="1050" dirty="0"/>
          </a:p>
        </p:txBody>
      </p:sp>
      <p:grpSp>
        <p:nvGrpSpPr>
          <p:cNvPr id="19" name="グループ化 18"/>
          <p:cNvGrpSpPr/>
          <p:nvPr/>
        </p:nvGrpSpPr>
        <p:grpSpPr>
          <a:xfrm>
            <a:off x="324000" y="676800"/>
            <a:ext cx="7059374" cy="1223412"/>
            <a:chOff x="755576" y="676800"/>
            <a:chExt cx="7059374" cy="1223412"/>
          </a:xfrm>
        </p:grpSpPr>
        <p:sp>
          <p:nvSpPr>
            <p:cNvPr id="7" name="テキスト ボックス 6"/>
            <p:cNvSpPr txBox="1"/>
            <p:nvPr/>
          </p:nvSpPr>
          <p:spPr>
            <a:xfrm>
              <a:off x="755576" y="676800"/>
              <a:ext cx="3395481" cy="900246"/>
            </a:xfrm>
            <a:prstGeom prst="rect">
              <a:avLst/>
            </a:prstGeom>
            <a:noFill/>
          </p:spPr>
          <p:txBody>
            <a:bodyPr wrap="none" rtlCol="0">
              <a:spAutoFit/>
            </a:bodyPr>
            <a:lstStyle/>
            <a:p>
              <a:r>
                <a:rPr kumimoji="1" lang="en-US" altLang="ja-JP" sz="1050" dirty="0"/>
                <a:t>4</a:t>
              </a:r>
              <a:r>
                <a:rPr kumimoji="1" lang="ja-JP" altLang="en-US" sz="1050" dirty="0"/>
                <a:t>月　</a:t>
              </a:r>
              <a:r>
                <a:rPr lang="ja-JP" altLang="en-US" sz="1050" dirty="0"/>
                <a:t>　三隅川鮎放流事業・清風剣道大会・清風柔道大会</a:t>
              </a:r>
              <a:endParaRPr kumimoji="1" lang="en-US" altLang="ja-JP" sz="1050" dirty="0"/>
            </a:p>
            <a:p>
              <a:r>
                <a:rPr lang="en-US" altLang="ja-JP" sz="1050" dirty="0"/>
                <a:t>5</a:t>
              </a:r>
              <a:r>
                <a:rPr lang="ja-JP" altLang="en-US" sz="1050" dirty="0"/>
                <a:t>月　　三隅地区ソフトボール大会</a:t>
              </a:r>
              <a:endParaRPr lang="en-US" altLang="ja-JP" sz="1050" dirty="0"/>
            </a:p>
            <a:p>
              <a:r>
                <a:rPr lang="en-US" altLang="ja-JP" sz="1050" dirty="0"/>
                <a:t>6</a:t>
              </a:r>
              <a:r>
                <a:rPr kumimoji="1" lang="ja-JP" altLang="en-US" sz="1050" dirty="0"/>
                <a:t>月　　</a:t>
              </a:r>
              <a:r>
                <a:rPr lang="ja-JP" altLang="en-US" sz="1050" dirty="0"/>
                <a:t>上地区ホタル祭り・みすみハーブを</a:t>
              </a:r>
              <a:r>
                <a:rPr lang="ja-JP" altLang="en-US" sz="1050" dirty="0" err="1"/>
                <a:t>愉しむ</a:t>
              </a:r>
              <a:r>
                <a:rPr lang="ja-JP" altLang="en-US" sz="1050" dirty="0"/>
                <a:t>日</a:t>
              </a:r>
              <a:endParaRPr lang="en-US" altLang="ja-JP" sz="1050" dirty="0"/>
            </a:p>
            <a:p>
              <a:r>
                <a:rPr kumimoji="1" lang="ja-JP" altLang="en-US" sz="1050" dirty="0"/>
                <a:t>　　　 　三隅地区体育祭（隔年開催）</a:t>
              </a:r>
              <a:endParaRPr kumimoji="1" lang="en-US" altLang="ja-JP" sz="1050" dirty="0"/>
            </a:p>
            <a:p>
              <a:r>
                <a:rPr lang="en-US" altLang="ja-JP" sz="1050" dirty="0"/>
                <a:t>7</a:t>
              </a:r>
              <a:r>
                <a:rPr lang="ja-JP" altLang="en-US" sz="1050" dirty="0"/>
                <a:t>月　　クリーンウォーク</a:t>
              </a:r>
              <a:r>
                <a:rPr lang="en-US" altLang="ja-JP" sz="1050" dirty="0"/>
                <a:t>in</a:t>
              </a:r>
              <a:r>
                <a:rPr lang="ja-JP" altLang="en-US" sz="1050" dirty="0"/>
                <a:t>三隅</a:t>
              </a:r>
              <a:endParaRPr kumimoji="1" lang="en-US" altLang="ja-JP" sz="1050" dirty="0"/>
            </a:p>
          </p:txBody>
        </p:sp>
        <p:sp>
          <p:nvSpPr>
            <p:cNvPr id="8" name="テキスト ボックス 7"/>
            <p:cNvSpPr txBox="1"/>
            <p:nvPr/>
          </p:nvSpPr>
          <p:spPr>
            <a:xfrm>
              <a:off x="5155248" y="676800"/>
              <a:ext cx="2659702" cy="1223412"/>
            </a:xfrm>
            <a:prstGeom prst="rect">
              <a:avLst/>
            </a:prstGeom>
            <a:noFill/>
          </p:spPr>
          <p:txBody>
            <a:bodyPr wrap="none" rtlCol="0">
              <a:spAutoFit/>
            </a:bodyPr>
            <a:lstStyle/>
            <a:p>
              <a:r>
                <a:rPr lang="ja-JP" altLang="en-US" sz="1050" dirty="0"/>
                <a:t>　</a:t>
              </a:r>
              <a:r>
                <a:rPr lang="en-US" altLang="ja-JP" sz="1050" dirty="0"/>
                <a:t>8</a:t>
              </a:r>
              <a:r>
                <a:rPr lang="ja-JP" altLang="en-US" sz="1050" dirty="0"/>
                <a:t>月　　湯免温泉祭り・清風キャラバン</a:t>
              </a:r>
              <a:endParaRPr lang="en-US" altLang="ja-JP" sz="1050" dirty="0"/>
            </a:p>
            <a:p>
              <a:r>
                <a:rPr lang="ja-JP" altLang="en-US" sz="1050" dirty="0"/>
                <a:t>　</a:t>
              </a:r>
              <a:r>
                <a:rPr lang="en-US" altLang="ja-JP" sz="1050" dirty="0"/>
                <a:t>9</a:t>
              </a:r>
              <a:r>
                <a:rPr lang="ja-JP" altLang="en-US" sz="1050" dirty="0"/>
                <a:t>月　　三隅八幡宮秋季例大祭</a:t>
              </a:r>
              <a:endParaRPr lang="en-US" altLang="ja-JP" sz="1050" dirty="0"/>
            </a:p>
            <a:p>
              <a:r>
                <a:rPr lang="en-US" altLang="ja-JP" sz="1050" dirty="0"/>
                <a:t> 10</a:t>
              </a:r>
              <a:r>
                <a:rPr kumimoji="1" lang="ja-JP" altLang="en-US" sz="1050" dirty="0"/>
                <a:t>月　</a:t>
              </a:r>
              <a:r>
                <a:rPr lang="ja-JP" altLang="en-US" sz="1050" dirty="0"/>
                <a:t>  </a:t>
              </a:r>
              <a:r>
                <a:rPr kumimoji="1" lang="ja-JP" altLang="en-US" sz="1050" dirty="0"/>
                <a:t> </a:t>
              </a:r>
              <a:r>
                <a:rPr lang="ja-JP" altLang="en-US" sz="1050" dirty="0"/>
                <a:t>みすみふるさと祭り・みすみ文化祭</a:t>
              </a:r>
              <a:endParaRPr kumimoji="1" lang="en-US" altLang="ja-JP" sz="1050" dirty="0"/>
            </a:p>
            <a:p>
              <a:r>
                <a:rPr lang="en-US" altLang="ja-JP" sz="1050" dirty="0"/>
                <a:t> 11</a:t>
              </a:r>
              <a:r>
                <a:rPr lang="ja-JP" altLang="en-US" sz="1050" dirty="0"/>
                <a:t>月　　上地区ふるさと祭り</a:t>
              </a:r>
              <a:endParaRPr lang="en-US" altLang="ja-JP" sz="1050" dirty="0"/>
            </a:p>
            <a:p>
              <a:r>
                <a:rPr lang="en-US" altLang="ja-JP" sz="1050" dirty="0"/>
                <a:t> 12</a:t>
              </a:r>
              <a:r>
                <a:rPr lang="ja-JP" altLang="en-US" sz="1050" dirty="0"/>
                <a:t>月　　駅伝大会</a:t>
              </a:r>
              <a:endParaRPr lang="en-US" altLang="ja-JP" sz="1050" dirty="0"/>
            </a:p>
            <a:p>
              <a:r>
                <a:rPr lang="ja-JP" altLang="en-US" sz="1050" dirty="0"/>
                <a:t>　</a:t>
              </a:r>
              <a:r>
                <a:rPr lang="en-US" altLang="ja-JP" sz="1050" dirty="0"/>
                <a:t>2</a:t>
              </a:r>
              <a:r>
                <a:rPr lang="ja-JP" altLang="en-US" sz="1050" dirty="0"/>
                <a:t>月　　地区子ども会（餅つき大会）</a:t>
              </a:r>
              <a:endParaRPr lang="en-US" altLang="ja-JP" sz="1050" dirty="0"/>
            </a:p>
            <a:p>
              <a:endParaRPr kumimoji="1" lang="en-US" altLang="ja-JP" sz="1050" dirty="0"/>
            </a:p>
          </p:txBody>
        </p:sp>
      </p:grpSp>
      <p:pic>
        <p:nvPicPr>
          <p:cNvPr id="14" name="図 13" descr="IMG_3067.JPG"/>
          <p:cNvPicPr>
            <a:picLocks noChangeAspect="1"/>
          </p:cNvPicPr>
          <p:nvPr/>
        </p:nvPicPr>
        <p:blipFill>
          <a:blip r:embed="rId2" cstate="print"/>
          <a:stretch>
            <a:fillRect/>
          </a:stretch>
        </p:blipFill>
        <p:spPr>
          <a:xfrm>
            <a:off x="827584" y="1772816"/>
            <a:ext cx="3168352" cy="2160000"/>
          </a:xfrm>
          <a:prstGeom prst="rect">
            <a:avLst/>
          </a:prstGeom>
        </p:spPr>
      </p:pic>
      <p:pic>
        <p:nvPicPr>
          <p:cNvPr id="15" name="図 14" descr="三隅ホタル祭り.jpg"/>
          <p:cNvPicPr>
            <a:picLocks noChangeAspect="1"/>
          </p:cNvPicPr>
          <p:nvPr/>
        </p:nvPicPr>
        <p:blipFill>
          <a:blip r:embed="rId3" cstate="print"/>
          <a:stretch>
            <a:fillRect/>
          </a:stretch>
        </p:blipFill>
        <p:spPr>
          <a:xfrm>
            <a:off x="5220072" y="1772816"/>
            <a:ext cx="3168351" cy="2160000"/>
          </a:xfrm>
          <a:prstGeom prst="rect">
            <a:avLst/>
          </a:prstGeom>
        </p:spPr>
      </p:pic>
      <p:pic>
        <p:nvPicPr>
          <p:cNvPr id="13" name="図 12" descr="ハーブを愉しむ日_R.jpg"/>
          <p:cNvPicPr>
            <a:picLocks noChangeAspect="1"/>
          </p:cNvPicPr>
          <p:nvPr/>
        </p:nvPicPr>
        <p:blipFill>
          <a:blip r:embed="rId4" cstate="print"/>
          <a:stretch>
            <a:fillRect/>
          </a:stretch>
        </p:blipFill>
        <p:spPr>
          <a:xfrm>
            <a:off x="827584" y="4221088"/>
            <a:ext cx="3168352" cy="2160000"/>
          </a:xfrm>
          <a:prstGeom prst="rect">
            <a:avLst/>
          </a:prstGeom>
        </p:spPr>
      </p:pic>
      <p:pic>
        <p:nvPicPr>
          <p:cNvPr id="16" name="図 15" descr="三隅地区体育祭２_R.jpg"/>
          <p:cNvPicPr>
            <a:picLocks noChangeAspect="1"/>
          </p:cNvPicPr>
          <p:nvPr/>
        </p:nvPicPr>
        <p:blipFill>
          <a:blip r:embed="rId5" cstate="print"/>
          <a:stretch>
            <a:fillRect/>
          </a:stretch>
        </p:blipFill>
        <p:spPr>
          <a:xfrm>
            <a:off x="5220072" y="4221088"/>
            <a:ext cx="3168352" cy="2160000"/>
          </a:xfrm>
          <a:prstGeom prst="rect">
            <a:avLst/>
          </a:prstGeom>
        </p:spPr>
      </p:pic>
      <p:pic>
        <p:nvPicPr>
          <p:cNvPr id="18" name="Picture 3"/>
          <p:cNvPicPr>
            <a:picLocks noChangeAspect="1" noChangeArrowheads="1"/>
          </p:cNvPicPr>
          <p:nvPr/>
        </p:nvPicPr>
        <p:blipFill>
          <a:blip r:embed="rId6" cstate="print"/>
          <a:srcRect/>
          <a:stretch>
            <a:fillRect/>
          </a:stretch>
        </p:blipFill>
        <p:spPr bwMode="auto">
          <a:xfrm>
            <a:off x="0" y="475200"/>
            <a:ext cx="9144762" cy="8555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4813</TotalTime>
  <Words>2782</Words>
  <Application>Microsoft Office PowerPoint</Application>
  <PresentationFormat>画面に合わせる (4:3)</PresentationFormat>
  <Paragraphs>210</Paragraphs>
  <Slides>25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25</vt:i4>
      </vt:variant>
    </vt:vector>
  </HeadingPairs>
  <TitlesOfParts>
    <vt:vector size="31" baseType="lpstr">
      <vt:lpstr>HG丸ｺﾞｼｯｸM-PRO</vt:lpstr>
      <vt:lpstr>ＭＳ Ｐゴシック</vt:lpstr>
      <vt:lpstr>ＭＳ ゴシック</vt:lpstr>
      <vt:lpstr>Arial</vt:lpstr>
      <vt:lpstr>Calibri</vt:lpstr>
      <vt:lpstr>Office テーマ</vt:lpstr>
      <vt:lpstr>三隅上（みすみかみ） 地域情報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三隅上（みすみかみ）地区 地域情報</dc:title>
  <dc:creator>Administrator</dc:creator>
  <cp:lastModifiedBy>企画統計係 國重　真弓</cp:lastModifiedBy>
  <cp:revision>450</cp:revision>
  <dcterms:created xsi:type="dcterms:W3CDTF">2021-05-13T06:41:00Z</dcterms:created>
  <dcterms:modified xsi:type="dcterms:W3CDTF">2025-01-21T01:41:51Z</dcterms:modified>
</cp:coreProperties>
</file>