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77" r:id="rId3"/>
    <p:sldId id="260" r:id="rId4"/>
    <p:sldId id="261" r:id="rId5"/>
    <p:sldId id="283" r:id="rId6"/>
    <p:sldId id="263" r:id="rId7"/>
    <p:sldId id="264" r:id="rId8"/>
    <p:sldId id="265" r:id="rId9"/>
    <p:sldId id="266" r:id="rId10"/>
    <p:sldId id="267" r:id="rId11"/>
    <p:sldId id="268" r:id="rId12"/>
    <p:sldId id="269" r:id="rId13"/>
    <p:sldId id="270" r:id="rId14"/>
    <p:sldId id="271" r:id="rId15"/>
    <p:sldId id="273" r:id="rId16"/>
    <p:sldId id="275" r:id="rId17"/>
    <p:sldId id="278" r:id="rId18"/>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1" d="100"/>
          <a:sy n="101" d="100"/>
        </p:scale>
        <p:origin x="29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3F1A4745-84BD-49FB-807B-F02984963D4D}" type="datetimeFigureOut">
              <a:rPr kumimoji="1" lang="ja-JP" altLang="en-US" smtClean="0"/>
              <a:pPr/>
              <a:t>2025/1/29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347991F5-8CC3-49EA-B4E8-EF07A10FB603}"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3F1A4745-84BD-49FB-807B-F02984963D4D}" type="datetimeFigureOut">
              <a:rPr kumimoji="1" lang="ja-JP" altLang="en-US" smtClean="0"/>
              <a:pPr/>
              <a:t>2025/1/29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347991F5-8CC3-49EA-B4E8-EF07A10FB603}"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3F1A4745-84BD-49FB-807B-F02984963D4D}" type="datetimeFigureOut">
              <a:rPr kumimoji="1" lang="ja-JP" altLang="en-US" smtClean="0"/>
              <a:pPr/>
              <a:t>2025/1/29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347991F5-8CC3-49EA-B4E8-EF07A10FB603}"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3F1A4745-84BD-49FB-807B-F02984963D4D}" type="datetimeFigureOut">
              <a:rPr kumimoji="1" lang="ja-JP" altLang="en-US" smtClean="0"/>
              <a:pPr/>
              <a:t>2025/1/29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347991F5-8CC3-49EA-B4E8-EF07A10FB603}"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3F1A4745-84BD-49FB-807B-F02984963D4D}" type="datetimeFigureOut">
              <a:rPr kumimoji="1" lang="ja-JP" altLang="en-US" smtClean="0"/>
              <a:pPr/>
              <a:t>2025/1/29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347991F5-8CC3-49EA-B4E8-EF07A10FB603}"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3F1A4745-84BD-49FB-807B-F02984963D4D}" type="datetimeFigureOut">
              <a:rPr kumimoji="1" lang="ja-JP" altLang="en-US" smtClean="0"/>
              <a:pPr/>
              <a:t>2025/1/29</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347991F5-8CC3-49EA-B4E8-EF07A10FB603}"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3F1A4745-84BD-49FB-807B-F02984963D4D}" type="datetimeFigureOut">
              <a:rPr kumimoji="1" lang="ja-JP" altLang="en-US" smtClean="0"/>
              <a:pPr/>
              <a:t>2025/1/29</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347991F5-8CC3-49EA-B4E8-EF07A10FB603}"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3F1A4745-84BD-49FB-807B-F02984963D4D}" type="datetimeFigureOut">
              <a:rPr kumimoji="1" lang="ja-JP" altLang="en-US" smtClean="0"/>
              <a:pPr/>
              <a:t>2025/1/29</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347991F5-8CC3-49EA-B4E8-EF07A10FB603}"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3F1A4745-84BD-49FB-807B-F02984963D4D}" type="datetimeFigureOut">
              <a:rPr kumimoji="1" lang="ja-JP" altLang="en-US" smtClean="0"/>
              <a:pPr/>
              <a:t>2025/1/29</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347991F5-8CC3-49EA-B4E8-EF07A10FB603}"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3F1A4745-84BD-49FB-807B-F02984963D4D}" type="datetimeFigureOut">
              <a:rPr kumimoji="1" lang="ja-JP" altLang="en-US" smtClean="0"/>
              <a:pPr/>
              <a:t>2025/1/29</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347991F5-8CC3-49EA-B4E8-EF07A10FB603}"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3F1A4745-84BD-49FB-807B-F02984963D4D}" type="datetimeFigureOut">
              <a:rPr kumimoji="1" lang="ja-JP" altLang="en-US" smtClean="0"/>
              <a:pPr/>
              <a:t>2025/1/29</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347991F5-8CC3-49EA-B4E8-EF07A10FB603}"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1A4745-84BD-49FB-807B-F02984963D4D}" type="datetimeFigureOut">
              <a:rPr kumimoji="1" lang="ja-JP" altLang="en-US" smtClean="0"/>
              <a:pPr/>
              <a:t>2025/1/29</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7991F5-8CC3-49EA-B4E8-EF07A10FB603}"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1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 Id="rId5" Type="http://schemas.openxmlformats.org/officeDocument/2006/relationships/image" Target="../media/image38.jpeg"/><Relationship Id="rId4" Type="http://schemas.openxmlformats.org/officeDocument/2006/relationships/image" Target="../media/image37.jpeg"/></Relationships>
</file>

<file path=ppt/slides/_rels/slide1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 Id="rId5" Type="http://schemas.openxmlformats.org/officeDocument/2006/relationships/image" Target="../media/image42.jpeg"/><Relationship Id="rId4" Type="http://schemas.openxmlformats.org/officeDocument/2006/relationships/image" Target="../media/image41.jpeg"/></Relationships>
</file>

<file path=ppt/slides/_rels/slide1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 Id="rId5" Type="http://schemas.openxmlformats.org/officeDocument/2006/relationships/image" Target="../media/image46.jpeg"/><Relationship Id="rId4" Type="http://schemas.openxmlformats.org/officeDocument/2006/relationships/image" Target="../media/image45.jpeg"/></Relationships>
</file>

<file path=ppt/slides/_rels/slide1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7.xml"/><Relationship Id="rId4" Type="http://schemas.openxmlformats.org/officeDocument/2006/relationships/image" Target="../media/image51.jpeg"/></Relationships>
</file>

<file path=ppt/slides/_rels/slide1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jpeg"/></Relationships>
</file>

<file path=ppt/slides/_rels/slide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685800" y="332656"/>
            <a:ext cx="7772400" cy="1008112"/>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ja-JP" altLang="en-US" sz="3200" dirty="0">
                <a:latin typeface="+mj-lt"/>
                <a:ea typeface="+mj-ea"/>
                <a:cs typeface="+mj-cs"/>
              </a:rPr>
              <a:t>日置</a:t>
            </a:r>
            <a:r>
              <a:rPr kumimoji="1" lang="ja-JP" altLang="en-US" sz="3200" b="0" i="0" u="none" strike="noStrike" kern="1200" cap="none" spc="0" normalizeH="0" baseline="0" noProof="0" dirty="0">
                <a:ln>
                  <a:noFill/>
                </a:ln>
                <a:solidFill>
                  <a:schemeClr val="tx1"/>
                </a:solidFill>
                <a:effectLst/>
                <a:uLnTx/>
                <a:uFillTx/>
                <a:latin typeface="+mj-lt"/>
                <a:ea typeface="+mj-ea"/>
                <a:cs typeface="+mj-cs"/>
              </a:rPr>
              <a:t>（へき） 地域情報</a:t>
            </a:r>
          </a:p>
        </p:txBody>
      </p:sp>
      <p:sp>
        <p:nvSpPr>
          <p:cNvPr id="3" name="テキスト ボックス 2"/>
          <p:cNvSpPr txBox="1"/>
          <p:nvPr/>
        </p:nvSpPr>
        <p:spPr>
          <a:xfrm>
            <a:off x="755577" y="5661248"/>
            <a:ext cx="7848872" cy="646331"/>
          </a:xfrm>
          <a:prstGeom prst="rect">
            <a:avLst/>
          </a:prstGeom>
          <a:noFill/>
        </p:spPr>
        <p:txBody>
          <a:bodyPr wrap="square" rtlCol="0">
            <a:spAutoFit/>
          </a:bodyPr>
          <a:lstStyle/>
          <a:p>
            <a:r>
              <a:rPr kumimoji="1" lang="ja-JP" altLang="en-US" dirty="0"/>
              <a:t>日置平野とよばれる田園地帯が広がり、畜産業や漁業のほか、</a:t>
            </a:r>
            <a:r>
              <a:rPr lang="ja-JP" altLang="en-US" dirty="0"/>
              <a:t>会社もあります。</a:t>
            </a:r>
            <a:r>
              <a:rPr kumimoji="1" lang="ja-JP" altLang="en-US" dirty="0"/>
              <a:t>農業が盛ん</a:t>
            </a:r>
            <a:r>
              <a:rPr lang="ja-JP" altLang="en-US" dirty="0"/>
              <a:t>な地域で最近では次世代を担う若者たちが頑張っています</a:t>
            </a:r>
            <a:r>
              <a:rPr kumimoji="1" lang="ja-JP" altLang="en-US" dirty="0"/>
              <a:t>。</a:t>
            </a:r>
          </a:p>
        </p:txBody>
      </p:sp>
      <p:pic>
        <p:nvPicPr>
          <p:cNvPr id="4" name="図 3" descr="日置平野_R.jpg"/>
          <p:cNvPicPr>
            <a:picLocks noChangeAspect="1"/>
          </p:cNvPicPr>
          <p:nvPr/>
        </p:nvPicPr>
        <p:blipFill>
          <a:blip r:embed="rId2" cstate="print"/>
          <a:srcRect t="4708" b="28227"/>
          <a:stretch>
            <a:fillRect/>
          </a:stretch>
        </p:blipFill>
        <p:spPr>
          <a:xfrm>
            <a:off x="1512000" y="1267044"/>
            <a:ext cx="6120000" cy="410445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51520" y="116632"/>
            <a:ext cx="2295821" cy="369332"/>
          </a:xfrm>
          <a:prstGeom prst="rect">
            <a:avLst/>
          </a:prstGeom>
          <a:noFill/>
        </p:spPr>
        <p:txBody>
          <a:bodyPr wrap="none" rtlCol="0">
            <a:spAutoFit/>
          </a:bodyPr>
          <a:lstStyle/>
          <a:p>
            <a:r>
              <a:rPr lang="ja-JP" altLang="en-US" dirty="0"/>
              <a:t>地域の主な行事・祭り</a:t>
            </a:r>
            <a:endParaRPr kumimoji="1" lang="ja-JP" altLang="en-US" dirty="0"/>
          </a:p>
        </p:txBody>
      </p:sp>
      <p:sp>
        <p:nvSpPr>
          <p:cNvPr id="3" name="テキスト ボックス 2"/>
          <p:cNvSpPr txBox="1"/>
          <p:nvPr/>
        </p:nvSpPr>
        <p:spPr>
          <a:xfrm>
            <a:off x="323528" y="676800"/>
            <a:ext cx="2026517" cy="1061829"/>
          </a:xfrm>
          <a:prstGeom prst="rect">
            <a:avLst/>
          </a:prstGeom>
          <a:noFill/>
        </p:spPr>
        <p:txBody>
          <a:bodyPr wrap="none" rtlCol="0">
            <a:spAutoFit/>
          </a:bodyPr>
          <a:lstStyle/>
          <a:p>
            <a:r>
              <a:rPr lang="ja-JP" altLang="en-US" sz="1050" dirty="0"/>
              <a:t>　</a:t>
            </a:r>
            <a:r>
              <a:rPr lang="en-US" altLang="ja-JP" sz="1050" dirty="0"/>
              <a:t>2</a:t>
            </a:r>
            <a:r>
              <a:rPr kumimoji="1" lang="ja-JP" altLang="en-US" sz="1050" dirty="0"/>
              <a:t>月　　</a:t>
            </a:r>
            <a:r>
              <a:rPr lang="ja-JP" altLang="en-US" sz="1050" dirty="0"/>
              <a:t>日置駅伝大会</a:t>
            </a:r>
            <a:endParaRPr kumimoji="1" lang="en-US" altLang="ja-JP" sz="1050" dirty="0"/>
          </a:p>
          <a:p>
            <a:r>
              <a:rPr kumimoji="1" lang="ja-JP" altLang="en-US" sz="1050" dirty="0"/>
              <a:t>　</a:t>
            </a:r>
            <a:r>
              <a:rPr lang="en-US" altLang="ja-JP" sz="1050" dirty="0"/>
              <a:t>4</a:t>
            </a:r>
            <a:r>
              <a:rPr kumimoji="1" lang="ja-JP" altLang="en-US" sz="1050" dirty="0"/>
              <a:t>月　　</a:t>
            </a:r>
            <a:r>
              <a:rPr lang="ja-JP" altLang="en-US" sz="1050" dirty="0"/>
              <a:t>日置つつじ祭り</a:t>
            </a:r>
            <a:r>
              <a:rPr lang="en-US" altLang="ja-JP" sz="1050" dirty="0"/>
              <a:t>in</a:t>
            </a:r>
            <a:r>
              <a:rPr lang="ja-JP" altLang="en-US" sz="1050" dirty="0"/>
              <a:t>千畳敷</a:t>
            </a:r>
            <a:endParaRPr lang="en-US" altLang="ja-JP" sz="1050" dirty="0"/>
          </a:p>
          <a:p>
            <a:r>
              <a:rPr lang="ja-JP" altLang="en-US" sz="1050" dirty="0"/>
              <a:t>　</a:t>
            </a:r>
            <a:r>
              <a:rPr lang="en-US" altLang="ja-JP" sz="1050" dirty="0"/>
              <a:t>8</a:t>
            </a:r>
            <a:r>
              <a:rPr lang="ja-JP" altLang="en-US" sz="1050" dirty="0"/>
              <a:t>月　　</a:t>
            </a:r>
            <a:r>
              <a:rPr lang="ja-JP" altLang="en-US" sz="1050" dirty="0" err="1"/>
              <a:t>汗汗</a:t>
            </a:r>
            <a:r>
              <a:rPr lang="ja-JP" altLang="en-US" sz="1050" dirty="0"/>
              <a:t>フェスタ</a:t>
            </a:r>
            <a:r>
              <a:rPr lang="en-US" altLang="ja-JP" sz="1050" dirty="0"/>
              <a:t>in</a:t>
            </a:r>
            <a:r>
              <a:rPr lang="ja-JP" altLang="en-US" sz="1050" dirty="0"/>
              <a:t>千畳敷</a:t>
            </a:r>
            <a:endParaRPr lang="en-US" altLang="ja-JP" sz="1050" dirty="0"/>
          </a:p>
          <a:p>
            <a:endParaRPr lang="en-US" altLang="ja-JP" sz="1050" dirty="0"/>
          </a:p>
          <a:p>
            <a:endParaRPr lang="en-US" altLang="ja-JP" sz="1050" dirty="0"/>
          </a:p>
          <a:p>
            <a:endParaRPr kumimoji="1" lang="en-US" altLang="ja-JP" sz="1050" dirty="0"/>
          </a:p>
        </p:txBody>
      </p:sp>
      <p:sp>
        <p:nvSpPr>
          <p:cNvPr id="4" name="テキスト ボックス 3"/>
          <p:cNvSpPr txBox="1"/>
          <p:nvPr/>
        </p:nvSpPr>
        <p:spPr>
          <a:xfrm>
            <a:off x="4723200" y="676800"/>
            <a:ext cx="1598515" cy="577081"/>
          </a:xfrm>
          <a:prstGeom prst="rect">
            <a:avLst/>
          </a:prstGeom>
          <a:noFill/>
        </p:spPr>
        <p:txBody>
          <a:bodyPr wrap="none" rtlCol="0">
            <a:spAutoFit/>
          </a:bodyPr>
          <a:lstStyle/>
          <a:p>
            <a:r>
              <a:rPr lang="en-US" altLang="ja-JP" sz="1050" dirty="0"/>
              <a:t>11</a:t>
            </a:r>
            <a:r>
              <a:rPr lang="ja-JP" altLang="en-US" sz="1050" dirty="0"/>
              <a:t>月　　日置ふるさと祭り</a:t>
            </a:r>
            <a:endParaRPr lang="en-US" altLang="ja-JP" sz="1050" dirty="0"/>
          </a:p>
          <a:p>
            <a:r>
              <a:rPr lang="ja-JP" altLang="en-US" sz="1050" dirty="0"/>
              <a:t>　　　　　</a:t>
            </a:r>
            <a:endParaRPr lang="en-US" altLang="ja-JP" sz="1050" dirty="0"/>
          </a:p>
          <a:p>
            <a:endParaRPr kumimoji="1" lang="en-US" altLang="ja-JP" sz="1050" dirty="0"/>
          </a:p>
        </p:txBody>
      </p:sp>
      <p:grpSp>
        <p:nvGrpSpPr>
          <p:cNvPr id="5" name="グループ化 4"/>
          <p:cNvGrpSpPr/>
          <p:nvPr/>
        </p:nvGrpSpPr>
        <p:grpSpPr>
          <a:xfrm>
            <a:off x="791580" y="3933056"/>
            <a:ext cx="8223986" cy="2846204"/>
            <a:chOff x="395536" y="3933056"/>
            <a:chExt cx="8223986" cy="2846204"/>
          </a:xfrm>
        </p:grpSpPr>
        <p:sp>
          <p:nvSpPr>
            <p:cNvPr id="6" name="テキスト ボックス 5"/>
            <p:cNvSpPr txBox="1"/>
            <p:nvPr/>
          </p:nvSpPr>
          <p:spPr>
            <a:xfrm>
              <a:off x="395536" y="3933056"/>
              <a:ext cx="992579" cy="253916"/>
            </a:xfrm>
            <a:prstGeom prst="rect">
              <a:avLst/>
            </a:prstGeom>
            <a:noFill/>
          </p:spPr>
          <p:txBody>
            <a:bodyPr wrap="none" rtlCol="0">
              <a:spAutoFit/>
            </a:bodyPr>
            <a:lstStyle/>
            <a:p>
              <a:r>
                <a:rPr kumimoji="1" lang="ja-JP" altLang="en-US" sz="1050" dirty="0"/>
                <a:t>日置駅伝大会</a:t>
              </a:r>
            </a:p>
          </p:txBody>
        </p:sp>
        <p:sp>
          <p:nvSpPr>
            <p:cNvPr id="7" name="テキスト ボックス 6"/>
            <p:cNvSpPr txBox="1"/>
            <p:nvPr/>
          </p:nvSpPr>
          <p:spPr>
            <a:xfrm>
              <a:off x="4788024" y="3933056"/>
              <a:ext cx="2855269" cy="253916"/>
            </a:xfrm>
            <a:prstGeom prst="rect">
              <a:avLst/>
            </a:prstGeom>
            <a:noFill/>
          </p:spPr>
          <p:txBody>
            <a:bodyPr wrap="none" rtlCol="0">
              <a:spAutoFit/>
            </a:bodyPr>
            <a:lstStyle/>
            <a:p>
              <a:r>
                <a:rPr lang="ja-JP" altLang="en-US" sz="1050" dirty="0"/>
                <a:t>日置つつじ祭り</a:t>
              </a:r>
              <a:r>
                <a:rPr lang="en-US" altLang="ja-JP" sz="1050" dirty="0"/>
                <a:t>in</a:t>
              </a:r>
              <a:r>
                <a:rPr lang="ja-JP" altLang="en-US" sz="1050" dirty="0"/>
                <a:t>千畳敷　地域の特産品が並ぶ</a:t>
              </a:r>
              <a:endParaRPr kumimoji="1" lang="ja-JP" altLang="en-US" sz="1050" dirty="0"/>
            </a:p>
          </p:txBody>
        </p:sp>
        <p:sp>
          <p:nvSpPr>
            <p:cNvPr id="8" name="テキスト ボックス 7"/>
            <p:cNvSpPr txBox="1"/>
            <p:nvPr/>
          </p:nvSpPr>
          <p:spPr>
            <a:xfrm>
              <a:off x="4788024" y="6525344"/>
              <a:ext cx="3831498" cy="253916"/>
            </a:xfrm>
            <a:prstGeom prst="rect">
              <a:avLst/>
            </a:prstGeom>
            <a:noFill/>
          </p:spPr>
          <p:txBody>
            <a:bodyPr wrap="none" rtlCol="0">
              <a:spAutoFit/>
            </a:bodyPr>
            <a:lstStyle/>
            <a:p>
              <a:r>
                <a:rPr lang="ja-JP" altLang="en-US" sz="1050" dirty="0"/>
                <a:t>日置ふるさと祭り　大人気の松茸狩りゲームは毎年行列ができる</a:t>
              </a:r>
              <a:endParaRPr kumimoji="1" lang="ja-JP" altLang="en-US" sz="1050" dirty="0"/>
            </a:p>
          </p:txBody>
        </p:sp>
        <p:sp>
          <p:nvSpPr>
            <p:cNvPr id="9" name="テキスト ボックス 8"/>
            <p:cNvSpPr txBox="1"/>
            <p:nvPr/>
          </p:nvSpPr>
          <p:spPr>
            <a:xfrm>
              <a:off x="395536" y="6525344"/>
              <a:ext cx="2762295" cy="253916"/>
            </a:xfrm>
            <a:prstGeom prst="rect">
              <a:avLst/>
            </a:prstGeom>
            <a:noFill/>
          </p:spPr>
          <p:txBody>
            <a:bodyPr wrap="none" rtlCol="0">
              <a:spAutoFit/>
            </a:bodyPr>
            <a:lstStyle/>
            <a:p>
              <a:r>
                <a:rPr lang="ja-JP" altLang="en-US" sz="1050" dirty="0" err="1"/>
                <a:t>汗汗</a:t>
              </a:r>
              <a:r>
                <a:rPr lang="ja-JP" altLang="en-US" sz="1050" dirty="0"/>
                <a:t>フェスタ</a:t>
              </a:r>
              <a:r>
                <a:rPr lang="en-US" altLang="ja-JP" sz="1050" dirty="0"/>
                <a:t>in</a:t>
              </a:r>
              <a:r>
                <a:rPr lang="ja-JP" altLang="en-US" sz="1050" dirty="0"/>
                <a:t>千畳敷　全国から参加者が集う</a:t>
              </a:r>
              <a:endParaRPr kumimoji="1" lang="ja-JP" altLang="en-US" sz="1050" dirty="0"/>
            </a:p>
          </p:txBody>
        </p:sp>
      </p:grpSp>
      <p:pic>
        <p:nvPicPr>
          <p:cNvPr id="10" name="図 9" descr="あそうダム走ろう大会_R.jpg"/>
          <p:cNvPicPr>
            <a:picLocks noChangeAspect="1"/>
          </p:cNvPicPr>
          <p:nvPr/>
        </p:nvPicPr>
        <p:blipFill>
          <a:blip r:embed="rId2" cstate="print"/>
          <a:stretch>
            <a:fillRect/>
          </a:stretch>
        </p:blipFill>
        <p:spPr>
          <a:xfrm>
            <a:off x="5201784" y="1772816"/>
            <a:ext cx="3168352" cy="2160000"/>
          </a:xfrm>
          <a:prstGeom prst="rect">
            <a:avLst/>
          </a:prstGeom>
        </p:spPr>
      </p:pic>
      <p:sp>
        <p:nvSpPr>
          <p:cNvPr id="14" name="正方形/長方形 13"/>
          <p:cNvSpPr/>
          <p:nvPr/>
        </p:nvSpPr>
        <p:spPr>
          <a:xfrm>
            <a:off x="0" y="476672"/>
            <a:ext cx="9144000" cy="7200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5" name="図 14" descr="汗汗フェスタ_R.jpg"/>
          <p:cNvPicPr>
            <a:picLocks noChangeAspect="1"/>
          </p:cNvPicPr>
          <p:nvPr/>
        </p:nvPicPr>
        <p:blipFill>
          <a:blip r:embed="rId3" cstate="print"/>
          <a:stretch>
            <a:fillRect/>
          </a:stretch>
        </p:blipFill>
        <p:spPr>
          <a:xfrm>
            <a:off x="773864" y="4365104"/>
            <a:ext cx="3168352" cy="2160000"/>
          </a:xfrm>
          <a:prstGeom prst="rect">
            <a:avLst/>
          </a:prstGeom>
        </p:spPr>
      </p:pic>
      <p:pic>
        <p:nvPicPr>
          <p:cNvPr id="16" name="図 15" descr="日置駅伝大会_R.jpg"/>
          <p:cNvPicPr>
            <a:picLocks noChangeAspect="1"/>
          </p:cNvPicPr>
          <p:nvPr/>
        </p:nvPicPr>
        <p:blipFill>
          <a:blip r:embed="rId4" cstate="print"/>
          <a:stretch>
            <a:fillRect/>
          </a:stretch>
        </p:blipFill>
        <p:spPr>
          <a:xfrm>
            <a:off x="773864" y="1772816"/>
            <a:ext cx="3168000" cy="2160240"/>
          </a:xfrm>
          <a:prstGeom prst="rect">
            <a:avLst/>
          </a:prstGeom>
        </p:spPr>
      </p:pic>
      <p:pic>
        <p:nvPicPr>
          <p:cNvPr id="17" name="図 16" descr="日置ふるさと祭り松茸狩りゲーム_R.jpg"/>
          <p:cNvPicPr>
            <a:picLocks noChangeAspect="1"/>
          </p:cNvPicPr>
          <p:nvPr/>
        </p:nvPicPr>
        <p:blipFill>
          <a:blip r:embed="rId5" cstate="print"/>
          <a:stretch>
            <a:fillRect/>
          </a:stretch>
        </p:blipFill>
        <p:spPr>
          <a:xfrm>
            <a:off x="5166352" y="4365104"/>
            <a:ext cx="3168352" cy="2160000"/>
          </a:xfrm>
          <a:prstGeom prst="rect">
            <a:avLst/>
          </a:prstGeom>
        </p:spPr>
      </p:pic>
      <p:pic>
        <p:nvPicPr>
          <p:cNvPr id="18" name="図 17" descr="日置つつじ祭り_R.jpg"/>
          <p:cNvPicPr>
            <a:picLocks noChangeAspect="1"/>
          </p:cNvPicPr>
          <p:nvPr/>
        </p:nvPicPr>
        <p:blipFill>
          <a:blip r:embed="rId6" cstate="print"/>
          <a:stretch>
            <a:fillRect/>
          </a:stretch>
        </p:blipFill>
        <p:spPr>
          <a:xfrm>
            <a:off x="5148064" y="1772816"/>
            <a:ext cx="3248120" cy="21600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51520" y="116632"/>
            <a:ext cx="3770584" cy="369332"/>
          </a:xfrm>
          <a:prstGeom prst="rect">
            <a:avLst/>
          </a:prstGeom>
          <a:noFill/>
        </p:spPr>
        <p:txBody>
          <a:bodyPr wrap="none" rtlCol="0">
            <a:spAutoFit/>
          </a:bodyPr>
          <a:lstStyle/>
          <a:p>
            <a:r>
              <a:rPr lang="ja-JP" altLang="en-US" dirty="0"/>
              <a:t>日置</a:t>
            </a:r>
            <a:r>
              <a:rPr kumimoji="1" lang="ja-JP" altLang="en-US" dirty="0"/>
              <a:t>地区の遊び場・おすすめスポット</a:t>
            </a:r>
          </a:p>
        </p:txBody>
      </p:sp>
      <p:grpSp>
        <p:nvGrpSpPr>
          <p:cNvPr id="3" name="グループ化 2"/>
          <p:cNvGrpSpPr/>
          <p:nvPr/>
        </p:nvGrpSpPr>
        <p:grpSpPr>
          <a:xfrm>
            <a:off x="791580" y="763200"/>
            <a:ext cx="7031352" cy="6016060"/>
            <a:chOff x="395536" y="763200"/>
            <a:chExt cx="7031352" cy="6016060"/>
          </a:xfrm>
        </p:grpSpPr>
        <p:sp>
          <p:nvSpPr>
            <p:cNvPr id="4" name="テキスト ボックス 3"/>
            <p:cNvSpPr txBox="1"/>
            <p:nvPr/>
          </p:nvSpPr>
          <p:spPr>
            <a:xfrm>
              <a:off x="4788024" y="3502800"/>
              <a:ext cx="2425664" cy="253916"/>
            </a:xfrm>
            <a:prstGeom prst="rect">
              <a:avLst/>
            </a:prstGeom>
            <a:noFill/>
          </p:spPr>
          <p:txBody>
            <a:bodyPr wrap="none" rtlCol="0">
              <a:spAutoFit/>
            </a:bodyPr>
            <a:lstStyle/>
            <a:p>
              <a:r>
                <a:rPr lang="ja-JP" altLang="en-US" sz="1050" dirty="0"/>
                <a:t>市民は無料で日帰りキャンプを楽しめる</a:t>
              </a:r>
              <a:endParaRPr kumimoji="1" lang="ja-JP" altLang="en-US" sz="1050" dirty="0"/>
            </a:p>
          </p:txBody>
        </p:sp>
        <p:sp>
          <p:nvSpPr>
            <p:cNvPr id="5" name="テキスト ボックス 4"/>
            <p:cNvSpPr txBox="1"/>
            <p:nvPr/>
          </p:nvSpPr>
          <p:spPr>
            <a:xfrm>
              <a:off x="395536" y="3502800"/>
              <a:ext cx="184731" cy="253916"/>
            </a:xfrm>
            <a:prstGeom prst="rect">
              <a:avLst/>
            </a:prstGeom>
            <a:noFill/>
          </p:spPr>
          <p:txBody>
            <a:bodyPr wrap="none" rtlCol="0">
              <a:spAutoFit/>
            </a:bodyPr>
            <a:lstStyle/>
            <a:p>
              <a:endParaRPr lang="en-US" altLang="ja-JP" sz="1050" dirty="0"/>
            </a:p>
          </p:txBody>
        </p:sp>
        <p:sp>
          <p:nvSpPr>
            <p:cNvPr id="6" name="テキスト ボックス 5"/>
            <p:cNvSpPr txBox="1"/>
            <p:nvPr/>
          </p:nvSpPr>
          <p:spPr>
            <a:xfrm>
              <a:off x="395536" y="6525344"/>
              <a:ext cx="3055645" cy="253916"/>
            </a:xfrm>
            <a:prstGeom prst="rect">
              <a:avLst/>
            </a:prstGeom>
            <a:noFill/>
          </p:spPr>
          <p:txBody>
            <a:bodyPr wrap="none" rtlCol="0">
              <a:spAutoFit/>
            </a:bodyPr>
            <a:lstStyle/>
            <a:p>
              <a:r>
                <a:rPr kumimoji="1" lang="ja-JP" altLang="en-US" sz="1050" dirty="0"/>
                <a:t>夏は一面にハマユウが咲き、ビーチに彩りを添える</a:t>
              </a:r>
            </a:p>
          </p:txBody>
        </p:sp>
        <p:sp>
          <p:nvSpPr>
            <p:cNvPr id="7" name="テキスト ボックス 6"/>
            <p:cNvSpPr txBox="1"/>
            <p:nvPr/>
          </p:nvSpPr>
          <p:spPr>
            <a:xfrm>
              <a:off x="4788024" y="6525344"/>
              <a:ext cx="2638864" cy="253916"/>
            </a:xfrm>
            <a:prstGeom prst="rect">
              <a:avLst/>
            </a:prstGeom>
            <a:noFill/>
          </p:spPr>
          <p:txBody>
            <a:bodyPr wrap="none" rtlCol="0">
              <a:spAutoFit/>
            </a:bodyPr>
            <a:lstStyle/>
            <a:p>
              <a:r>
                <a:rPr kumimoji="1" lang="ja-JP" altLang="en-US" sz="1050" dirty="0"/>
                <a:t>夏場は海水浴・キャンプを楽しむ客で賑わう</a:t>
              </a:r>
            </a:p>
          </p:txBody>
        </p:sp>
        <p:sp>
          <p:nvSpPr>
            <p:cNvPr id="8" name="テキスト ボックス 7"/>
            <p:cNvSpPr txBox="1"/>
            <p:nvPr/>
          </p:nvSpPr>
          <p:spPr>
            <a:xfrm>
              <a:off x="395536" y="763200"/>
              <a:ext cx="2406428" cy="500137"/>
            </a:xfrm>
            <a:prstGeom prst="rect">
              <a:avLst/>
            </a:prstGeom>
            <a:noFill/>
          </p:spPr>
          <p:txBody>
            <a:bodyPr wrap="none" rtlCol="0">
              <a:spAutoFit/>
            </a:bodyPr>
            <a:lstStyle/>
            <a:p>
              <a:r>
                <a:rPr lang="ja-JP" altLang="en-US" sz="1600" b="1" dirty="0"/>
                <a:t>千畳敷（高原キャンプ場）</a:t>
              </a:r>
              <a:endParaRPr kumimoji="1" lang="en-US" altLang="ja-JP" sz="1600" b="1" dirty="0"/>
            </a:p>
            <a:p>
              <a:r>
                <a:rPr kumimoji="1" lang="ja-JP" altLang="en-US" sz="1050" dirty="0"/>
                <a:t>住所：長門市</a:t>
              </a:r>
              <a:r>
                <a:rPr lang="ja-JP" altLang="en-US" sz="1050" dirty="0"/>
                <a:t>日置中</a:t>
              </a:r>
              <a:r>
                <a:rPr lang="en-US" altLang="ja-JP" sz="1050" dirty="0"/>
                <a:t>1138-1</a:t>
              </a:r>
              <a:r>
                <a:rPr kumimoji="1" lang="ja-JP" altLang="en-US" sz="1050" dirty="0"/>
                <a:t>　　</a:t>
              </a:r>
            </a:p>
          </p:txBody>
        </p:sp>
        <p:sp>
          <p:nvSpPr>
            <p:cNvPr id="9" name="テキスト ボックス 8"/>
            <p:cNvSpPr txBox="1"/>
            <p:nvPr/>
          </p:nvSpPr>
          <p:spPr>
            <a:xfrm>
              <a:off x="395536" y="3861048"/>
              <a:ext cx="3021981" cy="500137"/>
            </a:xfrm>
            <a:prstGeom prst="rect">
              <a:avLst/>
            </a:prstGeom>
            <a:noFill/>
          </p:spPr>
          <p:txBody>
            <a:bodyPr wrap="none" rtlCol="0">
              <a:spAutoFit/>
            </a:bodyPr>
            <a:lstStyle/>
            <a:p>
              <a:r>
                <a:rPr lang="ja-JP" altLang="en-US" sz="1600" b="1" dirty="0"/>
                <a:t>二位ノ浜海水浴場（キャンプ場）</a:t>
              </a:r>
              <a:endParaRPr lang="en-US" altLang="ja-JP" sz="1600" dirty="0"/>
            </a:p>
            <a:p>
              <a:r>
                <a:rPr lang="ja-JP" altLang="en-US" sz="1050" dirty="0"/>
                <a:t>住所：長門市日置中</a:t>
              </a:r>
              <a:r>
                <a:rPr lang="en-US" altLang="ja-JP" sz="1050" dirty="0"/>
                <a:t>11026-24</a:t>
              </a:r>
              <a:r>
                <a:rPr lang="ja-JP" altLang="en-US" sz="1050" dirty="0"/>
                <a:t>　　</a:t>
              </a:r>
              <a:endParaRPr kumimoji="1" lang="ja-JP" altLang="en-US" sz="1050" dirty="0"/>
            </a:p>
          </p:txBody>
        </p:sp>
      </p:grpSp>
      <p:sp>
        <p:nvSpPr>
          <p:cNvPr id="14" name="正方形/長方形 13"/>
          <p:cNvSpPr/>
          <p:nvPr/>
        </p:nvSpPr>
        <p:spPr>
          <a:xfrm>
            <a:off x="0" y="476672"/>
            <a:ext cx="9144000" cy="7200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5" name="図 14" descr="IMG_8796.JPG"/>
          <p:cNvPicPr>
            <a:picLocks noChangeAspect="1"/>
          </p:cNvPicPr>
          <p:nvPr/>
        </p:nvPicPr>
        <p:blipFill>
          <a:blip r:embed="rId2" cstate="print"/>
          <a:stretch>
            <a:fillRect/>
          </a:stretch>
        </p:blipFill>
        <p:spPr>
          <a:xfrm>
            <a:off x="783008" y="1340768"/>
            <a:ext cx="3168352" cy="2160000"/>
          </a:xfrm>
          <a:prstGeom prst="rect">
            <a:avLst/>
          </a:prstGeom>
        </p:spPr>
      </p:pic>
      <p:pic>
        <p:nvPicPr>
          <p:cNvPr id="20" name="図 19" descr="二位ノ浜 (1) 2.jpg"/>
          <p:cNvPicPr>
            <a:picLocks noChangeAspect="1"/>
          </p:cNvPicPr>
          <p:nvPr/>
        </p:nvPicPr>
        <p:blipFill>
          <a:blip r:embed="rId3" cstate="print"/>
          <a:stretch>
            <a:fillRect/>
          </a:stretch>
        </p:blipFill>
        <p:spPr>
          <a:xfrm>
            <a:off x="783008" y="4365104"/>
            <a:ext cx="3168352" cy="2160000"/>
          </a:xfrm>
          <a:prstGeom prst="rect">
            <a:avLst/>
          </a:prstGeom>
        </p:spPr>
      </p:pic>
      <p:pic>
        <p:nvPicPr>
          <p:cNvPr id="19" name="図 18" descr="千畳敷キャンプ３_R.jpg"/>
          <p:cNvPicPr>
            <a:picLocks noChangeAspect="1"/>
          </p:cNvPicPr>
          <p:nvPr/>
        </p:nvPicPr>
        <p:blipFill>
          <a:blip r:embed="rId4" cstate="print"/>
          <a:stretch>
            <a:fillRect/>
          </a:stretch>
        </p:blipFill>
        <p:spPr>
          <a:xfrm>
            <a:off x="5166352" y="1340768"/>
            <a:ext cx="3168352" cy="2160000"/>
          </a:xfrm>
          <a:prstGeom prst="rect">
            <a:avLst/>
          </a:prstGeom>
        </p:spPr>
      </p:pic>
      <p:pic>
        <p:nvPicPr>
          <p:cNvPr id="22" name="図 21" descr="二位の浜海水浴場_R.jpg"/>
          <p:cNvPicPr>
            <a:picLocks noChangeAspect="1"/>
          </p:cNvPicPr>
          <p:nvPr/>
        </p:nvPicPr>
        <p:blipFill>
          <a:blip r:embed="rId5" cstate="print"/>
          <a:stretch>
            <a:fillRect/>
          </a:stretch>
        </p:blipFill>
        <p:spPr>
          <a:xfrm>
            <a:off x="5166352" y="4365104"/>
            <a:ext cx="3168000" cy="2149232"/>
          </a:xfrm>
          <a:prstGeom prst="rect">
            <a:avLst/>
          </a:prstGeom>
        </p:spPr>
      </p:pic>
      <p:sp>
        <p:nvSpPr>
          <p:cNvPr id="16" name="テキスト ボックス 15"/>
          <p:cNvSpPr txBox="1"/>
          <p:nvPr/>
        </p:nvSpPr>
        <p:spPr>
          <a:xfrm>
            <a:off x="755576" y="3501008"/>
            <a:ext cx="2787943" cy="253916"/>
          </a:xfrm>
          <a:prstGeom prst="rect">
            <a:avLst/>
          </a:prstGeom>
          <a:noFill/>
        </p:spPr>
        <p:txBody>
          <a:bodyPr wrap="none" rtlCol="0">
            <a:spAutoFit/>
          </a:bodyPr>
          <a:lstStyle/>
          <a:p>
            <a:r>
              <a:rPr lang="ja-JP" altLang="en-US" sz="1050" dirty="0"/>
              <a:t>海と空のコバルトブルーの大パノラマが広がる</a:t>
            </a:r>
            <a:endParaRPr kumimoji="1" lang="ja-JP" altLang="en-US" sz="105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51520" y="116632"/>
            <a:ext cx="3770584" cy="369332"/>
          </a:xfrm>
          <a:prstGeom prst="rect">
            <a:avLst/>
          </a:prstGeom>
          <a:noFill/>
        </p:spPr>
        <p:txBody>
          <a:bodyPr wrap="none" rtlCol="0">
            <a:spAutoFit/>
          </a:bodyPr>
          <a:lstStyle/>
          <a:p>
            <a:r>
              <a:rPr lang="ja-JP" altLang="en-US" dirty="0"/>
              <a:t>日置</a:t>
            </a:r>
            <a:r>
              <a:rPr kumimoji="1" lang="ja-JP" altLang="en-US" dirty="0"/>
              <a:t>地区の遊び場・おすすめスポット</a:t>
            </a:r>
          </a:p>
        </p:txBody>
      </p:sp>
      <p:grpSp>
        <p:nvGrpSpPr>
          <p:cNvPr id="3" name="グループ化 2"/>
          <p:cNvGrpSpPr/>
          <p:nvPr/>
        </p:nvGrpSpPr>
        <p:grpSpPr>
          <a:xfrm>
            <a:off x="791580" y="763200"/>
            <a:ext cx="7659729" cy="6016060"/>
            <a:chOff x="395536" y="763200"/>
            <a:chExt cx="7659729" cy="6016060"/>
          </a:xfrm>
        </p:grpSpPr>
        <p:sp>
          <p:nvSpPr>
            <p:cNvPr id="4" name="テキスト ボックス 3"/>
            <p:cNvSpPr txBox="1"/>
            <p:nvPr/>
          </p:nvSpPr>
          <p:spPr>
            <a:xfrm>
              <a:off x="4788024" y="3502800"/>
              <a:ext cx="3267241" cy="253916"/>
            </a:xfrm>
            <a:prstGeom prst="rect">
              <a:avLst/>
            </a:prstGeom>
            <a:noFill/>
          </p:spPr>
          <p:txBody>
            <a:bodyPr wrap="none" rtlCol="0">
              <a:spAutoFit/>
            </a:bodyPr>
            <a:lstStyle/>
            <a:p>
              <a:r>
                <a:rPr lang="ja-JP" altLang="en-US" sz="1050" dirty="0"/>
                <a:t>グラウンド・公園・ウォーキングコースが整備されている</a:t>
              </a:r>
              <a:endParaRPr kumimoji="1" lang="ja-JP" altLang="en-US" sz="1050" dirty="0"/>
            </a:p>
          </p:txBody>
        </p:sp>
        <p:sp>
          <p:nvSpPr>
            <p:cNvPr id="5" name="テキスト ボックス 4"/>
            <p:cNvSpPr txBox="1"/>
            <p:nvPr/>
          </p:nvSpPr>
          <p:spPr>
            <a:xfrm>
              <a:off x="395536" y="3502800"/>
              <a:ext cx="3437159" cy="253916"/>
            </a:xfrm>
            <a:prstGeom prst="rect">
              <a:avLst/>
            </a:prstGeom>
            <a:noFill/>
          </p:spPr>
          <p:txBody>
            <a:bodyPr wrap="none" rtlCol="0">
              <a:spAutoFit/>
            </a:bodyPr>
            <a:lstStyle/>
            <a:p>
              <a:r>
                <a:rPr lang="ja-JP" altLang="en-US" sz="1050" dirty="0"/>
                <a:t>公園が整備されている高台からは日置中心部が見渡せる</a:t>
              </a:r>
              <a:endParaRPr lang="en-US" altLang="ja-JP" sz="1050" dirty="0"/>
            </a:p>
          </p:txBody>
        </p:sp>
        <p:sp>
          <p:nvSpPr>
            <p:cNvPr id="6" name="テキスト ボックス 5"/>
            <p:cNvSpPr txBox="1"/>
            <p:nvPr/>
          </p:nvSpPr>
          <p:spPr>
            <a:xfrm>
              <a:off x="395536" y="6525344"/>
              <a:ext cx="2518638" cy="253916"/>
            </a:xfrm>
            <a:prstGeom prst="rect">
              <a:avLst/>
            </a:prstGeom>
            <a:noFill/>
          </p:spPr>
          <p:txBody>
            <a:bodyPr wrap="none" rtlCol="0">
              <a:spAutoFit/>
            </a:bodyPr>
            <a:lstStyle/>
            <a:p>
              <a:r>
                <a:rPr lang="ja-JP" altLang="en-US" sz="1050" dirty="0"/>
                <a:t>深川湾を望む高台にある日帰り入浴施設</a:t>
              </a:r>
              <a:endParaRPr kumimoji="1" lang="ja-JP" altLang="en-US" sz="1050" dirty="0"/>
            </a:p>
          </p:txBody>
        </p:sp>
        <p:sp>
          <p:nvSpPr>
            <p:cNvPr id="7" name="テキスト ボックス 6"/>
            <p:cNvSpPr txBox="1"/>
            <p:nvPr/>
          </p:nvSpPr>
          <p:spPr>
            <a:xfrm>
              <a:off x="4788024" y="6525344"/>
              <a:ext cx="1864613" cy="253916"/>
            </a:xfrm>
            <a:prstGeom prst="rect">
              <a:avLst/>
            </a:prstGeom>
            <a:noFill/>
          </p:spPr>
          <p:txBody>
            <a:bodyPr wrap="none" rtlCol="0">
              <a:spAutoFit/>
            </a:bodyPr>
            <a:lstStyle/>
            <a:p>
              <a:r>
                <a:rPr kumimoji="1" lang="ja-JP" altLang="en-US" sz="1050" dirty="0"/>
                <a:t>露天風呂からの眺望は絶景　</a:t>
              </a:r>
            </a:p>
          </p:txBody>
        </p:sp>
        <p:sp>
          <p:nvSpPr>
            <p:cNvPr id="8" name="テキスト ボックス 7"/>
            <p:cNvSpPr txBox="1"/>
            <p:nvPr/>
          </p:nvSpPr>
          <p:spPr>
            <a:xfrm>
              <a:off x="395536" y="763200"/>
              <a:ext cx="1838965" cy="500137"/>
            </a:xfrm>
            <a:prstGeom prst="rect">
              <a:avLst/>
            </a:prstGeom>
            <a:noFill/>
          </p:spPr>
          <p:txBody>
            <a:bodyPr wrap="none" rtlCol="0">
              <a:spAutoFit/>
            </a:bodyPr>
            <a:lstStyle/>
            <a:p>
              <a:r>
                <a:rPr lang="ja-JP" altLang="en-US" sz="1600" b="1" dirty="0"/>
                <a:t>日置総合運動公園</a:t>
              </a:r>
              <a:endParaRPr kumimoji="1" lang="en-US" altLang="ja-JP" sz="1600" b="1" dirty="0"/>
            </a:p>
            <a:p>
              <a:r>
                <a:rPr kumimoji="1" lang="ja-JP" altLang="en-US" sz="1050" dirty="0"/>
                <a:t>住所：長門市</a:t>
              </a:r>
              <a:r>
                <a:rPr lang="ja-JP" altLang="en-US" sz="1050" dirty="0"/>
                <a:t>日置中</a:t>
              </a:r>
              <a:r>
                <a:rPr lang="en-US" altLang="ja-JP" sz="1050" dirty="0"/>
                <a:t>701</a:t>
              </a:r>
              <a:r>
                <a:rPr kumimoji="1" lang="ja-JP" altLang="en-US" sz="1050" dirty="0"/>
                <a:t>　　</a:t>
              </a:r>
            </a:p>
          </p:txBody>
        </p:sp>
        <p:sp>
          <p:nvSpPr>
            <p:cNvPr id="9" name="テキスト ボックス 8"/>
            <p:cNvSpPr txBox="1"/>
            <p:nvPr/>
          </p:nvSpPr>
          <p:spPr>
            <a:xfrm>
              <a:off x="395536" y="3861048"/>
              <a:ext cx="2446504" cy="500137"/>
            </a:xfrm>
            <a:prstGeom prst="rect">
              <a:avLst/>
            </a:prstGeom>
            <a:noFill/>
          </p:spPr>
          <p:txBody>
            <a:bodyPr wrap="none" rtlCol="0">
              <a:spAutoFit/>
            </a:bodyPr>
            <a:lstStyle/>
            <a:p>
              <a:r>
                <a:rPr lang="ja-JP" altLang="en-US" sz="1600" b="1" dirty="0"/>
                <a:t>黄波戸温泉交流センター</a:t>
              </a:r>
              <a:endParaRPr lang="en-US" altLang="ja-JP" sz="1600" dirty="0"/>
            </a:p>
            <a:p>
              <a:r>
                <a:rPr lang="ja-JP" altLang="en-US" sz="1050" dirty="0"/>
                <a:t>住所：長門市日置上</a:t>
              </a:r>
              <a:r>
                <a:rPr lang="en-US" altLang="ja-JP" sz="1050" dirty="0"/>
                <a:t>3137-1</a:t>
              </a:r>
              <a:r>
                <a:rPr lang="ja-JP" altLang="en-US" sz="1050" dirty="0"/>
                <a:t>　</a:t>
              </a:r>
              <a:endParaRPr kumimoji="1" lang="ja-JP" altLang="en-US" sz="1050" dirty="0"/>
            </a:p>
          </p:txBody>
        </p:sp>
      </p:grpSp>
      <p:sp>
        <p:nvSpPr>
          <p:cNvPr id="15" name="正方形/長方形 14"/>
          <p:cNvSpPr/>
          <p:nvPr/>
        </p:nvSpPr>
        <p:spPr>
          <a:xfrm>
            <a:off x="0" y="476672"/>
            <a:ext cx="9144000" cy="7200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7" name="図 16" descr="IMG_0642.JPG"/>
          <p:cNvPicPr>
            <a:picLocks noChangeAspect="1"/>
          </p:cNvPicPr>
          <p:nvPr/>
        </p:nvPicPr>
        <p:blipFill>
          <a:blip r:embed="rId2" cstate="print">
            <a:lum bright="10000"/>
          </a:blip>
          <a:stretch>
            <a:fillRect/>
          </a:stretch>
        </p:blipFill>
        <p:spPr>
          <a:xfrm>
            <a:off x="783008" y="4365104"/>
            <a:ext cx="3168352" cy="2160000"/>
          </a:xfrm>
          <a:prstGeom prst="rect">
            <a:avLst/>
          </a:prstGeom>
        </p:spPr>
      </p:pic>
      <p:pic>
        <p:nvPicPr>
          <p:cNvPr id="19" name="図 18" descr="黄波戸温泉②.JPG"/>
          <p:cNvPicPr>
            <a:picLocks noChangeAspect="1"/>
          </p:cNvPicPr>
          <p:nvPr/>
        </p:nvPicPr>
        <p:blipFill>
          <a:blip r:embed="rId3" cstate="print"/>
          <a:stretch>
            <a:fillRect/>
          </a:stretch>
        </p:blipFill>
        <p:spPr>
          <a:xfrm>
            <a:off x="5175496" y="4365104"/>
            <a:ext cx="3168352" cy="2160000"/>
          </a:xfrm>
          <a:prstGeom prst="rect">
            <a:avLst/>
          </a:prstGeom>
        </p:spPr>
      </p:pic>
      <p:pic>
        <p:nvPicPr>
          <p:cNvPr id="16" name="図 19"/>
          <p:cNvPicPr/>
          <p:nvPr/>
        </p:nvPicPr>
        <p:blipFill>
          <a:blip r:embed="rId4" cstate="print"/>
          <a:stretch/>
        </p:blipFill>
        <p:spPr>
          <a:xfrm>
            <a:off x="5148064" y="1340768"/>
            <a:ext cx="3168352" cy="2160240"/>
          </a:xfrm>
          <a:prstGeom prst="rect">
            <a:avLst/>
          </a:prstGeom>
          <a:ln>
            <a:noFill/>
          </a:ln>
        </p:spPr>
      </p:pic>
      <p:pic>
        <p:nvPicPr>
          <p:cNvPr id="18" name="図 17" descr="20211118154540_p_R.jpg"/>
          <p:cNvPicPr>
            <a:picLocks noChangeAspect="1"/>
          </p:cNvPicPr>
          <p:nvPr/>
        </p:nvPicPr>
        <p:blipFill>
          <a:blip r:embed="rId5" cstate="print"/>
          <a:stretch>
            <a:fillRect/>
          </a:stretch>
        </p:blipFill>
        <p:spPr>
          <a:xfrm>
            <a:off x="773864" y="1340768"/>
            <a:ext cx="3168352" cy="21600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23528" y="666408"/>
            <a:ext cx="8280920" cy="907941"/>
          </a:xfrm>
          <a:prstGeom prst="rect">
            <a:avLst/>
          </a:prstGeom>
          <a:noFill/>
        </p:spPr>
        <p:txBody>
          <a:bodyPr wrap="square" rtlCol="0">
            <a:spAutoFit/>
          </a:bodyPr>
          <a:lstStyle/>
          <a:p>
            <a:r>
              <a:rPr lang="ja-JP" altLang="en-US" sz="1600" b="1" dirty="0"/>
              <a:t>日置すいか</a:t>
            </a:r>
            <a:endParaRPr lang="en-US" altLang="ja-JP" sz="1600" b="1" dirty="0"/>
          </a:p>
          <a:p>
            <a:r>
              <a:rPr lang="ja-JP" altLang="en-US" sz="1050" dirty="0"/>
              <a:t>日置すいかは、甘みが強くシャキシャキした触感が人気の「祭りばやし７７７」という品種で、糖度が</a:t>
            </a:r>
            <a:r>
              <a:rPr lang="en-US" altLang="ja-JP" sz="1050" dirty="0"/>
              <a:t>11</a:t>
            </a:r>
            <a:r>
              <a:rPr lang="ja-JP" altLang="en-US" sz="1050" dirty="0"/>
              <a:t>度以上のものをいい、</a:t>
            </a:r>
            <a:r>
              <a:rPr lang="en-US" altLang="ja-JP" sz="1050" dirty="0"/>
              <a:t>2.1</a:t>
            </a:r>
            <a:r>
              <a:rPr lang="ja-JP" altLang="en-US" sz="1050" dirty="0"/>
              <a:t>ヘクタールで栽培    </a:t>
            </a:r>
            <a:endParaRPr lang="en-US" altLang="ja-JP" sz="1050" dirty="0"/>
          </a:p>
          <a:p>
            <a:r>
              <a:rPr lang="en-US" altLang="ja-JP" sz="1050" dirty="0"/>
              <a:t> </a:t>
            </a:r>
            <a:r>
              <a:rPr lang="ja-JP" altLang="en-US" sz="1050" dirty="0"/>
              <a:t>されています。</a:t>
            </a:r>
            <a:endParaRPr lang="en-US" altLang="ja-JP" sz="1600" b="1" dirty="0"/>
          </a:p>
          <a:p>
            <a:endParaRPr kumimoji="1" lang="ja-JP" altLang="en-US" sz="1600" b="1" dirty="0"/>
          </a:p>
        </p:txBody>
      </p:sp>
      <p:sp>
        <p:nvSpPr>
          <p:cNvPr id="3" name="テキスト ボックス 2"/>
          <p:cNvSpPr txBox="1"/>
          <p:nvPr/>
        </p:nvSpPr>
        <p:spPr>
          <a:xfrm>
            <a:off x="1835696" y="1124744"/>
            <a:ext cx="184731" cy="253916"/>
          </a:xfrm>
          <a:prstGeom prst="rect">
            <a:avLst/>
          </a:prstGeom>
          <a:noFill/>
        </p:spPr>
        <p:txBody>
          <a:bodyPr wrap="none" rtlCol="0">
            <a:spAutoFit/>
          </a:bodyPr>
          <a:lstStyle/>
          <a:p>
            <a:endParaRPr kumimoji="1" lang="ja-JP" altLang="en-US" sz="1050" dirty="0"/>
          </a:p>
        </p:txBody>
      </p:sp>
      <p:sp>
        <p:nvSpPr>
          <p:cNvPr id="4" name="テキスト ボックス 3"/>
          <p:cNvSpPr txBox="1"/>
          <p:nvPr/>
        </p:nvSpPr>
        <p:spPr>
          <a:xfrm>
            <a:off x="395536" y="3789040"/>
            <a:ext cx="5262979" cy="500137"/>
          </a:xfrm>
          <a:prstGeom prst="rect">
            <a:avLst/>
          </a:prstGeom>
          <a:noFill/>
        </p:spPr>
        <p:txBody>
          <a:bodyPr wrap="none" rtlCol="0">
            <a:spAutoFit/>
          </a:bodyPr>
          <a:lstStyle/>
          <a:p>
            <a:r>
              <a:rPr lang="ja-JP" altLang="en-US" sz="1600" b="1" dirty="0"/>
              <a:t>ふるさと工房　風の家（手づくりハム・ベーコン）</a:t>
            </a:r>
            <a:endParaRPr lang="en-US" altLang="ja-JP" sz="1600" b="1" dirty="0"/>
          </a:p>
          <a:p>
            <a:r>
              <a:rPr lang="ja-JP" altLang="en-US" sz="1050" dirty="0"/>
              <a:t>商品はすべて手作りで、原材料の選定から一つ一つ丁寧に真心を込めて製造しています。</a:t>
            </a:r>
            <a:endParaRPr kumimoji="1" lang="ja-JP" altLang="en-US" sz="1050" dirty="0"/>
          </a:p>
        </p:txBody>
      </p:sp>
      <p:grpSp>
        <p:nvGrpSpPr>
          <p:cNvPr id="5" name="グループ化 4"/>
          <p:cNvGrpSpPr/>
          <p:nvPr/>
        </p:nvGrpSpPr>
        <p:grpSpPr>
          <a:xfrm>
            <a:off x="791580" y="3501008"/>
            <a:ext cx="7921018" cy="3278252"/>
            <a:chOff x="395536" y="3501008"/>
            <a:chExt cx="7921018" cy="3278252"/>
          </a:xfrm>
        </p:grpSpPr>
        <p:sp>
          <p:nvSpPr>
            <p:cNvPr id="6" name="テキスト ボックス 5"/>
            <p:cNvSpPr txBox="1"/>
            <p:nvPr/>
          </p:nvSpPr>
          <p:spPr>
            <a:xfrm>
              <a:off x="395536" y="3501008"/>
              <a:ext cx="723275" cy="253916"/>
            </a:xfrm>
            <a:prstGeom prst="rect">
              <a:avLst/>
            </a:prstGeom>
            <a:noFill/>
          </p:spPr>
          <p:txBody>
            <a:bodyPr wrap="none" rtlCol="0">
              <a:spAutoFit/>
            </a:bodyPr>
            <a:lstStyle/>
            <a:p>
              <a:r>
                <a:rPr lang="ja-JP" altLang="en-US" sz="1050" dirty="0"/>
                <a:t>収穫風景</a:t>
              </a:r>
              <a:endParaRPr kumimoji="1" lang="ja-JP" altLang="en-US" sz="1050" dirty="0"/>
            </a:p>
          </p:txBody>
        </p:sp>
        <p:sp>
          <p:nvSpPr>
            <p:cNvPr id="7" name="テキスト ボックス 6"/>
            <p:cNvSpPr txBox="1"/>
            <p:nvPr/>
          </p:nvSpPr>
          <p:spPr>
            <a:xfrm>
              <a:off x="4788024" y="3501008"/>
              <a:ext cx="2906565" cy="253916"/>
            </a:xfrm>
            <a:prstGeom prst="rect">
              <a:avLst/>
            </a:prstGeom>
            <a:noFill/>
          </p:spPr>
          <p:txBody>
            <a:bodyPr wrap="none" rtlCol="0">
              <a:spAutoFit/>
            </a:bodyPr>
            <a:lstStyle/>
            <a:p>
              <a:r>
                <a:rPr kumimoji="1" lang="ja-JP" altLang="en-US" sz="1050" dirty="0"/>
                <a:t>糖度と品質をチェックする出荷目慣らし会の様子</a:t>
              </a:r>
            </a:p>
          </p:txBody>
        </p:sp>
        <p:sp>
          <p:nvSpPr>
            <p:cNvPr id="8" name="テキスト ボックス 7"/>
            <p:cNvSpPr txBox="1"/>
            <p:nvPr/>
          </p:nvSpPr>
          <p:spPr>
            <a:xfrm>
              <a:off x="4788024" y="6525344"/>
              <a:ext cx="3528530" cy="253916"/>
            </a:xfrm>
            <a:prstGeom prst="rect">
              <a:avLst/>
            </a:prstGeom>
            <a:noFill/>
          </p:spPr>
          <p:txBody>
            <a:bodyPr wrap="none" rtlCol="0">
              <a:spAutoFit/>
            </a:bodyPr>
            <a:lstStyle/>
            <a:p>
              <a:r>
                <a:rPr kumimoji="1" lang="ja-JP" altLang="en-US" sz="1050" dirty="0"/>
                <a:t>手作業により丁寧に作り上げられるハムは人気商品の一つ</a:t>
              </a:r>
            </a:p>
          </p:txBody>
        </p:sp>
        <p:sp>
          <p:nvSpPr>
            <p:cNvPr id="9" name="テキスト ボックス 8"/>
            <p:cNvSpPr txBox="1"/>
            <p:nvPr/>
          </p:nvSpPr>
          <p:spPr>
            <a:xfrm>
              <a:off x="395536" y="6525344"/>
              <a:ext cx="2911374" cy="253916"/>
            </a:xfrm>
            <a:prstGeom prst="rect">
              <a:avLst/>
            </a:prstGeom>
            <a:noFill/>
          </p:spPr>
          <p:txBody>
            <a:bodyPr wrap="none" rtlCol="0">
              <a:spAutoFit/>
            </a:bodyPr>
            <a:lstStyle/>
            <a:p>
              <a:r>
                <a:rPr kumimoji="1" lang="ja-JP" altLang="en-US" sz="1050" dirty="0"/>
                <a:t>創業当時より人気のベーコンはリピーターも多い</a:t>
              </a:r>
            </a:p>
          </p:txBody>
        </p:sp>
      </p:grpSp>
      <p:sp>
        <p:nvSpPr>
          <p:cNvPr id="14" name="テキスト ボックス 13"/>
          <p:cNvSpPr txBox="1"/>
          <p:nvPr/>
        </p:nvSpPr>
        <p:spPr>
          <a:xfrm>
            <a:off x="251520" y="116632"/>
            <a:ext cx="1938351" cy="369332"/>
          </a:xfrm>
          <a:prstGeom prst="rect">
            <a:avLst/>
          </a:prstGeom>
          <a:noFill/>
        </p:spPr>
        <p:txBody>
          <a:bodyPr wrap="none" rtlCol="0">
            <a:spAutoFit/>
          </a:bodyPr>
          <a:lstStyle/>
          <a:p>
            <a:pPr algn="ctr"/>
            <a:r>
              <a:rPr kumimoji="1" lang="ja-JP" altLang="en-US" dirty="0"/>
              <a:t>地域のおいしい食</a:t>
            </a:r>
          </a:p>
        </p:txBody>
      </p:sp>
      <p:sp>
        <p:nvSpPr>
          <p:cNvPr id="15" name="正方形/長方形 14"/>
          <p:cNvSpPr/>
          <p:nvPr/>
        </p:nvSpPr>
        <p:spPr>
          <a:xfrm>
            <a:off x="0" y="476672"/>
            <a:ext cx="9144000" cy="7200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 name="図 15" descr="日置すいか_R.jpg"/>
          <p:cNvPicPr>
            <a:picLocks noChangeAspect="1"/>
          </p:cNvPicPr>
          <p:nvPr/>
        </p:nvPicPr>
        <p:blipFill>
          <a:blip r:embed="rId2" cstate="print"/>
          <a:srcRect b="31811"/>
          <a:stretch>
            <a:fillRect/>
          </a:stretch>
        </p:blipFill>
        <p:spPr>
          <a:xfrm>
            <a:off x="783008" y="1340768"/>
            <a:ext cx="3168000" cy="2160240"/>
          </a:xfrm>
          <a:prstGeom prst="rect">
            <a:avLst/>
          </a:prstGeom>
        </p:spPr>
      </p:pic>
      <p:pic>
        <p:nvPicPr>
          <p:cNvPr id="17" name="図 16" descr="日置スイカ中身_R.jpg"/>
          <p:cNvPicPr>
            <a:picLocks noChangeAspect="1"/>
          </p:cNvPicPr>
          <p:nvPr/>
        </p:nvPicPr>
        <p:blipFill>
          <a:blip r:embed="rId3" cstate="print"/>
          <a:stretch>
            <a:fillRect/>
          </a:stretch>
        </p:blipFill>
        <p:spPr>
          <a:xfrm>
            <a:off x="5175496" y="1340768"/>
            <a:ext cx="3168000" cy="2160240"/>
          </a:xfrm>
          <a:prstGeom prst="rect">
            <a:avLst/>
          </a:prstGeom>
        </p:spPr>
      </p:pic>
      <p:pic>
        <p:nvPicPr>
          <p:cNvPr id="18" name="図 17" descr="ハム製造風景_R.jpg"/>
          <p:cNvPicPr>
            <a:picLocks noChangeAspect="1"/>
          </p:cNvPicPr>
          <p:nvPr/>
        </p:nvPicPr>
        <p:blipFill>
          <a:blip r:embed="rId4" cstate="print"/>
          <a:stretch>
            <a:fillRect/>
          </a:stretch>
        </p:blipFill>
        <p:spPr>
          <a:xfrm>
            <a:off x="5192640" y="4365104"/>
            <a:ext cx="3168351" cy="2160000"/>
          </a:xfrm>
          <a:prstGeom prst="rect">
            <a:avLst/>
          </a:prstGeom>
        </p:spPr>
      </p:pic>
      <p:pic>
        <p:nvPicPr>
          <p:cNvPr id="19" name="図 18" descr="風の家ベーコン_R.jpg"/>
          <p:cNvPicPr>
            <a:picLocks noChangeAspect="1"/>
          </p:cNvPicPr>
          <p:nvPr/>
        </p:nvPicPr>
        <p:blipFill>
          <a:blip r:embed="rId5" cstate="print"/>
          <a:stretch>
            <a:fillRect/>
          </a:stretch>
        </p:blipFill>
        <p:spPr>
          <a:xfrm>
            <a:off x="783008" y="4365104"/>
            <a:ext cx="3168000" cy="216024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23528" y="705600"/>
            <a:ext cx="6569427" cy="369332"/>
          </a:xfrm>
          <a:prstGeom prst="rect">
            <a:avLst/>
          </a:prstGeom>
          <a:noFill/>
        </p:spPr>
        <p:txBody>
          <a:bodyPr wrap="none" rtlCol="0">
            <a:spAutoFit/>
          </a:bodyPr>
          <a:lstStyle/>
          <a:p>
            <a:r>
              <a:rPr lang="ja-JP" altLang="en-US" dirty="0"/>
              <a:t>日置地区集落支援員　宮崎 武行さん（日置地区まちづくり協議会）</a:t>
            </a:r>
            <a:endParaRPr lang="en-US" altLang="ja-JP" dirty="0"/>
          </a:p>
        </p:txBody>
      </p:sp>
      <p:sp>
        <p:nvSpPr>
          <p:cNvPr id="3" name="テキスト ボックス 2"/>
          <p:cNvSpPr txBox="1"/>
          <p:nvPr/>
        </p:nvSpPr>
        <p:spPr>
          <a:xfrm>
            <a:off x="251520" y="116632"/>
            <a:ext cx="2230098" cy="369332"/>
          </a:xfrm>
          <a:prstGeom prst="rect">
            <a:avLst/>
          </a:prstGeom>
          <a:noFill/>
        </p:spPr>
        <p:txBody>
          <a:bodyPr wrap="none" rtlCol="0">
            <a:spAutoFit/>
          </a:bodyPr>
          <a:lstStyle/>
          <a:p>
            <a:r>
              <a:rPr lang="ja-JP" altLang="en-US" dirty="0"/>
              <a:t>地域の頼れる人紹介</a:t>
            </a:r>
            <a:endParaRPr lang="en-US" altLang="ja-JP" dirty="0"/>
          </a:p>
        </p:txBody>
      </p:sp>
      <p:sp>
        <p:nvSpPr>
          <p:cNvPr id="4" name="テキスト ボックス 3"/>
          <p:cNvSpPr txBox="1"/>
          <p:nvPr/>
        </p:nvSpPr>
        <p:spPr>
          <a:xfrm>
            <a:off x="323528" y="1052736"/>
            <a:ext cx="3672800" cy="415498"/>
          </a:xfrm>
          <a:prstGeom prst="rect">
            <a:avLst/>
          </a:prstGeom>
          <a:noFill/>
        </p:spPr>
        <p:txBody>
          <a:bodyPr wrap="none" rtlCol="0">
            <a:spAutoFit/>
          </a:bodyPr>
          <a:lstStyle/>
          <a:p>
            <a:r>
              <a:rPr lang="ja-JP" altLang="en-US" sz="1050" dirty="0"/>
              <a:t>地域の御用聞きとして、地域活性化のために尽力しています。</a:t>
            </a:r>
            <a:endParaRPr lang="en-US" altLang="ja-JP" sz="1050" dirty="0"/>
          </a:p>
          <a:p>
            <a:r>
              <a:rPr lang="ja-JP" altLang="en-US" sz="1050" dirty="0"/>
              <a:t>また、移住される方のサポートにも力を注いでいます。</a:t>
            </a:r>
            <a:endParaRPr kumimoji="1" lang="ja-JP" altLang="en-US" sz="1050" dirty="0"/>
          </a:p>
        </p:txBody>
      </p:sp>
      <p:sp>
        <p:nvSpPr>
          <p:cNvPr id="5" name="テキスト ボックス 4"/>
          <p:cNvSpPr txBox="1"/>
          <p:nvPr/>
        </p:nvSpPr>
        <p:spPr>
          <a:xfrm>
            <a:off x="324000" y="5013176"/>
            <a:ext cx="8352456" cy="646331"/>
          </a:xfrm>
          <a:prstGeom prst="rect">
            <a:avLst/>
          </a:prstGeom>
          <a:noFill/>
        </p:spPr>
        <p:txBody>
          <a:bodyPr wrap="square" rtlCol="0">
            <a:spAutoFit/>
          </a:bodyPr>
          <a:lstStyle/>
          <a:p>
            <a:pPr>
              <a:lnSpc>
                <a:spcPct val="100000"/>
              </a:lnSpc>
            </a:pPr>
            <a:r>
              <a:rPr lang="ja-JP" altLang="en-US" sz="1200" b="1" dirty="0"/>
              <a:t>「</a:t>
            </a:r>
            <a:r>
              <a:rPr lang="en-US" altLang="ja-JP" sz="1200" b="1" spc="-1" dirty="0" err="1">
                <a:solidFill>
                  <a:srgbClr val="222222"/>
                </a:solidFill>
                <a:uFill>
                  <a:solidFill>
                    <a:srgbClr val="FFFFFF"/>
                  </a:solidFill>
                </a:uFill>
                <a:latin typeface="+mn-ea"/>
              </a:rPr>
              <a:t>一人でも多くの人に日置地区の魅力を知って欲しいです</a:t>
            </a:r>
            <a:r>
              <a:rPr lang="en-US" altLang="ja-JP" sz="1200" b="1" spc="-1" dirty="0">
                <a:solidFill>
                  <a:srgbClr val="222222"/>
                </a:solidFill>
                <a:uFill>
                  <a:solidFill>
                    <a:srgbClr val="FFFFFF"/>
                  </a:solidFill>
                </a:uFill>
                <a:latin typeface="Arial"/>
              </a:rPr>
              <a:t>。</a:t>
            </a:r>
            <a:r>
              <a:rPr lang="en-US" altLang="ja-JP" sz="1200" b="1" spc="-1" dirty="0" err="1">
                <a:solidFill>
                  <a:srgbClr val="222222"/>
                </a:solidFill>
                <a:uFill>
                  <a:solidFill>
                    <a:srgbClr val="FFFFFF"/>
                  </a:solidFill>
                </a:uFill>
                <a:latin typeface="Arial"/>
              </a:rPr>
              <a:t>鳥のさえずりはもちろん、雨音さえ心が安らぎます</a:t>
            </a:r>
            <a:r>
              <a:rPr lang="en-US" altLang="ja-JP" sz="1200" b="1" spc="-1" dirty="0">
                <a:solidFill>
                  <a:srgbClr val="222222"/>
                </a:solidFill>
                <a:uFill>
                  <a:solidFill>
                    <a:srgbClr val="FFFFFF"/>
                  </a:solidFill>
                </a:uFill>
                <a:latin typeface="Arial"/>
              </a:rPr>
              <a:t>。</a:t>
            </a:r>
            <a:endParaRPr lang="en-US" altLang="ja-JP" sz="1600" b="1" spc="-1" dirty="0">
              <a:solidFill>
                <a:srgbClr val="000000"/>
              </a:solidFill>
              <a:uFill>
                <a:solidFill>
                  <a:srgbClr val="FFFFFF"/>
                </a:solidFill>
              </a:uFill>
              <a:latin typeface="Arial"/>
            </a:endParaRPr>
          </a:p>
          <a:p>
            <a:pPr>
              <a:lnSpc>
                <a:spcPct val="100000"/>
              </a:lnSpc>
            </a:pPr>
            <a:r>
              <a:rPr lang="ja-JP" altLang="en-US" sz="1200" b="1" spc="-1" dirty="0">
                <a:solidFill>
                  <a:srgbClr val="222222"/>
                </a:solidFill>
                <a:uFill>
                  <a:solidFill>
                    <a:srgbClr val="FFFFFF"/>
                  </a:solidFill>
                </a:uFill>
                <a:latin typeface="Arial"/>
              </a:rPr>
              <a:t>　</a:t>
            </a:r>
            <a:r>
              <a:rPr lang="en-US" altLang="ja-JP" sz="1200" b="1" spc="-1" dirty="0" err="1">
                <a:solidFill>
                  <a:srgbClr val="222222"/>
                </a:solidFill>
                <a:uFill>
                  <a:solidFill>
                    <a:srgbClr val="FFFFFF"/>
                  </a:solidFill>
                </a:uFill>
                <a:latin typeface="Arial"/>
              </a:rPr>
              <a:t>空気がおいしいことも実感できます</a:t>
            </a:r>
            <a:r>
              <a:rPr lang="en-US" altLang="ja-JP" sz="1200" b="1" spc="-1" dirty="0">
                <a:solidFill>
                  <a:srgbClr val="222222"/>
                </a:solidFill>
                <a:uFill>
                  <a:solidFill>
                    <a:srgbClr val="FFFFFF"/>
                  </a:solidFill>
                </a:uFill>
                <a:latin typeface="Arial"/>
              </a:rPr>
              <a:t>。</a:t>
            </a:r>
            <a:r>
              <a:rPr lang="en-US" altLang="ja-JP" sz="1200" b="1" spc="-1" dirty="0" err="1">
                <a:solidFill>
                  <a:srgbClr val="222222"/>
                </a:solidFill>
                <a:uFill>
                  <a:solidFill>
                    <a:srgbClr val="FFFFFF"/>
                  </a:solidFill>
                </a:uFill>
                <a:latin typeface="Arial"/>
              </a:rPr>
              <a:t>お待ちしています</a:t>
            </a:r>
            <a:r>
              <a:rPr lang="en-US" altLang="ja-JP" sz="1200" b="1" spc="-1" dirty="0">
                <a:solidFill>
                  <a:srgbClr val="222222"/>
                </a:solidFill>
                <a:uFill>
                  <a:solidFill>
                    <a:srgbClr val="FFFFFF"/>
                  </a:solidFill>
                </a:uFill>
                <a:latin typeface="Arial"/>
              </a:rPr>
              <a:t>。</a:t>
            </a:r>
            <a:r>
              <a:rPr lang="ja-JP" altLang="en-US" sz="1200" b="1" dirty="0"/>
              <a:t>」</a:t>
            </a:r>
          </a:p>
          <a:p>
            <a:endParaRPr kumimoji="1" lang="ja-JP" altLang="en-US" sz="1200" b="1" dirty="0"/>
          </a:p>
        </p:txBody>
      </p:sp>
      <p:sp>
        <p:nvSpPr>
          <p:cNvPr id="6" name="テキスト ボックス 5"/>
          <p:cNvSpPr txBox="1"/>
          <p:nvPr/>
        </p:nvSpPr>
        <p:spPr>
          <a:xfrm>
            <a:off x="324000" y="4725144"/>
            <a:ext cx="2007281" cy="253916"/>
          </a:xfrm>
          <a:prstGeom prst="rect">
            <a:avLst/>
          </a:prstGeom>
          <a:noFill/>
        </p:spPr>
        <p:txBody>
          <a:bodyPr wrap="none" rtlCol="0">
            <a:spAutoFit/>
          </a:bodyPr>
          <a:lstStyle/>
          <a:p>
            <a:r>
              <a:rPr lang="ja-JP" altLang="en-US" sz="1050" dirty="0"/>
              <a:t>宮崎さんから移住希望者の方へ</a:t>
            </a:r>
            <a:endParaRPr kumimoji="1" lang="ja-JP" altLang="en-US" sz="1050" dirty="0"/>
          </a:p>
        </p:txBody>
      </p:sp>
      <p:sp>
        <p:nvSpPr>
          <p:cNvPr id="7" name="テキスト ボックス 6"/>
          <p:cNvSpPr txBox="1"/>
          <p:nvPr/>
        </p:nvSpPr>
        <p:spPr>
          <a:xfrm>
            <a:off x="324000" y="5716884"/>
            <a:ext cx="8533105" cy="900246"/>
          </a:xfrm>
          <a:prstGeom prst="rect">
            <a:avLst/>
          </a:prstGeom>
          <a:noFill/>
        </p:spPr>
        <p:txBody>
          <a:bodyPr wrap="none" rtlCol="0">
            <a:spAutoFit/>
          </a:bodyPr>
          <a:lstStyle/>
          <a:p>
            <a:r>
              <a:rPr lang="ja-JP" altLang="en-US" sz="1050" dirty="0"/>
              <a:t>お問い合わせは、</a:t>
            </a:r>
            <a:endParaRPr lang="en-US" altLang="ja-JP" sz="1050" dirty="0"/>
          </a:p>
          <a:p>
            <a:r>
              <a:rPr lang="ja-JP" altLang="en-US" sz="1050" dirty="0"/>
              <a:t>日置地区まちづくり協議会　</a:t>
            </a:r>
            <a:r>
              <a:rPr lang="en-US" altLang="ja-JP" sz="1050" dirty="0"/>
              <a:t>MAIL</a:t>
            </a:r>
            <a:r>
              <a:rPr lang="ja-JP" altLang="en-US" sz="1050" dirty="0"/>
              <a:t>：</a:t>
            </a:r>
            <a:r>
              <a:rPr lang="en-US" altLang="ja-JP" sz="1050" dirty="0"/>
              <a:t>hekimatidukuri@hot-cha.tv</a:t>
            </a:r>
          </a:p>
          <a:p>
            <a:r>
              <a:rPr lang="ja-JP" altLang="en-US" sz="1050" dirty="0"/>
              <a:t>◆業務内容：集落支援業務（</a:t>
            </a:r>
            <a:r>
              <a:rPr lang="en-US" altLang="ja-JP" sz="1050" dirty="0"/>
              <a:t>※</a:t>
            </a:r>
            <a:r>
              <a:rPr lang="ja-JP" altLang="en-US" sz="1050" dirty="0"/>
              <a:t>集落支援員は、地方自治体（県・市町村）からの委嘱を受け、市町村職員とも連携しながら、集落への「目配り」として、</a:t>
            </a:r>
            <a:endParaRPr lang="en-US" altLang="ja-JP" sz="1050" dirty="0"/>
          </a:p>
          <a:p>
            <a:r>
              <a:rPr lang="en-US" altLang="ja-JP" sz="1050" dirty="0"/>
              <a:t>     </a:t>
            </a:r>
            <a:r>
              <a:rPr lang="ja-JP" altLang="en-US" sz="1050" dirty="0"/>
              <a:t>集落の巡回、状況把握等を行います。）</a:t>
            </a:r>
            <a:endParaRPr lang="en-US" altLang="ja-JP" sz="1050" dirty="0"/>
          </a:p>
          <a:p>
            <a:r>
              <a:rPr lang="ja-JP" altLang="en-US" sz="1050" dirty="0"/>
              <a:t>◆事業内容①地域課題の掘り起こし②地域活性化イベントの企画・運営③地元産品の購買促進活動④空き家等地域調査、アンケート調査</a:t>
            </a:r>
            <a:endParaRPr lang="en-US" altLang="ja-JP" sz="1050" dirty="0"/>
          </a:p>
        </p:txBody>
      </p:sp>
      <p:grpSp>
        <p:nvGrpSpPr>
          <p:cNvPr id="8" name="グループ化 7"/>
          <p:cNvGrpSpPr/>
          <p:nvPr/>
        </p:nvGrpSpPr>
        <p:grpSpPr>
          <a:xfrm>
            <a:off x="359532" y="4437112"/>
            <a:ext cx="7418479" cy="253916"/>
            <a:chOff x="395536" y="4437112"/>
            <a:chExt cx="7418479" cy="253916"/>
          </a:xfrm>
        </p:grpSpPr>
        <p:sp>
          <p:nvSpPr>
            <p:cNvPr id="9" name="テキスト ボックス 8"/>
            <p:cNvSpPr txBox="1"/>
            <p:nvPr/>
          </p:nvSpPr>
          <p:spPr>
            <a:xfrm>
              <a:off x="4764782" y="4437112"/>
              <a:ext cx="3049233" cy="253916"/>
            </a:xfrm>
            <a:prstGeom prst="rect">
              <a:avLst/>
            </a:prstGeom>
            <a:noFill/>
          </p:spPr>
          <p:txBody>
            <a:bodyPr wrap="none" rtlCol="0">
              <a:spAutoFit/>
            </a:bodyPr>
            <a:lstStyle/>
            <a:p>
              <a:r>
                <a:rPr lang="ja-JP" altLang="en-US" sz="1050" dirty="0"/>
                <a:t>宮崎さんがいらっしゃる日置農村環境改善センター</a:t>
              </a:r>
              <a:endParaRPr lang="en-US" altLang="ja-JP" sz="1050" dirty="0"/>
            </a:p>
          </p:txBody>
        </p:sp>
        <p:sp>
          <p:nvSpPr>
            <p:cNvPr id="10" name="テキスト ボックス 9"/>
            <p:cNvSpPr txBox="1"/>
            <p:nvPr/>
          </p:nvSpPr>
          <p:spPr>
            <a:xfrm>
              <a:off x="395536" y="4437112"/>
              <a:ext cx="2260555" cy="253916"/>
            </a:xfrm>
            <a:prstGeom prst="rect">
              <a:avLst/>
            </a:prstGeom>
            <a:noFill/>
          </p:spPr>
          <p:txBody>
            <a:bodyPr wrap="none" rtlCol="0">
              <a:spAutoFit/>
            </a:bodyPr>
            <a:lstStyle/>
            <a:p>
              <a:r>
                <a:rPr lang="ja-JP" altLang="en-US" sz="1050" dirty="0"/>
                <a:t>宮崎 武行</a:t>
              </a:r>
              <a:r>
                <a:rPr kumimoji="1" lang="ja-JP" altLang="en-US" sz="1050" dirty="0"/>
                <a:t>さん</a:t>
              </a:r>
              <a:r>
                <a:rPr kumimoji="1" lang="en-US" altLang="ja-JP" sz="1050" dirty="0"/>
                <a:t>(</a:t>
              </a:r>
              <a:r>
                <a:rPr kumimoji="1" lang="ja-JP" altLang="en-US" sz="1050" dirty="0"/>
                <a:t>月・</a:t>
              </a:r>
              <a:r>
                <a:rPr lang="ja-JP" altLang="en-US" sz="1050" dirty="0"/>
                <a:t>水・金</a:t>
              </a:r>
              <a:r>
                <a:rPr kumimoji="1" lang="ja-JP" altLang="en-US" sz="1050" dirty="0"/>
                <a:t>曜日勤務）　</a:t>
              </a:r>
            </a:p>
          </p:txBody>
        </p:sp>
      </p:grpSp>
      <p:sp>
        <p:nvSpPr>
          <p:cNvPr id="13" name="正方形/長方形 12"/>
          <p:cNvSpPr/>
          <p:nvPr/>
        </p:nvSpPr>
        <p:spPr>
          <a:xfrm>
            <a:off x="0" y="476672"/>
            <a:ext cx="9144000" cy="7200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5" name="図 12"/>
          <p:cNvPicPr/>
          <p:nvPr/>
        </p:nvPicPr>
        <p:blipFill>
          <a:blip r:embed="rId2" cstate="print">
            <a:lum bright="10000"/>
          </a:blip>
          <a:stretch/>
        </p:blipFill>
        <p:spPr>
          <a:xfrm>
            <a:off x="349816" y="1556792"/>
            <a:ext cx="3960440" cy="2880320"/>
          </a:xfrm>
          <a:prstGeom prst="rect">
            <a:avLst/>
          </a:prstGeom>
          <a:ln>
            <a:noFill/>
          </a:ln>
        </p:spPr>
      </p:pic>
      <p:pic>
        <p:nvPicPr>
          <p:cNvPr id="16" name="図 15" descr="20211118151128_p_R.jpg"/>
          <p:cNvPicPr>
            <a:picLocks noChangeAspect="1"/>
          </p:cNvPicPr>
          <p:nvPr/>
        </p:nvPicPr>
        <p:blipFill>
          <a:blip r:embed="rId3" cstate="print">
            <a:lum bright="10000"/>
          </a:blip>
          <a:stretch>
            <a:fillRect/>
          </a:stretch>
        </p:blipFill>
        <p:spPr>
          <a:xfrm>
            <a:off x="4788024" y="1556792"/>
            <a:ext cx="3960440" cy="288032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32097" y="116632"/>
            <a:ext cx="3744936" cy="369332"/>
          </a:xfrm>
          <a:prstGeom prst="rect">
            <a:avLst/>
          </a:prstGeom>
          <a:noFill/>
        </p:spPr>
        <p:txBody>
          <a:bodyPr wrap="none" rtlCol="0">
            <a:spAutoFit/>
          </a:bodyPr>
          <a:lstStyle/>
          <a:p>
            <a:pPr algn="ctr"/>
            <a:r>
              <a:rPr lang="ja-JP" altLang="en-US" dirty="0"/>
              <a:t>地域住民のお勧めするお店・スポット</a:t>
            </a:r>
            <a:endParaRPr kumimoji="1" lang="ja-JP" altLang="en-US" dirty="0"/>
          </a:p>
        </p:txBody>
      </p:sp>
      <p:sp>
        <p:nvSpPr>
          <p:cNvPr id="3" name="テキスト ボックス 2"/>
          <p:cNvSpPr txBox="1"/>
          <p:nvPr/>
        </p:nvSpPr>
        <p:spPr>
          <a:xfrm>
            <a:off x="179512" y="620688"/>
            <a:ext cx="8640959" cy="1785104"/>
          </a:xfrm>
          <a:prstGeom prst="rect">
            <a:avLst/>
          </a:prstGeom>
          <a:noFill/>
        </p:spPr>
        <p:txBody>
          <a:bodyPr wrap="square" rtlCol="0">
            <a:spAutoFit/>
          </a:bodyPr>
          <a:lstStyle/>
          <a:p>
            <a:r>
              <a:rPr lang="ja-JP" altLang="en-US" sz="1600" b="1" dirty="0"/>
              <a:t>食堂カフェ　ソレイネ</a:t>
            </a:r>
            <a:endParaRPr kumimoji="1" lang="en-US" altLang="ja-JP" b="1" dirty="0"/>
          </a:p>
          <a:p>
            <a:endParaRPr kumimoji="1" lang="en-US" altLang="ja-JP" sz="800" dirty="0"/>
          </a:p>
          <a:p>
            <a:r>
              <a:rPr lang="ja-JP" altLang="en-US" sz="1050" dirty="0"/>
              <a:t>千畳敷から車で約</a:t>
            </a:r>
            <a:r>
              <a:rPr lang="en-US" altLang="ja-JP" sz="1050" dirty="0"/>
              <a:t>10</a:t>
            </a:r>
            <a:r>
              <a:rPr lang="ja-JP" altLang="en-US" sz="1050" dirty="0"/>
              <a:t>分ほどの長門古市駅のそば、住宅街にたたずむおしゃれな建物。大村哲夫さん・真由美さん夫婦が営む食堂カフェ「ソレイネ」です。</a:t>
            </a:r>
          </a:p>
          <a:p>
            <a:r>
              <a:rPr lang="ja-JP" altLang="en-US" sz="1050" dirty="0"/>
              <a:t>ソレイネのオープンは</a:t>
            </a:r>
            <a:r>
              <a:rPr lang="en-US" altLang="ja-JP" sz="1050" dirty="0"/>
              <a:t>2012</a:t>
            </a:r>
            <a:r>
              <a:rPr lang="ja-JP" altLang="en-US" sz="1050" dirty="0"/>
              <a:t>年</a:t>
            </a:r>
            <a:r>
              <a:rPr lang="en-US" altLang="ja-JP" sz="1050" dirty="0"/>
              <a:t>7</a:t>
            </a:r>
            <a:r>
              <a:rPr lang="ja-JP" altLang="en-US" sz="1050" dirty="0"/>
              <a:t>月。お二人は長門市出身ですが、</a:t>
            </a:r>
            <a:r>
              <a:rPr lang="en-US" altLang="ja-JP" sz="1050" dirty="0"/>
              <a:t>2011</a:t>
            </a:r>
            <a:r>
              <a:rPr lang="ja-JP" altLang="en-US" sz="1050" dirty="0"/>
              <a:t>年</a:t>
            </a:r>
            <a:r>
              <a:rPr lang="en-US" altLang="ja-JP" sz="1050" dirty="0"/>
              <a:t>2</a:t>
            </a:r>
            <a:r>
              <a:rPr lang="ja-JP" altLang="en-US" sz="1050" dirty="0"/>
              <a:t>月まで千葉県にお住まいでした。真由美さんのお母様の介護やご主人の定年退職、３人のお子さんの独立を機に</a:t>
            </a:r>
            <a:r>
              <a:rPr lang="en-US" altLang="ja-JP" sz="1050" dirty="0"/>
              <a:t>U</a:t>
            </a:r>
            <a:r>
              <a:rPr lang="ja-JP" altLang="en-US" sz="1050" dirty="0"/>
              <a:t>ターンを決意。「地域の皆さんと触れ合える場所を作りたい」との思いから、以前真由美さんのお母様が営んでいた呉服店を改装し、「ソレイネ」を開店されました。</a:t>
            </a:r>
            <a:endParaRPr lang="en-US" altLang="ja-JP" sz="1050" dirty="0"/>
          </a:p>
          <a:p>
            <a:r>
              <a:rPr lang="ja-JP" altLang="en-US" sz="1100" dirty="0"/>
              <a:t>住所：長門市日置上</a:t>
            </a:r>
            <a:r>
              <a:rPr lang="en-US" altLang="ja-JP" sz="1100" dirty="0"/>
              <a:t>5799-1</a:t>
            </a:r>
            <a:r>
              <a:rPr lang="ja-JP" altLang="en-US" sz="1100" dirty="0"/>
              <a:t>　</a:t>
            </a:r>
            <a:r>
              <a:rPr lang="en-US" altLang="ja-JP" sz="1100" dirty="0"/>
              <a:t>TEL</a:t>
            </a:r>
            <a:r>
              <a:rPr lang="ja-JP" altLang="en-US" sz="1100" dirty="0"/>
              <a:t>：</a:t>
            </a:r>
            <a:r>
              <a:rPr lang="en-US" altLang="ja-JP" sz="1100" dirty="0"/>
              <a:t>0837-37-2195</a:t>
            </a:r>
            <a:r>
              <a:rPr lang="ja-JP" altLang="en-US" sz="1100" dirty="0"/>
              <a:t>　　</a:t>
            </a:r>
            <a:endParaRPr lang="en-US" altLang="ja-JP" sz="1100" dirty="0"/>
          </a:p>
          <a:p>
            <a:endParaRPr lang="en-US" altLang="ja-JP" sz="1100" dirty="0"/>
          </a:p>
          <a:p>
            <a:endParaRPr lang="en-US" altLang="ja-JP" sz="1100" dirty="0"/>
          </a:p>
          <a:p>
            <a:endParaRPr lang="en-US" altLang="ja-JP" sz="1100" dirty="0"/>
          </a:p>
        </p:txBody>
      </p:sp>
      <p:sp>
        <p:nvSpPr>
          <p:cNvPr id="12" name="正方形/長方形 11"/>
          <p:cNvSpPr/>
          <p:nvPr/>
        </p:nvSpPr>
        <p:spPr>
          <a:xfrm>
            <a:off x="0" y="476672"/>
            <a:ext cx="9144000" cy="7200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図 12" descr="20211201114829_p_R.jpg"/>
          <p:cNvPicPr>
            <a:picLocks noChangeAspect="1"/>
          </p:cNvPicPr>
          <p:nvPr/>
        </p:nvPicPr>
        <p:blipFill>
          <a:blip r:embed="rId2" cstate="print">
            <a:lum bright="10000"/>
          </a:blip>
          <a:stretch>
            <a:fillRect/>
          </a:stretch>
        </p:blipFill>
        <p:spPr>
          <a:xfrm>
            <a:off x="3491880" y="2132856"/>
            <a:ext cx="2088232" cy="1566174"/>
          </a:xfrm>
          <a:prstGeom prst="rect">
            <a:avLst/>
          </a:prstGeom>
        </p:spPr>
      </p:pic>
      <p:pic>
        <p:nvPicPr>
          <p:cNvPr id="14" name="図 13" descr="20211201114837_p_R.jpg"/>
          <p:cNvPicPr>
            <a:picLocks noChangeAspect="1"/>
          </p:cNvPicPr>
          <p:nvPr/>
        </p:nvPicPr>
        <p:blipFill>
          <a:blip r:embed="rId3" cstate="print">
            <a:lum bright="10000"/>
          </a:blip>
          <a:stretch>
            <a:fillRect/>
          </a:stretch>
        </p:blipFill>
        <p:spPr>
          <a:xfrm>
            <a:off x="6300192" y="2132856"/>
            <a:ext cx="2088232" cy="1566174"/>
          </a:xfrm>
          <a:prstGeom prst="rect">
            <a:avLst/>
          </a:prstGeom>
        </p:spPr>
      </p:pic>
      <p:pic>
        <p:nvPicPr>
          <p:cNvPr id="8" name="図 7" descr="★IMG_4147.JPG"/>
          <p:cNvPicPr>
            <a:picLocks noChangeAspect="1"/>
          </p:cNvPicPr>
          <p:nvPr/>
        </p:nvPicPr>
        <p:blipFill>
          <a:blip r:embed="rId4" cstate="print"/>
          <a:srcRect l="3065" r="8035"/>
          <a:stretch>
            <a:fillRect/>
          </a:stretch>
        </p:blipFill>
        <p:spPr>
          <a:xfrm>
            <a:off x="539552" y="2132856"/>
            <a:ext cx="2088232" cy="15660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51520" y="116632"/>
            <a:ext cx="1107996" cy="369332"/>
          </a:xfrm>
          <a:prstGeom prst="rect">
            <a:avLst/>
          </a:prstGeom>
          <a:noFill/>
        </p:spPr>
        <p:txBody>
          <a:bodyPr wrap="none" rtlCol="0">
            <a:spAutoFit/>
          </a:bodyPr>
          <a:lstStyle/>
          <a:p>
            <a:r>
              <a:rPr lang="ja-JP" altLang="en-US" dirty="0"/>
              <a:t>医療機関</a:t>
            </a:r>
            <a:endParaRPr lang="en-US" altLang="ja-JP" dirty="0"/>
          </a:p>
        </p:txBody>
      </p:sp>
      <p:sp>
        <p:nvSpPr>
          <p:cNvPr id="4" name="正方形/長方形 3"/>
          <p:cNvSpPr/>
          <p:nvPr/>
        </p:nvSpPr>
        <p:spPr>
          <a:xfrm>
            <a:off x="0" y="476672"/>
            <a:ext cx="9144000" cy="7200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a:extLst>
              <a:ext uri="{FF2B5EF4-FFF2-40B4-BE49-F238E27FC236}">
                <a16:creationId xmlns:a16="http://schemas.microsoft.com/office/drawing/2014/main" id="{5674B42A-21C1-4C95-B4E8-9C8E6D4B2E87}"/>
              </a:ext>
            </a:extLst>
          </p:cNvPr>
          <p:cNvPicPr>
            <a:picLocks noChangeAspect="1"/>
          </p:cNvPicPr>
          <p:nvPr/>
        </p:nvPicPr>
        <p:blipFill rotWithShape="1">
          <a:blip r:embed="rId2">
            <a:extLst>
              <a:ext uri="{28A0092B-C50C-407E-A947-70E740481C1C}">
                <a14:useLocalDpi xmlns:a14="http://schemas.microsoft.com/office/drawing/2010/main" val="0"/>
              </a:ext>
            </a:extLst>
          </a:blip>
          <a:srcRect t="2736"/>
          <a:stretch/>
        </p:blipFill>
        <p:spPr>
          <a:xfrm>
            <a:off x="179511" y="692696"/>
            <a:ext cx="8772953" cy="6048672"/>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496B97F7-555C-4F2A-A804-BAB352573A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674077"/>
            <a:ext cx="8784976" cy="6044919"/>
          </a:xfrm>
          <a:prstGeom prst="rect">
            <a:avLst/>
          </a:prstGeom>
          <a:ln>
            <a:solidFill>
              <a:schemeClr val="tx1"/>
            </a:solidFill>
          </a:ln>
        </p:spPr>
      </p:pic>
      <p:sp>
        <p:nvSpPr>
          <p:cNvPr id="4" name="テキスト ボックス 3">
            <a:extLst>
              <a:ext uri="{FF2B5EF4-FFF2-40B4-BE49-F238E27FC236}">
                <a16:creationId xmlns:a16="http://schemas.microsoft.com/office/drawing/2014/main" id="{729E4839-A382-4B27-A2B2-B56BA4689713}"/>
              </a:ext>
            </a:extLst>
          </p:cNvPr>
          <p:cNvSpPr txBox="1"/>
          <p:nvPr/>
        </p:nvSpPr>
        <p:spPr>
          <a:xfrm>
            <a:off x="251520" y="116632"/>
            <a:ext cx="1107996" cy="369332"/>
          </a:xfrm>
          <a:prstGeom prst="rect">
            <a:avLst/>
          </a:prstGeom>
          <a:noFill/>
        </p:spPr>
        <p:txBody>
          <a:bodyPr wrap="none" rtlCol="0">
            <a:spAutoFit/>
          </a:bodyPr>
          <a:lstStyle/>
          <a:p>
            <a:r>
              <a:rPr lang="ja-JP" altLang="en-US" dirty="0"/>
              <a:t>公共交通</a:t>
            </a:r>
            <a:endParaRPr lang="en-US" altLang="ja-JP" dirty="0"/>
          </a:p>
        </p:txBody>
      </p:sp>
      <p:sp>
        <p:nvSpPr>
          <p:cNvPr id="5" name="正方形/長方形 4">
            <a:extLst>
              <a:ext uri="{FF2B5EF4-FFF2-40B4-BE49-F238E27FC236}">
                <a16:creationId xmlns:a16="http://schemas.microsoft.com/office/drawing/2014/main" id="{2D040DA1-ABC4-4212-B3DF-762D2B1ADB6F}"/>
              </a:ext>
            </a:extLst>
          </p:cNvPr>
          <p:cNvSpPr/>
          <p:nvPr/>
        </p:nvSpPr>
        <p:spPr>
          <a:xfrm>
            <a:off x="0" y="476672"/>
            <a:ext cx="9144000" cy="7200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日置MAP.png"/>
          <p:cNvPicPr>
            <a:picLocks noChangeAspect="1"/>
          </p:cNvPicPr>
          <p:nvPr/>
        </p:nvPicPr>
        <p:blipFill>
          <a:blip r:embed="rId2" cstate="print"/>
          <a:stretch>
            <a:fillRect/>
          </a:stretch>
        </p:blipFill>
        <p:spPr>
          <a:xfrm>
            <a:off x="107504" y="116632"/>
            <a:ext cx="8928992" cy="6624736"/>
          </a:xfrm>
          <a:prstGeom prst="rect">
            <a:avLst/>
          </a:prstGeom>
          <a:ln>
            <a:solidFill>
              <a:schemeClr val="tx1"/>
            </a:solidFill>
          </a:ln>
        </p:spPr>
      </p:pic>
      <p:sp>
        <p:nvSpPr>
          <p:cNvPr id="3" name="正方形/長方形 2">
            <a:extLst>
              <a:ext uri="{FF2B5EF4-FFF2-40B4-BE49-F238E27FC236}">
                <a16:creationId xmlns:a16="http://schemas.microsoft.com/office/drawing/2014/main" id="{D7580DF6-1B4F-4379-833E-80E0876FF450}"/>
              </a:ext>
            </a:extLst>
          </p:cNvPr>
          <p:cNvSpPr/>
          <p:nvPr/>
        </p:nvSpPr>
        <p:spPr>
          <a:xfrm>
            <a:off x="3491880" y="548680"/>
            <a:ext cx="1008112"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396718E9-64DD-48B4-BC3A-003ABC4F009B}"/>
              </a:ext>
            </a:extLst>
          </p:cNvPr>
          <p:cNvSpPr/>
          <p:nvPr/>
        </p:nvSpPr>
        <p:spPr>
          <a:xfrm>
            <a:off x="3635896" y="1412776"/>
            <a:ext cx="936104"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F59B57FE-41BA-4A44-8E97-34B2E648D855}"/>
              </a:ext>
            </a:extLst>
          </p:cNvPr>
          <p:cNvSpPr txBox="1"/>
          <p:nvPr/>
        </p:nvSpPr>
        <p:spPr>
          <a:xfrm>
            <a:off x="3511541" y="921493"/>
            <a:ext cx="1112805" cy="307777"/>
          </a:xfrm>
          <a:prstGeom prst="rect">
            <a:avLst/>
          </a:prstGeom>
          <a:noFill/>
        </p:spPr>
        <p:txBody>
          <a:bodyPr wrap="none" rtlCol="0">
            <a:spAutoFit/>
          </a:bodyPr>
          <a:lstStyle/>
          <a:p>
            <a:r>
              <a:rPr lang="en-US" altLang="ja-JP" sz="1400" dirty="0">
                <a:latin typeface="HG丸ｺﾞｼｯｸM-PRO" panose="020F0600000000000000" pitchFamily="50" charset="-128"/>
                <a:ea typeface="HG丸ｺﾞｼｯｸM-PRO" panose="020F0600000000000000" pitchFamily="50" charset="-128"/>
              </a:rPr>
              <a:t>1,625</a:t>
            </a:r>
            <a:r>
              <a:rPr kumimoji="1" lang="ja-JP" altLang="en-US" sz="1400" dirty="0">
                <a:latin typeface="HG丸ｺﾞｼｯｸM-PRO" panose="020F0600000000000000" pitchFamily="50" charset="-128"/>
                <a:ea typeface="HG丸ｺﾞｼｯｸM-PRO" panose="020F0600000000000000" pitchFamily="50" charset="-128"/>
              </a:rPr>
              <a:t>世帯</a:t>
            </a:r>
          </a:p>
        </p:txBody>
      </p:sp>
      <p:sp>
        <p:nvSpPr>
          <p:cNvPr id="6" name="テキスト ボックス 5">
            <a:extLst>
              <a:ext uri="{FF2B5EF4-FFF2-40B4-BE49-F238E27FC236}">
                <a16:creationId xmlns:a16="http://schemas.microsoft.com/office/drawing/2014/main" id="{7A7C365D-B587-434B-858F-6AD86E10BD8D}"/>
              </a:ext>
            </a:extLst>
          </p:cNvPr>
          <p:cNvSpPr txBox="1"/>
          <p:nvPr/>
        </p:nvSpPr>
        <p:spPr>
          <a:xfrm>
            <a:off x="3418386" y="488865"/>
            <a:ext cx="1257075" cy="400110"/>
          </a:xfrm>
          <a:prstGeom prst="rect">
            <a:avLst/>
          </a:prstGeom>
          <a:noFill/>
        </p:spPr>
        <p:txBody>
          <a:bodyPr wrap="none" rtlCol="0">
            <a:spAutoFit/>
          </a:bodyPr>
          <a:lstStyle/>
          <a:p>
            <a:r>
              <a:rPr lang="en-US" altLang="ja-JP" sz="2000" dirty="0">
                <a:latin typeface="HG丸ｺﾞｼｯｸM-PRO" panose="020F0600000000000000" pitchFamily="50" charset="-128"/>
                <a:ea typeface="HG丸ｺﾞｼｯｸM-PRO" panose="020F0600000000000000" pitchFamily="50" charset="-128"/>
              </a:rPr>
              <a:t>3,301</a:t>
            </a:r>
            <a:r>
              <a:rPr lang="ja-JP" altLang="en-US" sz="2000" dirty="0">
                <a:latin typeface="HG丸ｺﾞｼｯｸM-PRO" panose="020F0600000000000000" pitchFamily="50" charset="-128"/>
                <a:ea typeface="HG丸ｺﾞｼｯｸM-PRO" panose="020F0600000000000000" pitchFamily="50" charset="-128"/>
              </a:rPr>
              <a:t>人</a:t>
            </a:r>
            <a:endParaRPr kumimoji="1" lang="ja-JP" altLang="en-US" sz="2000" dirty="0">
              <a:latin typeface="HG丸ｺﾞｼｯｸM-PRO" panose="020F0600000000000000" pitchFamily="50" charset="-128"/>
              <a:ea typeface="HG丸ｺﾞｼｯｸM-PRO" panose="020F0600000000000000" pitchFamily="50" charset="-128"/>
            </a:endParaRPr>
          </a:p>
        </p:txBody>
      </p:sp>
      <p:sp>
        <p:nvSpPr>
          <p:cNvPr id="7" name="テキスト ボックス 6">
            <a:extLst>
              <a:ext uri="{FF2B5EF4-FFF2-40B4-BE49-F238E27FC236}">
                <a16:creationId xmlns:a16="http://schemas.microsoft.com/office/drawing/2014/main" id="{902715F6-767D-41F5-A053-52BA512DE4FB}"/>
              </a:ext>
            </a:extLst>
          </p:cNvPr>
          <p:cNvSpPr txBox="1"/>
          <p:nvPr/>
        </p:nvSpPr>
        <p:spPr>
          <a:xfrm>
            <a:off x="3552081" y="1393031"/>
            <a:ext cx="1103187" cy="230832"/>
          </a:xfrm>
          <a:prstGeom prst="rect">
            <a:avLst/>
          </a:prstGeom>
          <a:noFill/>
        </p:spPr>
        <p:txBody>
          <a:bodyPr wrap="none" rtlCol="0">
            <a:spAutoFit/>
          </a:bodyPr>
          <a:lstStyle/>
          <a:p>
            <a:r>
              <a:rPr lang="en-US" altLang="ja-JP" sz="900" dirty="0">
                <a:latin typeface="HG丸ｺﾞｼｯｸM-PRO" panose="020F0600000000000000" pitchFamily="50" charset="-128"/>
                <a:ea typeface="HG丸ｺﾞｼｯｸM-PRO" panose="020F0600000000000000" pitchFamily="50" charset="-128"/>
              </a:rPr>
              <a:t>[R6.12/31</a:t>
            </a:r>
            <a:r>
              <a:rPr lang="ja-JP" altLang="en-US" sz="900" dirty="0">
                <a:latin typeface="HG丸ｺﾞｼｯｸM-PRO" panose="020F0600000000000000" pitchFamily="50" charset="-128"/>
                <a:ea typeface="HG丸ｺﾞｼｯｸM-PRO" panose="020F0600000000000000" pitchFamily="50" charset="-128"/>
              </a:rPr>
              <a:t>現在</a:t>
            </a:r>
            <a:r>
              <a:rPr lang="en-US" altLang="ja-JP" sz="900" dirty="0">
                <a:latin typeface="HG丸ｺﾞｼｯｸM-PRO" panose="020F0600000000000000" pitchFamily="50" charset="-128"/>
                <a:ea typeface="HG丸ｺﾞｼｯｸM-PRO" panose="020F0600000000000000" pitchFamily="50" charset="-128"/>
              </a:rPr>
              <a:t>]</a:t>
            </a:r>
            <a:endParaRPr kumimoji="1" lang="ja-JP" altLang="en-US" sz="900" dirty="0">
              <a:latin typeface="HG丸ｺﾞｼｯｸM-PRO" panose="020F0600000000000000" pitchFamily="50" charset="-128"/>
              <a:ea typeface="HG丸ｺﾞｼｯｸM-PRO" panose="020F0600000000000000" pitchFamily="50" charset="-128"/>
            </a:endParaRPr>
          </a:p>
        </p:txBody>
      </p:sp>
      <p:sp>
        <p:nvSpPr>
          <p:cNvPr id="8" name="テキスト ボックス 7">
            <a:extLst>
              <a:ext uri="{FF2B5EF4-FFF2-40B4-BE49-F238E27FC236}">
                <a16:creationId xmlns:a16="http://schemas.microsoft.com/office/drawing/2014/main" id="{035C5139-B04C-4085-8613-8893D6CF9F34}"/>
              </a:ext>
            </a:extLst>
          </p:cNvPr>
          <p:cNvSpPr txBox="1"/>
          <p:nvPr/>
        </p:nvSpPr>
        <p:spPr>
          <a:xfrm>
            <a:off x="1274490" y="1801391"/>
            <a:ext cx="1497526" cy="184666"/>
          </a:xfrm>
          <a:prstGeom prst="rect">
            <a:avLst/>
          </a:prstGeom>
          <a:noFill/>
        </p:spPr>
        <p:txBody>
          <a:bodyPr wrap="none" rtlCol="0">
            <a:spAutoFit/>
          </a:bodyPr>
          <a:lstStyle/>
          <a:p>
            <a:r>
              <a:rPr kumimoji="1" lang="en-US" altLang="ja-JP" sz="600" dirty="0"/>
              <a:t>※</a:t>
            </a:r>
            <a:r>
              <a:rPr kumimoji="1" lang="ja-JP" altLang="en-US" sz="600" dirty="0"/>
              <a:t>神田小学校は令和</a:t>
            </a:r>
            <a:r>
              <a:rPr kumimoji="1" lang="en-US" altLang="ja-JP" sz="600" dirty="0"/>
              <a:t>7</a:t>
            </a:r>
            <a:r>
              <a:rPr kumimoji="1" lang="ja-JP" altLang="en-US" sz="600" dirty="0"/>
              <a:t>年度で閉校予定。</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52000" y="116632"/>
            <a:ext cx="1338828" cy="369332"/>
          </a:xfrm>
          <a:prstGeom prst="rect">
            <a:avLst/>
          </a:prstGeom>
          <a:noFill/>
        </p:spPr>
        <p:txBody>
          <a:bodyPr wrap="none" rtlCol="0">
            <a:spAutoFit/>
          </a:bodyPr>
          <a:lstStyle/>
          <a:p>
            <a:r>
              <a:rPr kumimoji="1" lang="ja-JP" altLang="en-US" dirty="0"/>
              <a:t>地域の特徴</a:t>
            </a:r>
          </a:p>
        </p:txBody>
      </p:sp>
      <p:sp>
        <p:nvSpPr>
          <p:cNvPr id="3" name="テキスト ボックス 2"/>
          <p:cNvSpPr txBox="1"/>
          <p:nvPr/>
        </p:nvSpPr>
        <p:spPr>
          <a:xfrm>
            <a:off x="324000" y="705600"/>
            <a:ext cx="8678979" cy="1061829"/>
          </a:xfrm>
          <a:prstGeom prst="rect">
            <a:avLst/>
          </a:prstGeom>
          <a:noFill/>
        </p:spPr>
        <p:txBody>
          <a:bodyPr wrap="none" rtlCol="0">
            <a:spAutoFit/>
          </a:bodyPr>
          <a:lstStyle/>
          <a:p>
            <a:r>
              <a:rPr kumimoji="1" lang="ja-JP" altLang="en-US" sz="1050" dirty="0"/>
              <a:t>日置平野とよばれる田園地帯が広がり、畜産業をはじめ、農業が盛んな地域になります。北部は日本海に面し、黄波戸（きわど）漁港周辺</a:t>
            </a:r>
            <a:endParaRPr kumimoji="1" lang="en-US" altLang="ja-JP" sz="1050" dirty="0"/>
          </a:p>
          <a:p>
            <a:r>
              <a:rPr kumimoji="1" lang="ja-JP" altLang="en-US" sz="1050" dirty="0"/>
              <a:t>では漁業も盛んに行われています。市街地まで</a:t>
            </a:r>
            <a:r>
              <a:rPr kumimoji="1" lang="en-US" altLang="ja-JP" sz="1050" dirty="0"/>
              <a:t>10</a:t>
            </a:r>
            <a:r>
              <a:rPr kumimoji="1" lang="ja-JP" altLang="en-US" sz="1050" dirty="0"/>
              <a:t>分とアクセスも良く、山々を背景に広々とした田園風景が広がるのどかな環境は子育て世代にも人気</a:t>
            </a:r>
            <a:endParaRPr kumimoji="1" lang="en-US" altLang="ja-JP" sz="1050" dirty="0"/>
          </a:p>
          <a:p>
            <a:r>
              <a:rPr lang="ja-JP" altLang="en-US" sz="1050" dirty="0"/>
              <a:t>の地域と</a:t>
            </a:r>
            <a:r>
              <a:rPr kumimoji="1" lang="ja-JP" altLang="en-US" sz="1050" dirty="0"/>
              <a:t>なっています。また、この地域には長門五名湯の</a:t>
            </a:r>
            <a:r>
              <a:rPr lang="ja-JP" altLang="en-US" sz="1050" dirty="0"/>
              <a:t>一つ</a:t>
            </a:r>
            <a:r>
              <a:rPr kumimoji="1" lang="ja-JP" altLang="en-US" sz="1050" dirty="0"/>
              <a:t>である、黄波戸温泉があります。気軽に立ち寄れる温泉として市民から愛されており、</a:t>
            </a:r>
            <a:endParaRPr kumimoji="1" lang="en-US" altLang="ja-JP" sz="1050" dirty="0"/>
          </a:p>
          <a:p>
            <a:r>
              <a:rPr lang="ja-JP" altLang="en-US" sz="1050" dirty="0"/>
              <a:t>日々の疲れを癒してくれます。</a:t>
            </a:r>
            <a:endParaRPr kumimoji="1" lang="en-US" altLang="ja-JP" sz="1050" dirty="0"/>
          </a:p>
          <a:p>
            <a:endParaRPr kumimoji="1" lang="en-US" altLang="ja-JP" sz="1050" dirty="0"/>
          </a:p>
          <a:p>
            <a:endParaRPr kumimoji="1" lang="ja-JP" altLang="en-US" sz="1050" dirty="0"/>
          </a:p>
        </p:txBody>
      </p:sp>
      <p:grpSp>
        <p:nvGrpSpPr>
          <p:cNvPr id="4" name="グループ化 3"/>
          <p:cNvGrpSpPr/>
          <p:nvPr/>
        </p:nvGrpSpPr>
        <p:grpSpPr>
          <a:xfrm>
            <a:off x="719694" y="3789040"/>
            <a:ext cx="7303862" cy="2846204"/>
            <a:chOff x="395536" y="3789040"/>
            <a:chExt cx="7303862" cy="2846204"/>
          </a:xfrm>
        </p:grpSpPr>
        <p:sp>
          <p:nvSpPr>
            <p:cNvPr id="5" name="テキスト ボックス 4"/>
            <p:cNvSpPr txBox="1"/>
            <p:nvPr/>
          </p:nvSpPr>
          <p:spPr>
            <a:xfrm>
              <a:off x="395536" y="3789040"/>
              <a:ext cx="1351652" cy="253916"/>
            </a:xfrm>
            <a:prstGeom prst="rect">
              <a:avLst/>
            </a:prstGeom>
            <a:noFill/>
          </p:spPr>
          <p:txBody>
            <a:bodyPr wrap="none" rtlCol="0">
              <a:spAutoFit/>
            </a:bodyPr>
            <a:lstStyle/>
            <a:p>
              <a:r>
                <a:rPr kumimoji="1" lang="ja-JP" altLang="en-US" sz="1050" dirty="0"/>
                <a:t>日置平野　田園風景</a:t>
              </a:r>
            </a:p>
          </p:txBody>
        </p:sp>
        <p:sp>
          <p:nvSpPr>
            <p:cNvPr id="6" name="テキスト ボックス 5"/>
            <p:cNvSpPr txBox="1"/>
            <p:nvPr/>
          </p:nvSpPr>
          <p:spPr>
            <a:xfrm>
              <a:off x="4788024" y="3789040"/>
              <a:ext cx="2911374" cy="253916"/>
            </a:xfrm>
            <a:prstGeom prst="rect">
              <a:avLst/>
            </a:prstGeom>
            <a:noFill/>
          </p:spPr>
          <p:txBody>
            <a:bodyPr wrap="none" rtlCol="0">
              <a:spAutoFit/>
            </a:bodyPr>
            <a:lstStyle/>
            <a:p>
              <a:r>
                <a:rPr kumimoji="1" lang="ja-JP" altLang="en-US" sz="1050" dirty="0"/>
                <a:t>お米の収穫時期はあたり一面が黄金色に染まる</a:t>
              </a:r>
            </a:p>
          </p:txBody>
        </p:sp>
        <p:sp>
          <p:nvSpPr>
            <p:cNvPr id="7" name="テキスト ボックス 6"/>
            <p:cNvSpPr txBox="1"/>
            <p:nvPr/>
          </p:nvSpPr>
          <p:spPr>
            <a:xfrm>
              <a:off x="4788024" y="6381328"/>
              <a:ext cx="2239716" cy="253916"/>
            </a:xfrm>
            <a:prstGeom prst="rect">
              <a:avLst/>
            </a:prstGeom>
            <a:noFill/>
          </p:spPr>
          <p:txBody>
            <a:bodyPr wrap="none" rtlCol="0">
              <a:spAutoFit/>
            </a:bodyPr>
            <a:lstStyle/>
            <a:p>
              <a:r>
                <a:rPr lang="ja-JP" altLang="en-US" sz="1050" dirty="0"/>
                <a:t>高台にある黄波戸温泉交流センター</a:t>
              </a:r>
              <a:endParaRPr kumimoji="1" lang="ja-JP" altLang="en-US" sz="1050" dirty="0"/>
            </a:p>
          </p:txBody>
        </p:sp>
        <p:sp>
          <p:nvSpPr>
            <p:cNvPr id="8" name="テキスト ボックス 7"/>
            <p:cNvSpPr txBox="1"/>
            <p:nvPr/>
          </p:nvSpPr>
          <p:spPr>
            <a:xfrm>
              <a:off x="395536" y="6381328"/>
              <a:ext cx="1396536" cy="253916"/>
            </a:xfrm>
            <a:prstGeom prst="rect">
              <a:avLst/>
            </a:prstGeom>
            <a:noFill/>
          </p:spPr>
          <p:txBody>
            <a:bodyPr wrap="none" rtlCol="0">
              <a:spAutoFit/>
            </a:bodyPr>
            <a:lstStyle/>
            <a:p>
              <a:r>
                <a:rPr lang="ja-JP" altLang="en-US" sz="1050" dirty="0"/>
                <a:t>黄波戸漁港周辺集落</a:t>
              </a:r>
              <a:endParaRPr kumimoji="1" lang="ja-JP" altLang="en-US" sz="1050" dirty="0"/>
            </a:p>
          </p:txBody>
        </p:sp>
      </p:grpSp>
      <p:sp>
        <p:nvSpPr>
          <p:cNvPr id="14" name="正方形/長方形 13"/>
          <p:cNvSpPr/>
          <p:nvPr/>
        </p:nvSpPr>
        <p:spPr>
          <a:xfrm>
            <a:off x="0" y="476672"/>
            <a:ext cx="9144000" cy="7200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5" name="図 14" descr="IMG_1366.JPG"/>
          <p:cNvPicPr>
            <a:picLocks noChangeAspect="1"/>
          </p:cNvPicPr>
          <p:nvPr/>
        </p:nvPicPr>
        <p:blipFill>
          <a:blip r:embed="rId2" cstate="print"/>
          <a:stretch>
            <a:fillRect/>
          </a:stretch>
        </p:blipFill>
        <p:spPr>
          <a:xfrm>
            <a:off x="709856" y="1628800"/>
            <a:ext cx="3168352" cy="2160000"/>
          </a:xfrm>
          <a:prstGeom prst="rect">
            <a:avLst/>
          </a:prstGeom>
        </p:spPr>
      </p:pic>
      <p:pic>
        <p:nvPicPr>
          <p:cNvPr id="17" name="図 16" descr="IMG_0644.JPG"/>
          <p:cNvPicPr>
            <a:picLocks noChangeAspect="1"/>
          </p:cNvPicPr>
          <p:nvPr/>
        </p:nvPicPr>
        <p:blipFill>
          <a:blip r:embed="rId3" cstate="print"/>
          <a:stretch>
            <a:fillRect/>
          </a:stretch>
        </p:blipFill>
        <p:spPr>
          <a:xfrm>
            <a:off x="5102344" y="4221088"/>
            <a:ext cx="3168352" cy="2160000"/>
          </a:xfrm>
          <a:prstGeom prst="rect">
            <a:avLst/>
          </a:prstGeom>
        </p:spPr>
      </p:pic>
      <p:pic>
        <p:nvPicPr>
          <p:cNvPr id="16" name="図 15" descr="日置農業_R.jpg"/>
          <p:cNvPicPr>
            <a:picLocks noChangeAspect="1"/>
          </p:cNvPicPr>
          <p:nvPr/>
        </p:nvPicPr>
        <p:blipFill>
          <a:blip r:embed="rId4" cstate="print"/>
          <a:srcRect b="31811"/>
          <a:stretch>
            <a:fillRect/>
          </a:stretch>
        </p:blipFill>
        <p:spPr>
          <a:xfrm>
            <a:off x="5103488" y="1628800"/>
            <a:ext cx="3168000" cy="2160240"/>
          </a:xfrm>
          <a:prstGeom prst="rect">
            <a:avLst/>
          </a:prstGeom>
        </p:spPr>
      </p:pic>
      <p:pic>
        <p:nvPicPr>
          <p:cNvPr id="18" name="図 17" descr="黄波戸漁港_R.jpg"/>
          <p:cNvPicPr>
            <a:picLocks noChangeAspect="1"/>
          </p:cNvPicPr>
          <p:nvPr/>
        </p:nvPicPr>
        <p:blipFill>
          <a:blip r:embed="rId5" cstate="print"/>
          <a:srcRect b="9081"/>
          <a:stretch>
            <a:fillRect/>
          </a:stretch>
        </p:blipFill>
        <p:spPr>
          <a:xfrm>
            <a:off x="711000" y="4221088"/>
            <a:ext cx="3168000" cy="216024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52000" y="116632"/>
            <a:ext cx="1107996" cy="369332"/>
          </a:xfrm>
          <a:prstGeom prst="rect">
            <a:avLst/>
          </a:prstGeom>
          <a:noFill/>
        </p:spPr>
        <p:txBody>
          <a:bodyPr wrap="none" rtlCol="0">
            <a:spAutoFit/>
          </a:bodyPr>
          <a:lstStyle/>
          <a:p>
            <a:r>
              <a:rPr lang="ja-JP" altLang="en-US" dirty="0"/>
              <a:t>生活環境</a:t>
            </a:r>
            <a:endParaRPr kumimoji="1" lang="ja-JP" altLang="en-US" dirty="0"/>
          </a:p>
        </p:txBody>
      </p:sp>
      <p:sp>
        <p:nvSpPr>
          <p:cNvPr id="3" name="テキスト ボックス 2"/>
          <p:cNvSpPr txBox="1"/>
          <p:nvPr/>
        </p:nvSpPr>
        <p:spPr>
          <a:xfrm>
            <a:off x="324000" y="705600"/>
            <a:ext cx="8640488" cy="900246"/>
          </a:xfrm>
          <a:prstGeom prst="rect">
            <a:avLst/>
          </a:prstGeom>
          <a:noFill/>
        </p:spPr>
        <p:txBody>
          <a:bodyPr wrap="square" rtlCol="0">
            <a:spAutoFit/>
          </a:bodyPr>
          <a:lstStyle/>
          <a:p>
            <a:r>
              <a:rPr kumimoji="1" lang="ja-JP" altLang="en-US" sz="1050" dirty="0"/>
              <a:t>地域内にスーパーはなく、小さな商店（古市ひろば）・コンビニエンスストアが</a:t>
            </a:r>
            <a:r>
              <a:rPr lang="ja-JP" altLang="en-US" sz="1050" dirty="0"/>
              <a:t>あります</a:t>
            </a:r>
            <a:r>
              <a:rPr kumimoji="1" lang="ja-JP" altLang="en-US" sz="1050" dirty="0"/>
              <a:t>。地域の方々は、</a:t>
            </a:r>
            <a:r>
              <a:rPr lang="ja-JP" altLang="en-US" sz="1050" dirty="0"/>
              <a:t>車で</a:t>
            </a:r>
            <a:r>
              <a:rPr lang="en-US" altLang="ja-JP" sz="1050" dirty="0"/>
              <a:t>10</a:t>
            </a:r>
            <a:r>
              <a:rPr lang="ja-JP" altLang="en-US" sz="1050" dirty="0"/>
              <a:t>分程度のところにある市街地周辺や油谷地域のスーパー</a:t>
            </a:r>
            <a:r>
              <a:rPr kumimoji="1" lang="ja-JP" altLang="en-US" sz="1050" dirty="0"/>
              <a:t>を利用したり、</a:t>
            </a:r>
            <a:r>
              <a:rPr lang="ja-JP" altLang="en-US" sz="1050" dirty="0"/>
              <a:t>週</a:t>
            </a:r>
            <a:r>
              <a:rPr lang="en-US" altLang="ja-JP" sz="1050" dirty="0"/>
              <a:t>1</a:t>
            </a:r>
            <a:r>
              <a:rPr lang="ja-JP" altLang="en-US" sz="1050" dirty="0"/>
              <a:t>回決まった曜日に注文した商品を自宅まで届けてくれる、</a:t>
            </a:r>
            <a:r>
              <a:rPr kumimoji="1" lang="ja-JP" altLang="en-US" sz="1050" dirty="0"/>
              <a:t>コープやまぐちによる宅配サービスを利用されて</a:t>
            </a:r>
            <a:r>
              <a:rPr lang="ja-JP" altLang="en-US" sz="1050" dirty="0"/>
              <a:t>いる家庭も</a:t>
            </a:r>
            <a:endParaRPr lang="en-US" altLang="ja-JP" sz="1050" dirty="0"/>
          </a:p>
          <a:p>
            <a:r>
              <a:rPr lang="ja-JP" altLang="en-US" sz="1050" dirty="0"/>
              <a:t>多いです。市街地へ車で</a:t>
            </a:r>
            <a:r>
              <a:rPr lang="en-US" altLang="ja-JP" sz="1050" dirty="0"/>
              <a:t>10</a:t>
            </a:r>
            <a:r>
              <a:rPr lang="ja-JP" altLang="en-US" sz="1050" dirty="0"/>
              <a:t>～</a:t>
            </a:r>
            <a:r>
              <a:rPr lang="en-US" altLang="ja-JP" sz="1050" dirty="0"/>
              <a:t>15</a:t>
            </a:r>
            <a:r>
              <a:rPr lang="ja-JP" altLang="en-US" sz="1050" dirty="0"/>
              <a:t>分のエリアのため、市内に出た際に買い物を済ませるというスタイルの方も多いです。</a:t>
            </a:r>
            <a:endParaRPr lang="en-US" altLang="ja-JP" sz="1050" dirty="0"/>
          </a:p>
          <a:p>
            <a:r>
              <a:rPr lang="ja-JP" altLang="en-US" sz="1050" dirty="0">
                <a:latin typeface="ＭＳ ゴシック" pitchFamily="49" charset="-128"/>
                <a:ea typeface="ＭＳ ゴシック" pitchFamily="49" charset="-128"/>
              </a:rPr>
              <a:t>◆ </a:t>
            </a:r>
            <a:r>
              <a:rPr lang="ja-JP" altLang="en-US" sz="1050" dirty="0">
                <a:latin typeface="+mn-ea"/>
              </a:rPr>
              <a:t>古市ひろばでは、地元の新鮮野菜など食料品をはじめ、日用品の取り扱いもあり、地域の交流の場になっています。</a:t>
            </a:r>
            <a:endParaRPr lang="en-US" altLang="ja-JP" sz="1050" dirty="0">
              <a:latin typeface="+mn-ea"/>
            </a:endParaRPr>
          </a:p>
          <a:p>
            <a:endParaRPr kumimoji="1" lang="ja-JP" altLang="en-US" sz="1050" dirty="0"/>
          </a:p>
        </p:txBody>
      </p:sp>
      <p:grpSp>
        <p:nvGrpSpPr>
          <p:cNvPr id="4" name="グループ化 3"/>
          <p:cNvGrpSpPr/>
          <p:nvPr/>
        </p:nvGrpSpPr>
        <p:grpSpPr>
          <a:xfrm>
            <a:off x="800724" y="3843904"/>
            <a:ext cx="7573167" cy="2846204"/>
            <a:chOff x="395536" y="3789040"/>
            <a:chExt cx="7573167" cy="2846204"/>
          </a:xfrm>
        </p:grpSpPr>
        <p:sp>
          <p:nvSpPr>
            <p:cNvPr id="5" name="テキスト ボックス 4"/>
            <p:cNvSpPr txBox="1"/>
            <p:nvPr/>
          </p:nvSpPr>
          <p:spPr>
            <a:xfrm>
              <a:off x="395536" y="3789040"/>
              <a:ext cx="2648482" cy="415498"/>
            </a:xfrm>
            <a:prstGeom prst="rect">
              <a:avLst/>
            </a:prstGeom>
            <a:noFill/>
          </p:spPr>
          <p:txBody>
            <a:bodyPr wrap="none" rtlCol="0">
              <a:spAutoFit/>
            </a:bodyPr>
            <a:lstStyle/>
            <a:p>
              <a:r>
                <a:rPr kumimoji="1" lang="ja-JP" altLang="en-US" sz="1050" dirty="0"/>
                <a:t>地域に移住されたご夫婦が</a:t>
              </a:r>
              <a:r>
                <a:rPr lang="ja-JP" altLang="en-US" sz="1050" dirty="0"/>
                <a:t>営む古市ひろば</a:t>
              </a:r>
              <a:endParaRPr kumimoji="1" lang="en-US" altLang="ja-JP" sz="1050" dirty="0"/>
            </a:p>
            <a:p>
              <a:r>
                <a:rPr lang="ja-JP" altLang="en-US" sz="1050" dirty="0"/>
                <a:t>営業日（月・水・金　</a:t>
              </a:r>
              <a:r>
                <a:rPr lang="en-US" altLang="ja-JP" sz="1050" dirty="0"/>
                <a:t>9</a:t>
              </a:r>
              <a:r>
                <a:rPr lang="ja-JP" altLang="en-US" sz="1050" dirty="0"/>
                <a:t>：</a:t>
              </a:r>
              <a:r>
                <a:rPr lang="en-US" altLang="ja-JP" sz="1050" dirty="0"/>
                <a:t>00</a:t>
              </a:r>
              <a:r>
                <a:rPr lang="ja-JP" altLang="en-US" sz="1050" dirty="0"/>
                <a:t>～</a:t>
              </a:r>
              <a:r>
                <a:rPr lang="en-US" altLang="ja-JP" sz="1050" dirty="0"/>
                <a:t>12</a:t>
              </a:r>
              <a:r>
                <a:rPr lang="ja-JP" altLang="en-US" sz="1050" dirty="0"/>
                <a:t>：</a:t>
              </a:r>
              <a:r>
                <a:rPr lang="en-US" altLang="ja-JP" sz="1050" dirty="0"/>
                <a:t>00</a:t>
              </a:r>
              <a:r>
                <a:rPr lang="ja-JP" altLang="en-US" sz="1050" dirty="0"/>
                <a:t>）</a:t>
              </a:r>
              <a:endParaRPr kumimoji="1" lang="ja-JP" altLang="en-US" sz="1050" dirty="0"/>
            </a:p>
          </p:txBody>
        </p:sp>
        <p:sp>
          <p:nvSpPr>
            <p:cNvPr id="6" name="テキスト ボックス 5"/>
            <p:cNvSpPr txBox="1"/>
            <p:nvPr/>
          </p:nvSpPr>
          <p:spPr>
            <a:xfrm>
              <a:off x="4788024" y="3789040"/>
              <a:ext cx="3180679" cy="253916"/>
            </a:xfrm>
            <a:prstGeom prst="rect">
              <a:avLst/>
            </a:prstGeom>
            <a:noFill/>
          </p:spPr>
          <p:txBody>
            <a:bodyPr wrap="none" rtlCol="0">
              <a:spAutoFit/>
            </a:bodyPr>
            <a:lstStyle/>
            <a:p>
              <a:r>
                <a:rPr kumimoji="1" lang="ja-JP" altLang="en-US" sz="1050" dirty="0"/>
                <a:t>古市ひろば　地元の新鮮野菜をはじめ、日用品も揃う</a:t>
              </a:r>
            </a:p>
          </p:txBody>
        </p:sp>
        <p:sp>
          <p:nvSpPr>
            <p:cNvPr id="7" name="テキスト ボックス 6"/>
            <p:cNvSpPr txBox="1"/>
            <p:nvPr/>
          </p:nvSpPr>
          <p:spPr>
            <a:xfrm>
              <a:off x="4788024" y="6381328"/>
              <a:ext cx="2513830" cy="253916"/>
            </a:xfrm>
            <a:prstGeom prst="rect">
              <a:avLst/>
            </a:prstGeom>
            <a:noFill/>
          </p:spPr>
          <p:txBody>
            <a:bodyPr wrap="none" rtlCol="0">
              <a:spAutoFit/>
            </a:bodyPr>
            <a:lstStyle/>
            <a:p>
              <a:r>
                <a:rPr kumimoji="1" lang="ja-JP" altLang="en-US" sz="1050" dirty="0"/>
                <a:t>地域内にセブンイレブンとローソンがある</a:t>
              </a:r>
            </a:p>
          </p:txBody>
        </p:sp>
        <p:sp>
          <p:nvSpPr>
            <p:cNvPr id="8" name="テキスト ボックス 7"/>
            <p:cNvSpPr txBox="1"/>
            <p:nvPr/>
          </p:nvSpPr>
          <p:spPr>
            <a:xfrm>
              <a:off x="395536" y="6381328"/>
              <a:ext cx="2765501" cy="253916"/>
            </a:xfrm>
            <a:prstGeom prst="rect">
              <a:avLst/>
            </a:prstGeom>
            <a:noFill/>
          </p:spPr>
          <p:txBody>
            <a:bodyPr wrap="none" rtlCol="0">
              <a:spAutoFit/>
            </a:bodyPr>
            <a:lstStyle/>
            <a:p>
              <a:r>
                <a:rPr lang="ja-JP" altLang="en-US" sz="1050" dirty="0"/>
                <a:t>古市ひろば　冷蔵・冷凍食品の取り扱いもある</a:t>
              </a:r>
              <a:endParaRPr kumimoji="1" lang="ja-JP" altLang="en-US" sz="1050" dirty="0"/>
            </a:p>
          </p:txBody>
        </p:sp>
      </p:grpSp>
      <p:sp>
        <p:nvSpPr>
          <p:cNvPr id="13" name="正方形/長方形 12"/>
          <p:cNvSpPr/>
          <p:nvPr/>
        </p:nvSpPr>
        <p:spPr>
          <a:xfrm>
            <a:off x="0" y="476672"/>
            <a:ext cx="9144000" cy="7200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 name="図 29"/>
          <p:cNvPicPr/>
          <p:nvPr/>
        </p:nvPicPr>
        <p:blipFill>
          <a:blip r:embed="rId2" cstate="print"/>
          <a:srcRect r="17175"/>
          <a:stretch/>
        </p:blipFill>
        <p:spPr>
          <a:xfrm>
            <a:off x="5175496" y="1682520"/>
            <a:ext cx="3168352" cy="2160000"/>
          </a:xfrm>
          <a:prstGeom prst="rect">
            <a:avLst/>
          </a:prstGeom>
          <a:ln>
            <a:noFill/>
          </a:ln>
        </p:spPr>
      </p:pic>
      <p:pic>
        <p:nvPicPr>
          <p:cNvPr id="15" name="図 27"/>
          <p:cNvPicPr/>
          <p:nvPr/>
        </p:nvPicPr>
        <p:blipFill>
          <a:blip r:embed="rId3" cstate="print">
            <a:lum bright="10000"/>
          </a:blip>
          <a:stretch/>
        </p:blipFill>
        <p:spPr>
          <a:xfrm>
            <a:off x="783008" y="1682520"/>
            <a:ext cx="3168352" cy="2160240"/>
          </a:xfrm>
          <a:prstGeom prst="rect">
            <a:avLst/>
          </a:prstGeom>
          <a:ln>
            <a:noFill/>
          </a:ln>
        </p:spPr>
      </p:pic>
      <p:pic>
        <p:nvPicPr>
          <p:cNvPr id="16" name="図 33"/>
          <p:cNvPicPr/>
          <p:nvPr/>
        </p:nvPicPr>
        <p:blipFill>
          <a:blip r:embed="rId4" cstate="print"/>
          <a:stretch/>
        </p:blipFill>
        <p:spPr>
          <a:xfrm>
            <a:off x="791008" y="4274808"/>
            <a:ext cx="3168352" cy="2160240"/>
          </a:xfrm>
          <a:prstGeom prst="rect">
            <a:avLst/>
          </a:prstGeom>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252000" y="619431"/>
            <a:ext cx="7615704" cy="577081"/>
          </a:xfrm>
          <a:prstGeom prst="rect">
            <a:avLst/>
          </a:prstGeom>
          <a:noFill/>
        </p:spPr>
        <p:txBody>
          <a:bodyPr wrap="square" rtlCol="0">
            <a:spAutoFit/>
          </a:bodyPr>
          <a:lstStyle/>
          <a:p>
            <a:r>
              <a:rPr lang="ja-JP" altLang="en-US" sz="1050" dirty="0">
                <a:latin typeface="+mn-ea"/>
              </a:rPr>
              <a:t>週１回決まった曜日に注文した商品を自宅まで届けてくれる、コープやまぐちの宅配サービス（ここくる）をはじめ、</a:t>
            </a:r>
            <a:endParaRPr lang="en-US" altLang="ja-JP" sz="1050" dirty="0">
              <a:latin typeface="+mn-ea"/>
            </a:endParaRPr>
          </a:p>
          <a:p>
            <a:r>
              <a:rPr lang="ja-JP" altLang="en-US" sz="1050" dirty="0">
                <a:latin typeface="+mn-ea"/>
              </a:rPr>
              <a:t>地域内を巡回するコープの移動店舗「おひさま号」や、移動販売車を利用されている家庭も多いです。</a:t>
            </a:r>
            <a:endParaRPr lang="en-US" altLang="ja-JP" sz="1050" dirty="0">
              <a:latin typeface="+mn-ea"/>
            </a:endParaRPr>
          </a:p>
          <a:p>
            <a:endParaRPr kumimoji="1" lang="ja-JP" altLang="en-US" sz="1050" dirty="0"/>
          </a:p>
        </p:txBody>
      </p:sp>
      <p:sp>
        <p:nvSpPr>
          <p:cNvPr id="11" name="テキスト ボックス 10"/>
          <p:cNvSpPr txBox="1"/>
          <p:nvPr/>
        </p:nvSpPr>
        <p:spPr>
          <a:xfrm>
            <a:off x="252000" y="116632"/>
            <a:ext cx="1107996" cy="369332"/>
          </a:xfrm>
          <a:prstGeom prst="rect">
            <a:avLst/>
          </a:prstGeom>
          <a:noFill/>
        </p:spPr>
        <p:txBody>
          <a:bodyPr wrap="none" rtlCol="0">
            <a:spAutoFit/>
          </a:bodyPr>
          <a:lstStyle/>
          <a:p>
            <a:r>
              <a:rPr lang="ja-JP" altLang="en-US" dirty="0"/>
              <a:t>生活環境</a:t>
            </a:r>
            <a:endParaRPr kumimoji="1" lang="ja-JP" altLang="en-US" dirty="0"/>
          </a:p>
        </p:txBody>
      </p:sp>
      <p:cxnSp>
        <p:nvCxnSpPr>
          <p:cNvPr id="12" name="直線コネクタ 11"/>
          <p:cNvCxnSpPr/>
          <p:nvPr/>
        </p:nvCxnSpPr>
        <p:spPr>
          <a:xfrm>
            <a:off x="0" y="548680"/>
            <a:ext cx="9144000" cy="0"/>
          </a:xfrm>
          <a:prstGeom prst="line">
            <a:avLst/>
          </a:prstGeom>
          <a:ln w="50800">
            <a:solidFill>
              <a:srgbClr val="92D050"/>
            </a:solidFill>
          </a:ln>
        </p:spPr>
        <p:style>
          <a:lnRef idx="1">
            <a:schemeClr val="accent1"/>
          </a:lnRef>
          <a:fillRef idx="0">
            <a:schemeClr val="accent1"/>
          </a:fillRef>
          <a:effectRef idx="0">
            <a:schemeClr val="accent1"/>
          </a:effectRef>
          <a:fontRef idx="minor">
            <a:schemeClr val="tx1"/>
          </a:fontRef>
        </p:style>
      </p:cxnSp>
      <p:grpSp>
        <p:nvGrpSpPr>
          <p:cNvPr id="8" name="グループ化 7">
            <a:extLst>
              <a:ext uri="{FF2B5EF4-FFF2-40B4-BE49-F238E27FC236}">
                <a16:creationId xmlns:a16="http://schemas.microsoft.com/office/drawing/2014/main" id="{2D15A90A-A8D0-4705-ACF8-154190EDC1B1}"/>
              </a:ext>
            </a:extLst>
          </p:cNvPr>
          <p:cNvGrpSpPr/>
          <p:nvPr/>
        </p:nvGrpSpPr>
        <p:grpSpPr>
          <a:xfrm>
            <a:off x="596077" y="1860349"/>
            <a:ext cx="7569411" cy="5006444"/>
            <a:chOff x="819012" y="1628800"/>
            <a:chExt cx="7569411" cy="5006444"/>
          </a:xfrm>
        </p:grpSpPr>
        <p:sp>
          <p:nvSpPr>
            <p:cNvPr id="2" name="テキスト ボックス 1"/>
            <p:cNvSpPr txBox="1"/>
            <p:nvPr/>
          </p:nvSpPr>
          <p:spPr>
            <a:xfrm>
              <a:off x="819012" y="3789040"/>
              <a:ext cx="2763898" cy="253916"/>
            </a:xfrm>
            <a:prstGeom prst="rect">
              <a:avLst/>
            </a:prstGeom>
            <a:noFill/>
          </p:spPr>
          <p:txBody>
            <a:bodyPr wrap="none" rtlCol="0">
              <a:spAutoFit/>
            </a:bodyPr>
            <a:lstStyle/>
            <a:p>
              <a:r>
                <a:rPr lang="ja-JP" altLang="en-US" sz="1050" dirty="0"/>
                <a:t>コープやまぐちによる週</a:t>
              </a:r>
              <a:r>
                <a:rPr lang="en-US" altLang="ja-JP" sz="1050" dirty="0"/>
                <a:t>1</a:t>
              </a:r>
              <a:r>
                <a:rPr lang="ja-JP" altLang="en-US" sz="1050" dirty="0"/>
                <a:t>回の宅配サービス車</a:t>
              </a:r>
              <a:endParaRPr kumimoji="1" lang="ja-JP" altLang="en-US" sz="1050" dirty="0"/>
            </a:p>
          </p:txBody>
        </p:sp>
        <p:sp>
          <p:nvSpPr>
            <p:cNvPr id="3" name="テキスト ボックス 2"/>
            <p:cNvSpPr txBox="1"/>
            <p:nvPr/>
          </p:nvSpPr>
          <p:spPr>
            <a:xfrm>
              <a:off x="5211500" y="3789040"/>
              <a:ext cx="2242922" cy="253916"/>
            </a:xfrm>
            <a:prstGeom prst="rect">
              <a:avLst/>
            </a:prstGeom>
            <a:noFill/>
          </p:spPr>
          <p:txBody>
            <a:bodyPr wrap="none" rtlCol="0">
              <a:spAutoFit/>
            </a:bodyPr>
            <a:lstStyle/>
            <a:p>
              <a:r>
                <a:rPr lang="ja-JP" altLang="en-US" sz="1050" dirty="0"/>
                <a:t>各地区を回る移動店舗「おひさま号」</a:t>
              </a:r>
              <a:endParaRPr kumimoji="1" lang="ja-JP" altLang="en-US" sz="1050" dirty="0"/>
            </a:p>
          </p:txBody>
        </p:sp>
        <p:sp>
          <p:nvSpPr>
            <p:cNvPr id="4" name="テキスト ボックス 3"/>
            <p:cNvSpPr txBox="1"/>
            <p:nvPr/>
          </p:nvSpPr>
          <p:spPr>
            <a:xfrm>
              <a:off x="5211500" y="6381328"/>
              <a:ext cx="3102131" cy="253916"/>
            </a:xfrm>
            <a:prstGeom prst="rect">
              <a:avLst/>
            </a:prstGeom>
            <a:noFill/>
          </p:spPr>
          <p:txBody>
            <a:bodyPr wrap="none" rtlCol="0">
              <a:spAutoFit/>
            </a:bodyPr>
            <a:lstStyle/>
            <a:p>
              <a:r>
                <a:rPr lang="ja-JP" altLang="en-US" sz="1050" dirty="0"/>
                <a:t>おひさま号では精肉や鮮魚、お惣菜なども購入可能</a:t>
              </a:r>
              <a:endParaRPr kumimoji="1" lang="ja-JP" altLang="en-US" sz="1050" dirty="0"/>
            </a:p>
          </p:txBody>
        </p:sp>
        <p:sp>
          <p:nvSpPr>
            <p:cNvPr id="5" name="テキスト ボックス 4"/>
            <p:cNvSpPr txBox="1"/>
            <p:nvPr/>
          </p:nvSpPr>
          <p:spPr>
            <a:xfrm>
              <a:off x="819012" y="6381328"/>
              <a:ext cx="3991798" cy="253916"/>
            </a:xfrm>
            <a:prstGeom prst="rect">
              <a:avLst/>
            </a:prstGeom>
            <a:noFill/>
          </p:spPr>
          <p:txBody>
            <a:bodyPr wrap="none" rtlCol="0">
              <a:spAutoFit/>
            </a:bodyPr>
            <a:lstStyle/>
            <a:p>
              <a:r>
                <a:rPr lang="ja-JP" altLang="en-US" sz="1050" dirty="0"/>
                <a:t>おひさま号ではコープ商品をはじめ、野菜や果物なども豊富に揃う</a:t>
              </a:r>
              <a:endParaRPr kumimoji="1" lang="ja-JP" altLang="en-US" sz="1050" dirty="0"/>
            </a:p>
          </p:txBody>
        </p:sp>
        <p:pic>
          <p:nvPicPr>
            <p:cNvPr id="7" name="図 6" descr="ここくる.jpg"/>
            <p:cNvPicPr>
              <a:picLocks noChangeAspect="1"/>
            </p:cNvPicPr>
            <p:nvPr/>
          </p:nvPicPr>
          <p:blipFill>
            <a:blip r:embed="rId2" cstate="print"/>
            <a:stretch>
              <a:fillRect/>
            </a:stretch>
          </p:blipFill>
          <p:spPr>
            <a:xfrm>
              <a:off x="819012" y="1628800"/>
              <a:ext cx="3168352" cy="2130231"/>
            </a:xfrm>
            <a:prstGeom prst="rect">
              <a:avLst/>
            </a:prstGeom>
          </p:spPr>
        </p:pic>
        <p:pic>
          <p:nvPicPr>
            <p:cNvPr id="9" name="図 8" descr="IMG_9242_R.JPG"/>
            <p:cNvPicPr>
              <a:picLocks noChangeAspect="1"/>
            </p:cNvPicPr>
            <p:nvPr/>
          </p:nvPicPr>
          <p:blipFill>
            <a:blip r:embed="rId3" cstate="print"/>
            <a:stretch>
              <a:fillRect/>
            </a:stretch>
          </p:blipFill>
          <p:spPr>
            <a:xfrm>
              <a:off x="819012" y="4221088"/>
              <a:ext cx="3168351" cy="2160000"/>
            </a:xfrm>
            <a:prstGeom prst="rect">
              <a:avLst/>
            </a:prstGeom>
          </p:spPr>
        </p:pic>
        <p:pic>
          <p:nvPicPr>
            <p:cNvPr id="10" name="図 9" descr="IMG_9256_R.JPG"/>
            <p:cNvPicPr>
              <a:picLocks noChangeAspect="1"/>
            </p:cNvPicPr>
            <p:nvPr/>
          </p:nvPicPr>
          <p:blipFill>
            <a:blip r:embed="rId4" cstate="print"/>
            <a:srcRect t="3226"/>
            <a:stretch>
              <a:fillRect/>
            </a:stretch>
          </p:blipFill>
          <p:spPr>
            <a:xfrm>
              <a:off x="5211500" y="4221088"/>
              <a:ext cx="3168352" cy="2160240"/>
            </a:xfrm>
            <a:prstGeom prst="rect">
              <a:avLst/>
            </a:prstGeom>
          </p:spPr>
        </p:pic>
        <p:pic>
          <p:nvPicPr>
            <p:cNvPr id="13" name="図 12" descr="IMG_9241_R.JPG"/>
            <p:cNvPicPr>
              <a:picLocks noChangeAspect="1"/>
            </p:cNvPicPr>
            <p:nvPr/>
          </p:nvPicPr>
          <p:blipFill>
            <a:blip r:embed="rId5" cstate="print"/>
            <a:stretch>
              <a:fillRect/>
            </a:stretch>
          </p:blipFill>
          <p:spPr>
            <a:xfrm>
              <a:off x="5220072" y="1628800"/>
              <a:ext cx="3168351" cy="2160000"/>
            </a:xfrm>
            <a:prstGeom prst="rect">
              <a:avLst/>
            </a:prstGeom>
          </p:spPr>
        </p:pic>
      </p:grpSp>
      <p:grpSp>
        <p:nvGrpSpPr>
          <p:cNvPr id="14" name="グループ化 13">
            <a:extLst>
              <a:ext uri="{FF2B5EF4-FFF2-40B4-BE49-F238E27FC236}">
                <a16:creationId xmlns:a16="http://schemas.microsoft.com/office/drawing/2014/main" id="{27270D58-5DF5-477F-B460-1D5F1A4AAC4B}"/>
              </a:ext>
            </a:extLst>
          </p:cNvPr>
          <p:cNvGrpSpPr/>
          <p:nvPr/>
        </p:nvGrpSpPr>
        <p:grpSpPr>
          <a:xfrm>
            <a:off x="566442" y="1028672"/>
            <a:ext cx="6986820" cy="883301"/>
            <a:chOff x="245029" y="956460"/>
            <a:chExt cx="6986820" cy="883301"/>
          </a:xfrm>
        </p:grpSpPr>
        <p:pic>
          <p:nvPicPr>
            <p:cNvPr id="15" name="図 14">
              <a:extLst>
                <a:ext uri="{FF2B5EF4-FFF2-40B4-BE49-F238E27FC236}">
                  <a16:creationId xmlns:a16="http://schemas.microsoft.com/office/drawing/2014/main" id="{1C5CA9BC-718A-4E2F-9F94-20E8D491023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6077" y="956460"/>
              <a:ext cx="708867" cy="708867"/>
            </a:xfrm>
            <a:prstGeom prst="rect">
              <a:avLst/>
            </a:prstGeom>
          </p:spPr>
        </p:pic>
        <p:sp>
          <p:nvSpPr>
            <p:cNvPr id="16" name="テキスト ボックス 15">
              <a:extLst>
                <a:ext uri="{FF2B5EF4-FFF2-40B4-BE49-F238E27FC236}">
                  <a16:creationId xmlns:a16="http://schemas.microsoft.com/office/drawing/2014/main" id="{204AAE63-4B54-4E71-88E7-BA292E5409C8}"/>
                </a:ext>
              </a:extLst>
            </p:cNvPr>
            <p:cNvSpPr txBox="1"/>
            <p:nvPr/>
          </p:nvSpPr>
          <p:spPr>
            <a:xfrm>
              <a:off x="245029" y="1597838"/>
              <a:ext cx="1410964" cy="215444"/>
            </a:xfrm>
            <a:prstGeom prst="rect">
              <a:avLst/>
            </a:prstGeom>
            <a:noFill/>
          </p:spPr>
          <p:txBody>
            <a:bodyPr wrap="none" rtlCol="0">
              <a:spAutoFit/>
            </a:bodyPr>
            <a:lstStyle/>
            <a:p>
              <a:r>
                <a:rPr kumimoji="1" lang="ja-JP" altLang="en-US" sz="800" dirty="0"/>
                <a:t>コープやまぐち宅配サービス</a:t>
              </a:r>
            </a:p>
          </p:txBody>
        </p:sp>
        <p:pic>
          <p:nvPicPr>
            <p:cNvPr id="17" name="図 16">
              <a:extLst>
                <a:ext uri="{FF2B5EF4-FFF2-40B4-BE49-F238E27FC236}">
                  <a16:creationId xmlns:a16="http://schemas.microsoft.com/office/drawing/2014/main" id="{9FA28C94-C221-431C-9F94-CEDEDCA18C8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27784" y="962782"/>
              <a:ext cx="723528" cy="723528"/>
            </a:xfrm>
            <a:prstGeom prst="rect">
              <a:avLst/>
            </a:prstGeom>
          </p:spPr>
        </p:pic>
        <p:sp>
          <p:nvSpPr>
            <p:cNvPr id="18" name="テキスト ボックス 17">
              <a:extLst>
                <a:ext uri="{FF2B5EF4-FFF2-40B4-BE49-F238E27FC236}">
                  <a16:creationId xmlns:a16="http://schemas.microsoft.com/office/drawing/2014/main" id="{209246A8-4B71-4CD8-A09D-A2D718FF0ED3}"/>
                </a:ext>
              </a:extLst>
            </p:cNvPr>
            <p:cNvSpPr txBox="1"/>
            <p:nvPr/>
          </p:nvSpPr>
          <p:spPr>
            <a:xfrm>
              <a:off x="2284066" y="1605188"/>
              <a:ext cx="1335622" cy="215444"/>
            </a:xfrm>
            <a:prstGeom prst="rect">
              <a:avLst/>
            </a:prstGeom>
            <a:noFill/>
          </p:spPr>
          <p:txBody>
            <a:bodyPr wrap="none" rtlCol="0">
              <a:spAutoFit/>
            </a:bodyPr>
            <a:lstStyle/>
            <a:p>
              <a:r>
                <a:rPr kumimoji="1" lang="ja-JP" altLang="en-US" sz="800" dirty="0"/>
                <a:t>コープやまぐち移動販売車</a:t>
              </a:r>
            </a:p>
          </p:txBody>
        </p:sp>
        <p:pic>
          <p:nvPicPr>
            <p:cNvPr id="19" name="図 18">
              <a:extLst>
                <a:ext uri="{FF2B5EF4-FFF2-40B4-BE49-F238E27FC236}">
                  <a16:creationId xmlns:a16="http://schemas.microsoft.com/office/drawing/2014/main" id="{AAE5E73F-7368-4947-A399-562EB30FA8F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72000" y="956460"/>
              <a:ext cx="723528" cy="723528"/>
            </a:xfrm>
            <a:prstGeom prst="rect">
              <a:avLst/>
            </a:prstGeom>
          </p:spPr>
        </p:pic>
        <p:sp>
          <p:nvSpPr>
            <p:cNvPr id="20" name="テキスト ボックス 19">
              <a:extLst>
                <a:ext uri="{FF2B5EF4-FFF2-40B4-BE49-F238E27FC236}">
                  <a16:creationId xmlns:a16="http://schemas.microsoft.com/office/drawing/2014/main" id="{F1212DA9-7055-48C5-9B23-C478AFD7161D}"/>
                </a:ext>
              </a:extLst>
            </p:cNvPr>
            <p:cNvSpPr txBox="1"/>
            <p:nvPr/>
          </p:nvSpPr>
          <p:spPr>
            <a:xfrm>
              <a:off x="4476237" y="1611224"/>
              <a:ext cx="873957" cy="215444"/>
            </a:xfrm>
            <a:prstGeom prst="rect">
              <a:avLst/>
            </a:prstGeom>
            <a:noFill/>
          </p:spPr>
          <p:txBody>
            <a:bodyPr wrap="none" rtlCol="0">
              <a:spAutoFit/>
            </a:bodyPr>
            <a:lstStyle/>
            <a:p>
              <a:r>
                <a:rPr lang="ja-JP" altLang="en-US" sz="800" dirty="0"/>
                <a:t>フジ移動販売車</a:t>
              </a:r>
              <a:endParaRPr kumimoji="1" lang="ja-JP" altLang="en-US" sz="800" dirty="0"/>
            </a:p>
          </p:txBody>
        </p:sp>
        <p:pic>
          <p:nvPicPr>
            <p:cNvPr id="21" name="図 20">
              <a:extLst>
                <a:ext uri="{FF2B5EF4-FFF2-40B4-BE49-F238E27FC236}">
                  <a16:creationId xmlns:a16="http://schemas.microsoft.com/office/drawing/2014/main" id="{981A1B06-93FC-4F30-9690-172412FF6B3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02456" y="956460"/>
              <a:ext cx="748343" cy="748343"/>
            </a:xfrm>
            <a:prstGeom prst="rect">
              <a:avLst/>
            </a:prstGeom>
          </p:spPr>
        </p:pic>
        <p:sp>
          <p:nvSpPr>
            <p:cNvPr id="22" name="テキスト ボックス 21">
              <a:extLst>
                <a:ext uri="{FF2B5EF4-FFF2-40B4-BE49-F238E27FC236}">
                  <a16:creationId xmlns:a16="http://schemas.microsoft.com/office/drawing/2014/main" id="{FB33E711-066E-4744-9F8F-80ADC9CFAD25}"/>
                </a:ext>
              </a:extLst>
            </p:cNvPr>
            <p:cNvSpPr txBox="1"/>
            <p:nvPr/>
          </p:nvSpPr>
          <p:spPr>
            <a:xfrm>
              <a:off x="6329038" y="1624317"/>
              <a:ext cx="902811" cy="215444"/>
            </a:xfrm>
            <a:prstGeom prst="rect">
              <a:avLst/>
            </a:prstGeom>
            <a:noFill/>
          </p:spPr>
          <p:txBody>
            <a:bodyPr wrap="none" rtlCol="0">
              <a:spAutoFit/>
            </a:bodyPr>
            <a:lstStyle/>
            <a:p>
              <a:r>
                <a:rPr lang="ja-JP" altLang="en-US" sz="800" dirty="0"/>
                <a:t>丸久移動販売車</a:t>
              </a:r>
              <a:endParaRPr kumimoji="1" lang="ja-JP" altLang="en-US" sz="800" dirty="0"/>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51520" y="116632"/>
            <a:ext cx="646331" cy="369332"/>
          </a:xfrm>
          <a:prstGeom prst="rect">
            <a:avLst/>
          </a:prstGeom>
          <a:noFill/>
        </p:spPr>
        <p:txBody>
          <a:bodyPr wrap="none" rtlCol="0">
            <a:spAutoFit/>
          </a:bodyPr>
          <a:lstStyle/>
          <a:p>
            <a:r>
              <a:rPr lang="ja-JP" altLang="en-US" dirty="0"/>
              <a:t>校区</a:t>
            </a:r>
            <a:endParaRPr kumimoji="1" lang="ja-JP" altLang="en-US" dirty="0"/>
          </a:p>
        </p:txBody>
      </p:sp>
      <p:sp>
        <p:nvSpPr>
          <p:cNvPr id="3" name="テキスト ボックス 2"/>
          <p:cNvSpPr txBox="1"/>
          <p:nvPr/>
        </p:nvSpPr>
        <p:spPr>
          <a:xfrm>
            <a:off x="827584" y="3284984"/>
            <a:ext cx="1252266" cy="430887"/>
          </a:xfrm>
          <a:prstGeom prst="rect">
            <a:avLst/>
          </a:prstGeom>
          <a:noFill/>
        </p:spPr>
        <p:txBody>
          <a:bodyPr wrap="none" rtlCol="0">
            <a:spAutoFit/>
          </a:bodyPr>
          <a:lstStyle/>
          <a:p>
            <a:r>
              <a:rPr lang="ja-JP" altLang="en-US" sz="1400" b="1" dirty="0"/>
              <a:t>神田小学校</a:t>
            </a:r>
            <a:endParaRPr lang="en-US" altLang="ja-JP" sz="1400" b="1" dirty="0"/>
          </a:p>
          <a:p>
            <a:r>
              <a:rPr lang="en-US" altLang="ja-JP" sz="800" b="1" dirty="0"/>
              <a:t>※</a:t>
            </a:r>
            <a:r>
              <a:rPr lang="ja-JP" altLang="en-US" sz="800" b="1" dirty="0"/>
              <a:t>令和</a:t>
            </a:r>
            <a:r>
              <a:rPr lang="en-US" altLang="ja-JP" sz="800" b="1" dirty="0"/>
              <a:t>7</a:t>
            </a:r>
            <a:r>
              <a:rPr lang="ja-JP" altLang="en-US" sz="800" b="1" dirty="0"/>
              <a:t>年度で閉校予定</a:t>
            </a:r>
            <a:endParaRPr lang="en-US" altLang="ja-JP" sz="800" dirty="0"/>
          </a:p>
        </p:txBody>
      </p:sp>
      <p:sp>
        <p:nvSpPr>
          <p:cNvPr id="4" name="テキスト ボックス 3"/>
          <p:cNvSpPr txBox="1"/>
          <p:nvPr/>
        </p:nvSpPr>
        <p:spPr>
          <a:xfrm>
            <a:off x="5220072" y="3284984"/>
            <a:ext cx="1082348" cy="307777"/>
          </a:xfrm>
          <a:prstGeom prst="rect">
            <a:avLst/>
          </a:prstGeom>
          <a:noFill/>
        </p:spPr>
        <p:txBody>
          <a:bodyPr wrap="none" rtlCol="0">
            <a:spAutoFit/>
          </a:bodyPr>
          <a:lstStyle/>
          <a:p>
            <a:r>
              <a:rPr lang="ja-JP" altLang="en-US" sz="1400" b="1" dirty="0"/>
              <a:t>日置小学校</a:t>
            </a:r>
            <a:endParaRPr lang="en-US" altLang="ja-JP" sz="1400" b="1" dirty="0"/>
          </a:p>
        </p:txBody>
      </p:sp>
      <p:sp>
        <p:nvSpPr>
          <p:cNvPr id="5" name="テキスト ボックス 4"/>
          <p:cNvSpPr txBox="1"/>
          <p:nvPr/>
        </p:nvSpPr>
        <p:spPr>
          <a:xfrm>
            <a:off x="5220072" y="6381328"/>
            <a:ext cx="3348994" cy="415498"/>
          </a:xfrm>
          <a:prstGeom prst="rect">
            <a:avLst/>
          </a:prstGeom>
          <a:noFill/>
        </p:spPr>
        <p:txBody>
          <a:bodyPr wrap="none" rtlCol="0">
            <a:spAutoFit/>
          </a:bodyPr>
          <a:lstStyle/>
          <a:p>
            <a:r>
              <a:rPr lang="ja-JP" altLang="en-US" sz="1050" dirty="0"/>
              <a:t>長門市が推進する木育によるオリジナル教育プログラム</a:t>
            </a:r>
            <a:endParaRPr lang="en-US" altLang="ja-JP" sz="1050" dirty="0"/>
          </a:p>
          <a:p>
            <a:r>
              <a:rPr kumimoji="1" lang="ja-JP" altLang="en-US" sz="1050" dirty="0"/>
              <a:t>の形成を目指した授業風景の様子</a:t>
            </a:r>
          </a:p>
        </p:txBody>
      </p:sp>
      <p:sp>
        <p:nvSpPr>
          <p:cNvPr id="6" name="テキスト ボックス 5"/>
          <p:cNvSpPr txBox="1"/>
          <p:nvPr/>
        </p:nvSpPr>
        <p:spPr>
          <a:xfrm>
            <a:off x="827584" y="6381328"/>
            <a:ext cx="1082348" cy="307777"/>
          </a:xfrm>
          <a:prstGeom prst="rect">
            <a:avLst/>
          </a:prstGeom>
          <a:noFill/>
        </p:spPr>
        <p:txBody>
          <a:bodyPr wrap="none" rtlCol="0">
            <a:spAutoFit/>
          </a:bodyPr>
          <a:lstStyle/>
          <a:p>
            <a:r>
              <a:rPr lang="ja-JP" altLang="en-US" sz="1400" b="1" dirty="0"/>
              <a:t>日置中学校</a:t>
            </a:r>
            <a:endParaRPr lang="en-US" altLang="ja-JP" sz="1400" b="1" dirty="0"/>
          </a:p>
        </p:txBody>
      </p:sp>
      <p:sp>
        <p:nvSpPr>
          <p:cNvPr id="7" name="テキスト ボックス 6"/>
          <p:cNvSpPr txBox="1"/>
          <p:nvPr/>
        </p:nvSpPr>
        <p:spPr>
          <a:xfrm>
            <a:off x="324000" y="637238"/>
            <a:ext cx="4883068" cy="253916"/>
          </a:xfrm>
          <a:prstGeom prst="rect">
            <a:avLst/>
          </a:prstGeom>
          <a:noFill/>
        </p:spPr>
        <p:txBody>
          <a:bodyPr wrap="none" rtlCol="0">
            <a:spAutoFit/>
          </a:bodyPr>
          <a:lstStyle/>
          <a:p>
            <a:r>
              <a:rPr lang="ja-JP" altLang="en-US" sz="1050" dirty="0"/>
              <a:t>長崎、黄波戸、矢ヶ浦、茅刈は神田小学校、それ以外の行政区は日置小学校です。</a:t>
            </a:r>
            <a:endParaRPr lang="en-US" altLang="ja-JP" sz="1050" dirty="0"/>
          </a:p>
        </p:txBody>
      </p:sp>
      <p:sp>
        <p:nvSpPr>
          <p:cNvPr id="8" name="テキスト ボックス 7"/>
          <p:cNvSpPr txBox="1"/>
          <p:nvPr/>
        </p:nvSpPr>
        <p:spPr>
          <a:xfrm>
            <a:off x="324000" y="3861048"/>
            <a:ext cx="3974165" cy="253916"/>
          </a:xfrm>
          <a:prstGeom prst="rect">
            <a:avLst/>
          </a:prstGeom>
          <a:noFill/>
        </p:spPr>
        <p:txBody>
          <a:bodyPr wrap="none" rtlCol="0">
            <a:spAutoFit/>
          </a:bodyPr>
          <a:lstStyle/>
          <a:p>
            <a:r>
              <a:rPr lang="ja-JP" altLang="en-US" sz="1050" dirty="0"/>
              <a:t>中学校は神田小学校、日置小学校共に日置中学校への進学です。</a:t>
            </a:r>
          </a:p>
        </p:txBody>
      </p:sp>
      <p:sp>
        <p:nvSpPr>
          <p:cNvPr id="13" name="正方形/長方形 12"/>
          <p:cNvSpPr/>
          <p:nvPr/>
        </p:nvSpPr>
        <p:spPr>
          <a:xfrm>
            <a:off x="0" y="476672"/>
            <a:ext cx="9144000" cy="7200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 name="図 13" descr="20211118145151_p_R.jpg"/>
          <p:cNvPicPr>
            <a:picLocks noChangeAspect="1"/>
          </p:cNvPicPr>
          <p:nvPr/>
        </p:nvPicPr>
        <p:blipFill>
          <a:blip r:embed="rId2" cstate="print"/>
          <a:stretch>
            <a:fillRect/>
          </a:stretch>
        </p:blipFill>
        <p:spPr>
          <a:xfrm>
            <a:off x="827584" y="1124744"/>
            <a:ext cx="3168352" cy="2160000"/>
          </a:xfrm>
          <a:prstGeom prst="rect">
            <a:avLst/>
          </a:prstGeom>
        </p:spPr>
      </p:pic>
      <p:pic>
        <p:nvPicPr>
          <p:cNvPr id="15" name="図 14" descr="20211118152853_p_R.jpg"/>
          <p:cNvPicPr>
            <a:picLocks noChangeAspect="1"/>
          </p:cNvPicPr>
          <p:nvPr/>
        </p:nvPicPr>
        <p:blipFill>
          <a:blip r:embed="rId3" cstate="print"/>
          <a:stretch>
            <a:fillRect/>
          </a:stretch>
        </p:blipFill>
        <p:spPr>
          <a:xfrm>
            <a:off x="5220072" y="1124744"/>
            <a:ext cx="3168352" cy="2160000"/>
          </a:xfrm>
          <a:prstGeom prst="rect">
            <a:avLst/>
          </a:prstGeom>
        </p:spPr>
      </p:pic>
      <p:pic>
        <p:nvPicPr>
          <p:cNvPr id="16" name="図 15" descr="20211118152457_p_R.jpg"/>
          <p:cNvPicPr>
            <a:picLocks noChangeAspect="1"/>
          </p:cNvPicPr>
          <p:nvPr/>
        </p:nvPicPr>
        <p:blipFill>
          <a:blip r:embed="rId4" cstate="print"/>
          <a:stretch>
            <a:fillRect/>
          </a:stretch>
        </p:blipFill>
        <p:spPr>
          <a:xfrm>
            <a:off x="827584" y="4221088"/>
            <a:ext cx="3168352" cy="2160000"/>
          </a:xfrm>
          <a:prstGeom prst="rect">
            <a:avLst/>
          </a:prstGeom>
        </p:spPr>
      </p:pic>
      <p:pic>
        <p:nvPicPr>
          <p:cNvPr id="17" name="図 16" descr="日置中学校木育プログラム_R.jpg"/>
          <p:cNvPicPr>
            <a:picLocks noChangeAspect="1"/>
          </p:cNvPicPr>
          <p:nvPr/>
        </p:nvPicPr>
        <p:blipFill>
          <a:blip r:embed="rId5" cstate="print"/>
          <a:stretch>
            <a:fillRect/>
          </a:stretch>
        </p:blipFill>
        <p:spPr>
          <a:xfrm>
            <a:off x="5220072" y="4221088"/>
            <a:ext cx="3168352" cy="2160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23528" y="574968"/>
            <a:ext cx="8496944" cy="754053"/>
          </a:xfrm>
          <a:prstGeom prst="rect">
            <a:avLst/>
          </a:prstGeom>
          <a:noFill/>
        </p:spPr>
        <p:txBody>
          <a:bodyPr wrap="square" rtlCol="0">
            <a:spAutoFit/>
          </a:bodyPr>
          <a:lstStyle/>
          <a:p>
            <a:r>
              <a:rPr lang="ja-JP" altLang="en-US" sz="1400" b="1" dirty="0"/>
              <a:t>日置保育園</a:t>
            </a:r>
            <a:r>
              <a:rPr kumimoji="1" lang="ja-JP" altLang="en-US" sz="1050" dirty="0"/>
              <a:t>　</a:t>
            </a:r>
            <a:endParaRPr kumimoji="1" lang="en-US" altLang="ja-JP" sz="1050" dirty="0"/>
          </a:p>
          <a:p>
            <a:endParaRPr kumimoji="1" lang="en-US" altLang="ja-JP" sz="800" dirty="0"/>
          </a:p>
          <a:p>
            <a:r>
              <a:rPr lang="ja-JP" altLang="en-US" sz="1050" dirty="0"/>
              <a:t>令和元年度に新しく建て替わった園舎は、長門市の木を中心に県産材をふんだんに使っており、癒しの効果もあります。子育て支援センターとボランティアハウスを併設し、世代間交流を図れるといった特徴を備えています。</a:t>
            </a:r>
            <a:endParaRPr lang="en-US" altLang="ja-JP" sz="1050" dirty="0"/>
          </a:p>
        </p:txBody>
      </p:sp>
      <p:sp>
        <p:nvSpPr>
          <p:cNvPr id="4" name="テキスト ボックス 3"/>
          <p:cNvSpPr txBox="1"/>
          <p:nvPr/>
        </p:nvSpPr>
        <p:spPr>
          <a:xfrm>
            <a:off x="683568" y="3645024"/>
            <a:ext cx="2299027" cy="253916"/>
          </a:xfrm>
          <a:prstGeom prst="rect">
            <a:avLst/>
          </a:prstGeom>
          <a:noFill/>
        </p:spPr>
        <p:txBody>
          <a:bodyPr wrap="none" rtlCol="0">
            <a:spAutoFit/>
          </a:bodyPr>
          <a:lstStyle/>
          <a:p>
            <a:r>
              <a:rPr lang="ja-JP" altLang="en-US" sz="1050" dirty="0"/>
              <a:t>木の香り・ぬくもりを感じる明るい園舎</a:t>
            </a:r>
            <a:endParaRPr kumimoji="1" lang="ja-JP" altLang="en-US" sz="1050" dirty="0"/>
          </a:p>
        </p:txBody>
      </p:sp>
      <p:sp>
        <p:nvSpPr>
          <p:cNvPr id="5" name="テキスト ボックス 4"/>
          <p:cNvSpPr txBox="1"/>
          <p:nvPr/>
        </p:nvSpPr>
        <p:spPr>
          <a:xfrm>
            <a:off x="5076056" y="3645024"/>
            <a:ext cx="3207929" cy="253916"/>
          </a:xfrm>
          <a:prstGeom prst="rect">
            <a:avLst/>
          </a:prstGeom>
          <a:noFill/>
        </p:spPr>
        <p:txBody>
          <a:bodyPr wrap="none" rtlCol="0">
            <a:spAutoFit/>
          </a:bodyPr>
          <a:lstStyle/>
          <a:p>
            <a:r>
              <a:rPr lang="ja-JP" altLang="en-US" sz="1050" dirty="0"/>
              <a:t>アットホームな雰囲気の子育て支援センター内の様子</a:t>
            </a:r>
            <a:endParaRPr kumimoji="1" lang="ja-JP" altLang="en-US" sz="1050" dirty="0"/>
          </a:p>
        </p:txBody>
      </p:sp>
      <p:sp>
        <p:nvSpPr>
          <p:cNvPr id="7" name="テキスト ボックス 6"/>
          <p:cNvSpPr txBox="1"/>
          <p:nvPr/>
        </p:nvSpPr>
        <p:spPr>
          <a:xfrm>
            <a:off x="683568" y="6604084"/>
            <a:ext cx="2938625" cy="253916"/>
          </a:xfrm>
          <a:prstGeom prst="rect">
            <a:avLst/>
          </a:prstGeom>
          <a:noFill/>
        </p:spPr>
        <p:txBody>
          <a:bodyPr wrap="none" rtlCol="0">
            <a:spAutoFit/>
          </a:bodyPr>
          <a:lstStyle/>
          <a:p>
            <a:r>
              <a:rPr lang="ja-JP" altLang="en-US" sz="1050" dirty="0"/>
              <a:t>少人数の良さを生かしてのびのびと活動している</a:t>
            </a:r>
            <a:endParaRPr kumimoji="1" lang="ja-JP" altLang="en-US" sz="1050" dirty="0"/>
          </a:p>
        </p:txBody>
      </p:sp>
      <p:sp>
        <p:nvSpPr>
          <p:cNvPr id="12" name="テキスト ボックス 11"/>
          <p:cNvSpPr txBox="1"/>
          <p:nvPr/>
        </p:nvSpPr>
        <p:spPr>
          <a:xfrm>
            <a:off x="251520" y="116632"/>
            <a:ext cx="1107996" cy="369332"/>
          </a:xfrm>
          <a:prstGeom prst="rect">
            <a:avLst/>
          </a:prstGeom>
          <a:noFill/>
        </p:spPr>
        <p:txBody>
          <a:bodyPr wrap="none" rtlCol="0">
            <a:spAutoFit/>
          </a:bodyPr>
          <a:lstStyle/>
          <a:p>
            <a:r>
              <a:rPr lang="ja-JP" altLang="en-US" dirty="0"/>
              <a:t>保育施設</a:t>
            </a:r>
            <a:endParaRPr kumimoji="1" lang="ja-JP" altLang="en-US" dirty="0"/>
          </a:p>
        </p:txBody>
      </p:sp>
      <p:sp>
        <p:nvSpPr>
          <p:cNvPr id="13" name="正方形/長方形 12"/>
          <p:cNvSpPr/>
          <p:nvPr/>
        </p:nvSpPr>
        <p:spPr>
          <a:xfrm>
            <a:off x="0" y="476672"/>
            <a:ext cx="9144000" cy="7200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323528" y="3861048"/>
            <a:ext cx="8712968" cy="592470"/>
          </a:xfrm>
          <a:prstGeom prst="rect">
            <a:avLst/>
          </a:prstGeom>
          <a:noFill/>
        </p:spPr>
        <p:txBody>
          <a:bodyPr wrap="square" rtlCol="0">
            <a:spAutoFit/>
          </a:bodyPr>
          <a:lstStyle/>
          <a:p>
            <a:r>
              <a:rPr lang="ja-JP" altLang="en-US" sz="1400" b="1" dirty="0"/>
              <a:t>黄波戸保育園</a:t>
            </a:r>
            <a:endParaRPr kumimoji="1" lang="en-US" altLang="ja-JP" sz="1050" dirty="0"/>
          </a:p>
          <a:p>
            <a:endParaRPr kumimoji="1" lang="en-US" altLang="ja-JP" sz="800" dirty="0"/>
          </a:p>
          <a:p>
            <a:r>
              <a:rPr lang="ja-JP" altLang="en-US" sz="1050" dirty="0"/>
              <a:t>家庭的な雰囲気の中で、異年齢児が一緒に活動しながら、自分らしさが出せる居心地のいい居場所づくりを職員間で話し合いながら保育を進めています。</a:t>
            </a:r>
            <a:endParaRPr lang="en-US" altLang="ja-JP" sz="1050" dirty="0"/>
          </a:p>
        </p:txBody>
      </p:sp>
      <p:pic>
        <p:nvPicPr>
          <p:cNvPr id="15" name="図 14" descr="20211118151740_p_R.jpg"/>
          <p:cNvPicPr>
            <a:picLocks noChangeAspect="1"/>
          </p:cNvPicPr>
          <p:nvPr/>
        </p:nvPicPr>
        <p:blipFill>
          <a:blip r:embed="rId2" cstate="print"/>
          <a:stretch>
            <a:fillRect/>
          </a:stretch>
        </p:blipFill>
        <p:spPr>
          <a:xfrm>
            <a:off x="683568" y="1484784"/>
            <a:ext cx="3168352" cy="2160000"/>
          </a:xfrm>
          <a:prstGeom prst="rect">
            <a:avLst/>
          </a:prstGeom>
        </p:spPr>
      </p:pic>
      <p:pic>
        <p:nvPicPr>
          <p:cNvPr id="16" name="図 15" descr="20211118151926_p_R.jpg"/>
          <p:cNvPicPr>
            <a:picLocks noChangeAspect="1"/>
          </p:cNvPicPr>
          <p:nvPr/>
        </p:nvPicPr>
        <p:blipFill>
          <a:blip r:embed="rId3" cstate="print"/>
          <a:stretch>
            <a:fillRect/>
          </a:stretch>
        </p:blipFill>
        <p:spPr>
          <a:xfrm>
            <a:off x="5076056" y="1484784"/>
            <a:ext cx="3168352" cy="2160000"/>
          </a:xfrm>
          <a:prstGeom prst="rect">
            <a:avLst/>
          </a:prstGeom>
        </p:spPr>
      </p:pic>
      <p:pic>
        <p:nvPicPr>
          <p:cNvPr id="17" name="図 16" descr="20211118150124_p_R.jpg"/>
          <p:cNvPicPr>
            <a:picLocks noChangeAspect="1"/>
          </p:cNvPicPr>
          <p:nvPr/>
        </p:nvPicPr>
        <p:blipFill>
          <a:blip r:embed="rId4" cstate="print">
            <a:lum bright="10000"/>
          </a:blip>
          <a:stretch>
            <a:fillRect/>
          </a:stretch>
        </p:blipFill>
        <p:spPr>
          <a:xfrm>
            <a:off x="683568" y="4437112"/>
            <a:ext cx="3168352" cy="2160000"/>
          </a:xfrm>
          <a:prstGeom prst="rect">
            <a:avLst/>
          </a:prstGeom>
        </p:spPr>
      </p:pic>
      <p:pic>
        <p:nvPicPr>
          <p:cNvPr id="19" name="図 18" descr="黄波戸保育園防火パレード_R.jpg"/>
          <p:cNvPicPr>
            <a:picLocks noChangeAspect="1"/>
          </p:cNvPicPr>
          <p:nvPr/>
        </p:nvPicPr>
        <p:blipFill>
          <a:blip r:embed="rId5" cstate="print"/>
          <a:stretch>
            <a:fillRect/>
          </a:stretch>
        </p:blipFill>
        <p:spPr>
          <a:xfrm>
            <a:off x="5076056" y="4437112"/>
            <a:ext cx="3168352" cy="2160000"/>
          </a:xfrm>
          <a:prstGeom prst="rect">
            <a:avLst/>
          </a:prstGeom>
        </p:spPr>
      </p:pic>
      <p:sp>
        <p:nvSpPr>
          <p:cNvPr id="20" name="テキスト ボックス 19"/>
          <p:cNvSpPr txBox="1"/>
          <p:nvPr/>
        </p:nvSpPr>
        <p:spPr>
          <a:xfrm>
            <a:off x="5076056" y="6604084"/>
            <a:ext cx="2975495" cy="253916"/>
          </a:xfrm>
          <a:prstGeom prst="rect">
            <a:avLst/>
          </a:prstGeom>
          <a:noFill/>
        </p:spPr>
        <p:txBody>
          <a:bodyPr wrap="none" rtlCol="0">
            <a:spAutoFit/>
          </a:bodyPr>
          <a:lstStyle/>
          <a:p>
            <a:r>
              <a:rPr lang="ja-JP" altLang="en-US" sz="1050" dirty="0"/>
              <a:t>地域で子育て　地域内を回る防火パレードの様子</a:t>
            </a:r>
            <a:endParaRPr kumimoji="1" lang="ja-JP" altLang="en-US" sz="10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51520" y="116632"/>
            <a:ext cx="2430474" cy="369332"/>
          </a:xfrm>
          <a:prstGeom prst="rect">
            <a:avLst/>
          </a:prstGeom>
          <a:noFill/>
        </p:spPr>
        <p:txBody>
          <a:bodyPr wrap="none" rtlCol="0">
            <a:spAutoFit/>
          </a:bodyPr>
          <a:lstStyle/>
          <a:p>
            <a:r>
              <a:rPr kumimoji="1" lang="ja-JP" altLang="en-US" dirty="0"/>
              <a:t>地域コミュニティの紹介</a:t>
            </a:r>
          </a:p>
        </p:txBody>
      </p:sp>
      <p:sp>
        <p:nvSpPr>
          <p:cNvPr id="3" name="テキスト ボックス 2"/>
          <p:cNvSpPr txBox="1"/>
          <p:nvPr/>
        </p:nvSpPr>
        <p:spPr>
          <a:xfrm>
            <a:off x="323528" y="705600"/>
            <a:ext cx="8568952" cy="738664"/>
          </a:xfrm>
          <a:prstGeom prst="rect">
            <a:avLst/>
          </a:prstGeom>
          <a:noFill/>
        </p:spPr>
        <p:txBody>
          <a:bodyPr wrap="square" rtlCol="0">
            <a:spAutoFit/>
          </a:bodyPr>
          <a:lstStyle/>
          <a:p>
            <a:r>
              <a:rPr kumimoji="1" lang="ja-JP" altLang="en-US" sz="1050" dirty="0"/>
              <a:t>長門市には</a:t>
            </a:r>
            <a:r>
              <a:rPr lang="ja-JP" altLang="en-US" sz="1050" dirty="0"/>
              <a:t>、</a:t>
            </a:r>
            <a:r>
              <a:rPr kumimoji="1" lang="ja-JP" altLang="en-US" sz="1050" dirty="0"/>
              <a:t>行政区ごとに自治会組織があり、</a:t>
            </a:r>
            <a:r>
              <a:rPr lang="ja-JP" altLang="en-US" sz="1050" dirty="0"/>
              <a:t>日置</a:t>
            </a:r>
            <a:r>
              <a:rPr kumimoji="1" lang="ja-JP" altLang="en-US" sz="1050" dirty="0"/>
              <a:t>地区は</a:t>
            </a:r>
            <a:r>
              <a:rPr lang="en-US" altLang="ja-JP" sz="1050" dirty="0"/>
              <a:t>31</a:t>
            </a:r>
            <a:r>
              <a:rPr kumimoji="1" lang="ja-JP" altLang="en-US" sz="1050" dirty="0"/>
              <a:t>自治会あります。</a:t>
            </a:r>
            <a:endParaRPr lang="en-US" altLang="ja-JP" sz="1050" dirty="0"/>
          </a:p>
          <a:p>
            <a:r>
              <a:rPr lang="ja-JP" altLang="en-US" sz="1050" dirty="0"/>
              <a:t>主な活動：自治会総会、年１～２回清掃活動、地区の運動会、夏祭り等</a:t>
            </a:r>
            <a:endParaRPr lang="en-US" altLang="ja-JP" sz="1050" dirty="0"/>
          </a:p>
          <a:p>
            <a:r>
              <a:rPr kumimoji="1" lang="ja-JP" altLang="en-US" sz="1050" dirty="0"/>
              <a:t>一部の自治会では、葬祭時に出棺等の手伝いがあります。</a:t>
            </a:r>
            <a:endParaRPr kumimoji="1" lang="en-US" altLang="ja-JP" sz="1050" dirty="0"/>
          </a:p>
          <a:p>
            <a:r>
              <a:rPr lang="ja-JP" altLang="en-US" sz="1050" dirty="0"/>
              <a:t>自分達が生活する地域を良くするため、生活道路や河川の草刈りなど、地域住民の共同作業として営まれていますので、</a:t>
            </a:r>
            <a:r>
              <a:rPr kumimoji="1" lang="ja-JP" altLang="en-US" sz="1050" dirty="0"/>
              <a:t>ご協力をお願いいたします。</a:t>
            </a:r>
          </a:p>
        </p:txBody>
      </p:sp>
      <p:grpSp>
        <p:nvGrpSpPr>
          <p:cNvPr id="4" name="グループ化 3"/>
          <p:cNvGrpSpPr/>
          <p:nvPr/>
        </p:nvGrpSpPr>
        <p:grpSpPr>
          <a:xfrm>
            <a:off x="791580" y="3933056"/>
            <a:ext cx="7361571" cy="2774196"/>
            <a:chOff x="395536" y="3933056"/>
            <a:chExt cx="7361571" cy="2774196"/>
          </a:xfrm>
        </p:grpSpPr>
        <p:sp>
          <p:nvSpPr>
            <p:cNvPr id="5" name="テキスト ボックス 4"/>
            <p:cNvSpPr txBox="1"/>
            <p:nvPr/>
          </p:nvSpPr>
          <p:spPr>
            <a:xfrm>
              <a:off x="4788024" y="3933056"/>
              <a:ext cx="2969083" cy="253916"/>
            </a:xfrm>
            <a:prstGeom prst="rect">
              <a:avLst/>
            </a:prstGeom>
            <a:noFill/>
          </p:spPr>
          <p:txBody>
            <a:bodyPr wrap="none" rtlCol="0">
              <a:spAutoFit/>
            </a:bodyPr>
            <a:lstStyle/>
            <a:p>
              <a:r>
                <a:rPr lang="ja-JP" altLang="en-US" sz="1050" dirty="0"/>
                <a:t>黄波戸漁港　ギョミンお魚ひろば（朝競り）の様子</a:t>
              </a:r>
              <a:endParaRPr kumimoji="1" lang="ja-JP" altLang="en-US" sz="1050" dirty="0"/>
            </a:p>
          </p:txBody>
        </p:sp>
        <p:sp>
          <p:nvSpPr>
            <p:cNvPr id="6" name="テキスト ボックス 5"/>
            <p:cNvSpPr txBox="1"/>
            <p:nvPr/>
          </p:nvSpPr>
          <p:spPr>
            <a:xfrm>
              <a:off x="395536" y="3933056"/>
              <a:ext cx="1396536" cy="253916"/>
            </a:xfrm>
            <a:prstGeom prst="rect">
              <a:avLst/>
            </a:prstGeom>
            <a:noFill/>
          </p:spPr>
          <p:txBody>
            <a:bodyPr wrap="none" rtlCol="0">
              <a:spAutoFit/>
            </a:bodyPr>
            <a:lstStyle/>
            <a:p>
              <a:r>
                <a:rPr lang="ja-JP" altLang="en-US" sz="1050" dirty="0"/>
                <a:t>地区清掃活動の様子</a:t>
              </a:r>
              <a:endParaRPr kumimoji="1" lang="ja-JP" altLang="en-US" sz="1050" dirty="0"/>
            </a:p>
          </p:txBody>
        </p:sp>
        <p:sp>
          <p:nvSpPr>
            <p:cNvPr id="7" name="テキスト ボックス 6"/>
            <p:cNvSpPr txBox="1"/>
            <p:nvPr/>
          </p:nvSpPr>
          <p:spPr>
            <a:xfrm>
              <a:off x="395536" y="6453336"/>
              <a:ext cx="3248005" cy="253916"/>
            </a:xfrm>
            <a:prstGeom prst="rect">
              <a:avLst/>
            </a:prstGeom>
            <a:noFill/>
          </p:spPr>
          <p:txBody>
            <a:bodyPr wrap="none" rtlCol="0">
              <a:spAutoFit/>
            </a:bodyPr>
            <a:lstStyle/>
            <a:p>
              <a:r>
                <a:rPr lang="ja-JP" altLang="en-US" sz="1050" dirty="0"/>
                <a:t>市の広報紙や回覧板なども自治会を通じて配布される</a:t>
              </a:r>
              <a:endParaRPr kumimoji="1" lang="ja-JP" altLang="en-US" sz="1050" dirty="0"/>
            </a:p>
          </p:txBody>
        </p:sp>
        <p:sp>
          <p:nvSpPr>
            <p:cNvPr id="8" name="テキスト ボックス 7"/>
            <p:cNvSpPr txBox="1"/>
            <p:nvPr/>
          </p:nvSpPr>
          <p:spPr>
            <a:xfrm>
              <a:off x="4788024" y="6453336"/>
              <a:ext cx="2662908" cy="253916"/>
            </a:xfrm>
            <a:prstGeom prst="rect">
              <a:avLst/>
            </a:prstGeom>
            <a:noFill/>
          </p:spPr>
          <p:txBody>
            <a:bodyPr wrap="none" rtlCol="0">
              <a:spAutoFit/>
            </a:bodyPr>
            <a:lstStyle/>
            <a:p>
              <a:r>
                <a:rPr lang="ja-JP" altLang="en-US" sz="1050" dirty="0"/>
                <a:t>日置ふるさと祭り　巨大海苔巻き作りの様子</a:t>
              </a:r>
              <a:endParaRPr kumimoji="1" lang="ja-JP" altLang="en-US" sz="1050" dirty="0"/>
            </a:p>
          </p:txBody>
        </p:sp>
        <p:pic>
          <p:nvPicPr>
            <p:cNvPr id="9" name="図 8" descr="IMG_6823_R.JPG"/>
            <p:cNvPicPr>
              <a:picLocks noChangeAspect="1"/>
            </p:cNvPicPr>
            <p:nvPr/>
          </p:nvPicPr>
          <p:blipFill>
            <a:blip r:embed="rId2" cstate="print"/>
            <a:stretch>
              <a:fillRect/>
            </a:stretch>
          </p:blipFill>
          <p:spPr>
            <a:xfrm>
              <a:off x="395536" y="4293096"/>
              <a:ext cx="3168352" cy="2160000"/>
            </a:xfrm>
            <a:prstGeom prst="rect">
              <a:avLst/>
            </a:prstGeom>
          </p:spPr>
        </p:pic>
      </p:grpSp>
      <p:sp>
        <p:nvSpPr>
          <p:cNvPr id="13" name="正方形/長方形 12"/>
          <p:cNvSpPr/>
          <p:nvPr/>
        </p:nvSpPr>
        <p:spPr>
          <a:xfrm>
            <a:off x="0" y="476672"/>
            <a:ext cx="9144000" cy="7200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 name="図 2"/>
          <p:cNvPicPr/>
          <p:nvPr/>
        </p:nvPicPr>
        <p:blipFill>
          <a:blip r:embed="rId3" cstate="print"/>
          <a:stretch/>
        </p:blipFill>
        <p:spPr>
          <a:xfrm>
            <a:off x="801296" y="1772816"/>
            <a:ext cx="3168352" cy="2160240"/>
          </a:xfrm>
          <a:prstGeom prst="rect">
            <a:avLst/>
          </a:prstGeom>
          <a:ln>
            <a:noFill/>
          </a:ln>
        </p:spPr>
      </p:pic>
      <p:pic>
        <p:nvPicPr>
          <p:cNvPr id="15" name="図 14" descr="日置ふるさと祭りのりまき_R.jpg"/>
          <p:cNvPicPr>
            <a:picLocks noChangeAspect="1"/>
          </p:cNvPicPr>
          <p:nvPr/>
        </p:nvPicPr>
        <p:blipFill>
          <a:blip r:embed="rId4" cstate="print"/>
          <a:stretch>
            <a:fillRect/>
          </a:stretch>
        </p:blipFill>
        <p:spPr>
          <a:xfrm>
            <a:off x="5175496" y="4293096"/>
            <a:ext cx="3168000" cy="2160240"/>
          </a:xfrm>
          <a:prstGeom prst="rect">
            <a:avLst/>
          </a:prstGeom>
        </p:spPr>
      </p:pic>
      <p:pic>
        <p:nvPicPr>
          <p:cNvPr id="16" name="図 15" descr="黄波戸漁民お魚広場_R.jpg"/>
          <p:cNvPicPr>
            <a:picLocks noChangeAspect="1"/>
          </p:cNvPicPr>
          <p:nvPr/>
        </p:nvPicPr>
        <p:blipFill>
          <a:blip r:embed="rId5" cstate="print"/>
          <a:srcRect l="24378" r="4114"/>
          <a:stretch>
            <a:fillRect/>
          </a:stretch>
        </p:blipFill>
        <p:spPr>
          <a:xfrm>
            <a:off x="5175496" y="1772816"/>
            <a:ext cx="3168352" cy="21600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自治会紹介.png"/>
          <p:cNvPicPr>
            <a:picLocks noChangeAspect="1"/>
          </p:cNvPicPr>
          <p:nvPr/>
        </p:nvPicPr>
        <p:blipFill>
          <a:blip r:embed="rId2" cstate="print"/>
          <a:stretch>
            <a:fillRect/>
          </a:stretch>
        </p:blipFill>
        <p:spPr>
          <a:xfrm>
            <a:off x="567259" y="311153"/>
            <a:ext cx="8009482" cy="6235693"/>
          </a:xfrm>
          <a:prstGeom prst="rect">
            <a:avLst/>
          </a:prstGeom>
        </p:spPr>
      </p:pic>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2000</TotalTime>
  <Words>1537</Words>
  <Application>Microsoft Office PowerPoint</Application>
  <PresentationFormat>画面に合わせる (4:3)</PresentationFormat>
  <Paragraphs>126</Paragraphs>
  <Slides>17</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17</vt:i4>
      </vt:variant>
    </vt:vector>
  </HeadingPairs>
  <TitlesOfParts>
    <vt:vector size="23" baseType="lpstr">
      <vt:lpstr>HG丸ｺﾞｼｯｸM-PRO</vt:lpstr>
      <vt:lpstr>ＭＳ Ｐゴシック</vt:lpstr>
      <vt:lpstr>ＭＳ ゴシック</vt:lpstr>
      <vt:lpstr>Arial</vt:lpstr>
      <vt:lpstr>Calibri</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Administrator</dc:creator>
  <cp:lastModifiedBy>企画統計係 國重　真弓</cp:lastModifiedBy>
  <cp:revision>114</cp:revision>
  <dcterms:created xsi:type="dcterms:W3CDTF">2021-11-17T02:34:31Z</dcterms:created>
  <dcterms:modified xsi:type="dcterms:W3CDTF">2025-01-29T07:33:31Z</dcterms:modified>
</cp:coreProperties>
</file>